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0"/>
  </p:notesMasterIdLst>
  <p:handoutMasterIdLst>
    <p:handoutMasterId r:id="rId41"/>
  </p:handoutMasterIdLst>
  <p:sldIdLst>
    <p:sldId id="284" r:id="rId4"/>
    <p:sldId id="259" r:id="rId5"/>
    <p:sldId id="332" r:id="rId6"/>
    <p:sldId id="326" r:id="rId7"/>
    <p:sldId id="325" r:id="rId8"/>
    <p:sldId id="361" r:id="rId9"/>
    <p:sldId id="362" r:id="rId11"/>
    <p:sldId id="416" r:id="rId12"/>
    <p:sldId id="417" r:id="rId13"/>
    <p:sldId id="418" r:id="rId14"/>
    <p:sldId id="443" r:id="rId15"/>
    <p:sldId id="444" r:id="rId16"/>
    <p:sldId id="442" r:id="rId17"/>
    <p:sldId id="447" r:id="rId18"/>
    <p:sldId id="403" r:id="rId19"/>
    <p:sldId id="445" r:id="rId20"/>
    <p:sldId id="446" r:id="rId21"/>
    <p:sldId id="412" r:id="rId22"/>
    <p:sldId id="448" r:id="rId23"/>
    <p:sldId id="400" r:id="rId24"/>
    <p:sldId id="382" r:id="rId25"/>
    <p:sldId id="384" r:id="rId26"/>
    <p:sldId id="451" r:id="rId27"/>
    <p:sldId id="292" r:id="rId28"/>
    <p:sldId id="452" r:id="rId29"/>
    <p:sldId id="449" r:id="rId30"/>
    <p:sldId id="454" r:id="rId31"/>
    <p:sldId id="455" r:id="rId32"/>
    <p:sldId id="458" r:id="rId33"/>
    <p:sldId id="459" r:id="rId34"/>
    <p:sldId id="460" r:id="rId35"/>
    <p:sldId id="461" r:id="rId36"/>
    <p:sldId id="462" r:id="rId37"/>
    <p:sldId id="355" r:id="rId38"/>
    <p:sldId id="379" r:id="rId39"/>
    <p:sldId id="358" r:id="rId40"/>
  </p:sldIdLst>
  <p:sldSz cx="9144000" cy="6858000" type="screen4x3"/>
  <p:notesSz cx="6858000" cy="9144000"/>
  <p:custDataLst>
    <p:tags r:id="rId45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4400" b="0" i="0" u="none" kern="1200" baseline="0">
        <a:solidFill>
          <a:schemeClr val="tx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6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FF"/>
    <a:srgbClr val="008000"/>
    <a:srgbClr val="808080"/>
    <a:srgbClr val="9A0000"/>
    <a:srgbClr val="A80000"/>
    <a:srgbClr val="00FFFF"/>
    <a:srgbClr val="B2B2B2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717"/>
  </p:normalViewPr>
  <p:slideViewPr>
    <p:cSldViewPr snapToGrid="0" showGuides="1">
      <p:cViewPr varScale="1">
        <p:scale>
          <a:sx n="83" d="100"/>
          <a:sy n="83" d="100"/>
        </p:scale>
        <p:origin x="1450" y="67"/>
      </p:cViewPr>
      <p:guideLst>
        <p:guide orient="horz" pos="2316"/>
        <p:guide pos="28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gs" Target="tags/tag50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734EDDD-316C-470B-8D59-5674A025B0D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AB45FC-E138-4AAE-9205-19B9056A2E0B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291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4035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image" Target="../media/image4.png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3" Type="http://schemas.openxmlformats.org/officeDocument/2006/relationships/notesSlide" Target="../notesSlides/notesSlide20.xml"/><Relationship Id="rId12" Type="http://schemas.openxmlformats.org/officeDocument/2006/relationships/slideLayout" Target="../slideLayouts/slideLayout12.xml"/><Relationship Id="rId11" Type="http://schemas.openxmlformats.org/officeDocument/2006/relationships/tags" Target="../tags/tag47.xml"/><Relationship Id="rId10" Type="http://schemas.openxmlformats.org/officeDocument/2006/relationships/image" Target="../media/image5.png"/><Relationship Id="rId1" Type="http://schemas.openxmlformats.org/officeDocument/2006/relationships/tags" Target="../tags/tag3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2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12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4098" name="Text Box 4"/>
          <p:cNvSpPr txBox="1"/>
          <p:nvPr/>
        </p:nvSpPr>
        <p:spPr>
          <a:xfrm>
            <a:off x="250825" y="923925"/>
            <a:ext cx="8893175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一个苦难的民族需要什么样的人</a:t>
            </a:r>
            <a:r>
              <a:rPr lang="en-US" altLang="zh-CN" b="1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?</a:t>
            </a:r>
            <a:endParaRPr lang="en-US" altLang="zh-CN" b="1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4099" name="Picture 5" descr="Img22644828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8575" y="1958975"/>
            <a:ext cx="6186488" cy="39322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30505" y="107315"/>
            <a:ext cx="880999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真的猛士，敢于直面惨淡的人生，敢于正视淋漓的鲜血。这是怎样的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哀痛者和幸福者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？然而造化又常常为庸人设计，以时间的流驶，来洗涤旧迹，仅使留下淡红的血色和微漠的悲哀。在这淡红的血色和微漠的悲哀中，又给人暂得偷生，维持着这似人非人的世界。我不知道这样的世界何时是一个尽头！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我们还在这样的世上活着；我也早觉得有写一点东西的必要了。离三月十八日也已有两星期，忘却的救主快要降临了罢，我正有写一点东西的必要了。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0505" y="4376420"/>
            <a:ext cx="85674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哀痛——对现实的残酷、牺牲的代价有最真切的感受；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幸福——在担当与抗争中确认了自身存在的意义，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1835" y="3168015"/>
            <a:ext cx="4909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真的猛士</a:t>
            </a:r>
            <a:r>
              <a:rPr lang="zh-CN" altLang="en-US" sz="2800" b="1">
                <a:latin typeface="宋体" panose="02010600030101010101" pitchFamily="2" charset="-122"/>
                <a:cs typeface="黑体" panose="02010609060101010101" pitchFamily="49" charset="-122"/>
                <a:sym typeface="+mn-ea"/>
              </a:rPr>
              <a:t>－－哀痛者和幸福者</a:t>
            </a:r>
            <a:endParaRPr lang="zh-CN" altLang="en-US" sz="2800" b="1">
              <a:latin typeface="宋体" panose="02010600030101010101" pitchFamily="2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0" y="75565"/>
            <a:ext cx="903986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真的猛士，敢于直面惨淡的人生，敢于正视淋漓的鲜血。这是怎样的</a:t>
            </a:r>
            <a:r>
              <a:rPr lang="zh-CN" altLang="en-US" sz="2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哀痛者和幸福者？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造化又常常为庸人设计，以时间的流驶，来洗涤旧迹，仅使留下淡红的血色和微漠的悲哀。在这淡红的血色和微漠的悲哀中，又给人暂得偷生，维持着这似人非人的世界。</a:t>
            </a:r>
            <a:r>
              <a:rPr lang="zh-CN" altLang="en-US" sz="20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我不知道这样的世界何时是一个尽头！</a:t>
            </a:r>
            <a:endParaRPr lang="zh-CN" altLang="en-US" sz="20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我们还在这样的世上活着；我也早觉得有写一点东西的必要了。离三月十八日也已有两星期，忘却的救主快要降临了罢，我正有写一点东西的必要了。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9700" y="2304415"/>
            <a:ext cx="8610600" cy="3987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残酷事实：时间本身并不治愈，时间常常是用来“洗掉”意义的。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9065" y="2935605"/>
            <a:ext cx="8900795" cy="10147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淡红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的血色：血迹被时间冲刷；牺牲被记忆淡化；残酷被日常化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微漠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的悲哀：人不是不悲哀了，而是悲哀变得刚刚好，刚好不足以让人行动，刚好让人可以继续过日子。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9700" y="4182745"/>
            <a:ext cx="8900795" cy="13220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似人非人的世界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这个世界像人的世界：有日常生活、有家庭、有时间流逝。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这个世界又不是人的世界：因为正义无法伸张、牺牲不被铭记、人靠麻木维持存活。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9065" y="5737225"/>
            <a:ext cx="8809355" cy="10147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我不知道这样的世界何时是一个尽头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我清醒地知道这个世界的可怕结构；我甚至看不到出路；但我没有假装有答案，也没有停止质问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0" y="59055"/>
            <a:ext cx="904049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0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真的猛士，敢于直面惨淡的人生，敢于正视淋漓的鲜血。这是怎样的哀痛者和幸福者？</a:t>
            </a:r>
            <a:r>
              <a:rPr lang="zh-CN" altLang="en-US" sz="20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然而造化又常常为庸人设计，以时间的流驶，来洗涤旧迹，仅使留下淡红的血色和微漠的悲哀。在这淡红的血色和微漠的悲哀中，又给人暂得偷生，维持着这似人非人的世界。我不知道这样的世界何时是一个尽头！</a:t>
            </a:r>
            <a:endParaRPr lang="zh-CN" altLang="en-US" sz="2000" b="1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 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00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还在这样的世上活着；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我也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00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早觉得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有写一点东西的必要了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。离三月十八日也已有两星期，忘却的救主快要降临了罢，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00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正有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写一点东西的必要了。</a:t>
            </a:r>
            <a:endParaRPr lang="zh-CN" altLang="en-US" sz="2000" b="1">
              <a:solidFill>
                <a:srgbClr val="FF0000"/>
              </a:solidFill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7005" y="2065655"/>
            <a:ext cx="8800465" cy="19380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包括了庸人，也包括了猛士，更包括了他自己。承认自己也在洪流之中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并不比那些“暂得偷生”的人天然更高明，同样面对时间冲刷、记忆淡去的压力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“写一点东西”不是居高临下的启蒙，而是自我拯救与责任承担的统一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.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0030" y="4203065"/>
            <a:ext cx="8800465" cy="11988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忘却的救主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人们把“忘记”当作一种解脱;;时间流逝被期待为一种救赎;不去想、不去记、不去追究.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7005" y="5601335"/>
            <a:ext cx="8809990" cy="82994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“我也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早觉得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有写一点东西的必要了”——认知上的必要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正有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写一点东西的必要了”——行动上的决断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29285" y="2235835"/>
            <a:ext cx="788543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为对抗遗忘、</a:t>
            </a:r>
            <a:endParaRPr lang="zh-CN" altLang="en-US"/>
          </a:p>
          <a:p>
            <a:r>
              <a:rPr lang="zh-CN" altLang="en-US"/>
              <a:t>为猛士立言、</a:t>
            </a:r>
            <a:endParaRPr lang="zh-CN" altLang="en-US"/>
          </a:p>
          <a:p>
            <a:r>
              <a:rPr lang="zh-CN" altLang="en-US"/>
              <a:t>为在绝望中尽生者的本分。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87045" y="702310"/>
            <a:ext cx="284797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写作的缘由</a:t>
            </a:r>
            <a:endParaRPr lang="zh-CN" altLang="en-US" sz="4000" b="1" kern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85775" y="635000"/>
            <a:ext cx="33743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刘和珍事迹</a:t>
            </a:r>
            <a:endParaRPr lang="zh-CN" altLang="en-US" sz="4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39950" y="2878455"/>
            <a:ext cx="457200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rgbClr val="0070C0"/>
                </a:solidFill>
              </a:rPr>
              <a:t>1</a:t>
            </a:r>
            <a:r>
              <a:rPr lang="zh-CN" altLang="en-US">
                <a:solidFill>
                  <a:srgbClr val="0070C0"/>
                </a:solidFill>
              </a:rPr>
              <a:t>、预定《莽原》</a:t>
            </a:r>
            <a:endParaRPr lang="zh-CN" altLang="en-US">
              <a:solidFill>
                <a:srgbClr val="0070C0"/>
              </a:solidFill>
            </a:endParaRPr>
          </a:p>
          <a:p>
            <a:r>
              <a:rPr lang="en-US" altLang="zh-CN">
                <a:solidFill>
                  <a:srgbClr val="0070C0"/>
                </a:solidFill>
              </a:rPr>
              <a:t>2</a:t>
            </a:r>
            <a:r>
              <a:rPr lang="zh-CN" altLang="en-US">
                <a:solidFill>
                  <a:srgbClr val="0070C0"/>
                </a:solidFill>
              </a:rPr>
              <a:t>、参与学潮运动</a:t>
            </a:r>
            <a:endParaRPr lang="zh-CN" altLang="en-US">
              <a:solidFill>
                <a:srgbClr val="0070C0"/>
              </a:solidFill>
            </a:endParaRPr>
          </a:p>
          <a:p>
            <a:r>
              <a:rPr lang="en-US" altLang="zh-CN">
                <a:solidFill>
                  <a:srgbClr val="0070C0"/>
                </a:solidFill>
              </a:rPr>
              <a:t>3</a:t>
            </a:r>
            <a:r>
              <a:rPr lang="zh-CN" altLang="en-US">
                <a:solidFill>
                  <a:srgbClr val="0070C0"/>
                </a:solidFill>
              </a:rPr>
              <a:t>、徒手请愿牺牲</a:t>
            </a:r>
            <a:endParaRPr lang="zh-CN" altLang="en-US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19075" y="149225"/>
            <a:ext cx="807847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事件一</a:t>
            </a:r>
            <a:r>
              <a:rPr lang="en-US" altLang="zh-CN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预定《莽原》杂志</a:t>
            </a:r>
            <a:endParaRPr lang="zh-CN" altLang="en-US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6080" y="1512570"/>
            <a:ext cx="3620770" cy="414401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 anchor="t">
            <a:noAutofit/>
          </a:bodyPr>
          <a:p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凡我所编辑的期刊，大概是因为往往有始无终之故罢，销行一向就甚为寥落，然而在这样的生活艰难中，毅然预定了《莽原》全年的就有她。</a:t>
            </a:r>
            <a:endParaRPr lang="zh-CN" altLang="en-US" sz="32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16805" y="1512570"/>
            <a:ext cx="3841750" cy="403098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《莽原》是鲁迅编辑的一种文艺刊物，是宣传新思想，摧毁旧制度，具有很强的社会批判性杂志，是揭露社会问题和探索社会真理的进步杂志。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  <p:bldLst>
      <p:bldP spid="4" grpId="1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19075" y="149225"/>
            <a:ext cx="39554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事件一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预定《莽原》杂志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9075" y="1161415"/>
            <a:ext cx="3620770" cy="414401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rtlCol="0" anchor="t">
            <a:noAutofit/>
          </a:bodyPr>
          <a:p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凡我所编辑的期刊，大概是因为往往有始无终之故罢，销行一向就甚为寥落，然而在这样的生活艰难中，毅然预定了《莽原》全年的就有她。</a:t>
            </a:r>
            <a:endParaRPr lang="zh-CN" altLang="en-US" sz="32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74490" y="1249045"/>
            <a:ext cx="457200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她是在艰难中仍然愿意支持进步思想的人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她是在无人问津时仍然选择站在鲁迅这边的人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她不是一个抽象的“烈士”，而是一个真实地、具体地参与过那个思想场域的青年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9405" y="5789930"/>
            <a:ext cx="850455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鲁迅用细节，把刘和珍从“牺牲者”还原为一个和他有过交集、有过共同精神追求的人。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71780" y="126365"/>
            <a:ext cx="4572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事件二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参加女师大学潮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1640" y="1018540"/>
            <a:ext cx="830135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我平素想，能够不为势利所屈，反抗一广有羽翼的校长的学生，无论如何，总该是有些桀骜锋利的，但她却</a:t>
            </a:r>
            <a:r>
              <a:rPr lang="zh-CN" altLang="en-US" sz="32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常常微笑着，态度很温和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。待到偏安于宗帽胡同，赁屋授课之后，她才始来听我的讲义，于是见面的回数就较多了，也还是</a:t>
            </a:r>
            <a:r>
              <a:rPr lang="zh-CN" altLang="en-US" sz="3200" b="1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始终微笑着，态度很温和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。待到学校恢复旧观，往日的教职员以为责任已尽，准备陆续引退的时候，我才见她虑及母校前途，黯然至于泣下。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76530" y="7429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事件三</a:t>
            </a:r>
            <a:r>
              <a:rPr lang="en-US" altLang="zh-CN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徒手请愿牺牲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4965" y="1356360"/>
            <a:ext cx="852043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没有亲见；听说，她，刘和珍君，那时是欣然前往的。自然，请愿而已，稍有人心者，谁也不会料到有这样的罗网。但竟在执政府前中弹了，从背部入，斜穿心肺，已是致命的创伤，只是没有便死。同去的张静淑君想扶起她，中了四弹，其一是手枪，立仆；同去的杨德群君又想去扶起她，也被击，弹从左肩入，穿胸偏右出，也立仆。但她还能坐起来，一个兵在她头部及胸部猛击两棍，于是死掉了。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45110" y="252095"/>
            <a:ext cx="3067685" cy="343471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但她却</a:t>
            </a: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常常微笑着，态度很温和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。待到偏安于宗帽胡同，赁屋授课之后，她才始来听我的讲义，于是见面的回数就较多了，也还是</a:t>
            </a: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始终微笑着，态度很温和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05935" y="251460"/>
            <a:ext cx="4572000" cy="34353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但竟在执政府前中弹了，从背部入，斜穿心肺，已是致命的创伤，只是没有便死。同去的张静淑君想扶起她，中了四弹，其一是手枪，立仆；同去的杨德群君又想去扶起她，也被击，弹从左肩入，穿胸偏右出，也立仆。但她还能坐起来，一个兵在她头部及胸部猛击两棍，于是死掉了。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182245" y="5118100"/>
            <a:ext cx="4326890" cy="14204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惨象，已使我目不忍视了；流言，尤使我耳不忍闻。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我还有什么话可说呢？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507990" y="5488305"/>
            <a:ext cx="3369945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但是，我还有要说的话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93725" y="4018280"/>
            <a:ext cx="768477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从“微笑”到“惨烈”的落差</a:t>
            </a: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5122" name="Picture 2" descr="YW000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1688" y="307975"/>
            <a:ext cx="3024187" cy="3811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AutoShape 3"/>
          <p:cNvSpPr/>
          <p:nvPr/>
        </p:nvSpPr>
        <p:spPr>
          <a:xfrm>
            <a:off x="6924675" y="6502400"/>
            <a:ext cx="2124075" cy="234950"/>
          </a:xfrm>
          <a:prstGeom prst="roundRect">
            <a:avLst>
              <a:gd name="adj" fmla="val 16667"/>
            </a:avLst>
          </a:prstGeom>
          <a:solidFill>
            <a:srgbClr val="FFFFFF">
              <a:alpha val="20000"/>
            </a:srgbClr>
          </a:solidFill>
          <a:ln w="9525" cap="flat" cmpd="sng">
            <a:solidFill>
              <a:srgbClr val="000000">
                <a:alpha val="50195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 anchorCtr="0">
            <a:spAutoFit/>
          </a:bodyPr>
          <a:p>
            <a:pPr algn="ctr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124" name="Picture 5" descr="标志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350" y="6511925"/>
            <a:ext cx="323850" cy="200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3" name="Text Box 7"/>
          <p:cNvSpPr txBox="1"/>
          <p:nvPr/>
        </p:nvSpPr>
        <p:spPr>
          <a:xfrm>
            <a:off x="5524500" y="4683125"/>
            <a:ext cx="3713163" cy="13112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郁达夫</a:t>
            </a:r>
            <a:endParaRPr lang="zh-CN" altLang="en-US" sz="4000" b="1" dirty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  <a:p>
            <a:pPr eaLnBrk="1" hangingPunct="1"/>
            <a:r>
              <a:rPr lang="zh-CN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       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《</a:t>
            </a:r>
            <a:r>
              <a:rPr lang="zh-CN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怀鲁迅</a:t>
            </a:r>
            <a:r>
              <a:rPr lang="en-US" altLang="zh-CN" sz="4000" b="1" dirty="0">
                <a:solidFill>
                  <a:schemeClr val="bg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》</a:t>
            </a:r>
            <a:endParaRPr lang="en-US" altLang="zh-CN" sz="4000" b="1" dirty="0">
              <a:solidFill>
                <a:schemeClr val="bg1"/>
              </a:solidFill>
              <a:latin typeface="Arial" panose="020B0604020202020204" pitchFamily="34" charset="0"/>
              <a:ea typeface="华文新魏" panose="02010800040101010101" pitchFamily="2" charset="-122"/>
            </a:endParaRPr>
          </a:p>
        </p:txBody>
      </p:sp>
      <p:sp>
        <p:nvSpPr>
          <p:cNvPr id="14344" name="Rectangle 8"/>
          <p:cNvSpPr/>
          <p:nvPr/>
        </p:nvSpPr>
        <p:spPr>
          <a:xfrm>
            <a:off x="263525" y="551815"/>
            <a:ext cx="4661535" cy="569277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square" anchor="ctr" anchorCtr="0">
            <a:spAutoFit/>
          </a:bodyPr>
          <a:p>
            <a:pPr eaLnBrk="1" hangingPunct="1"/>
            <a:r>
              <a:rPr lang="en-US" altLang="zh-CN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</a:t>
            </a:r>
            <a:r>
              <a:rPr lang="zh-CN" altLang="en-US" sz="2800" b="1" dirty="0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没有伟大的人物出现的</a:t>
            </a:r>
            <a:endParaRPr lang="zh-CN" altLang="en-US" sz="2800" b="1" dirty="0">
              <a:solidFill>
                <a:srgbClr val="FF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民族，是世界上最可怜的生</a:t>
            </a:r>
            <a:endParaRPr lang="zh-CN" altLang="en-US" sz="2800" b="1" dirty="0">
              <a:solidFill>
                <a:srgbClr val="FF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物之群；有了伟大的人物，</a:t>
            </a:r>
            <a:endParaRPr lang="zh-CN" altLang="en-US" sz="2800" b="1" dirty="0">
              <a:solidFill>
                <a:srgbClr val="FF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而不知拥护，爱戴，崇仰的</a:t>
            </a:r>
            <a:endParaRPr lang="zh-CN" altLang="en-US" sz="2800" b="1" dirty="0">
              <a:solidFill>
                <a:srgbClr val="FF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国家，是没有希望的奴隶之</a:t>
            </a:r>
            <a:endParaRPr lang="zh-CN" altLang="en-US" sz="2800" b="1" dirty="0">
              <a:solidFill>
                <a:srgbClr val="FF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rgbClr val="FF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邦。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因鲁迅的一死，使人自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觉出了民族的尚可以有为，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也因鲁迅之一死，使人家看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出了中国还是奴隶性很浓厚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的半绝望的国家。鲁迅的灵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柩，在夜阴里被埋入浅土中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去了；西天角却出现了一片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微红的新月。</a:t>
            </a:r>
            <a:endParaRPr lang="zh-CN" altLang="en-US" sz="2800" b="1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0482" name="组合 5"/>
          <p:cNvGrpSpPr/>
          <p:nvPr/>
        </p:nvGrpSpPr>
        <p:grpSpPr>
          <a:xfrm>
            <a:off x="2081213" y="1679575"/>
            <a:ext cx="333375" cy="352425"/>
            <a:chOff x="2121873" y="1511588"/>
            <a:chExt cx="445481" cy="469613"/>
          </a:xfrm>
        </p:grpSpPr>
        <p:sp>
          <p:nvSpPr>
            <p:cNvPr id="7" name="矩形 6"/>
            <p:cNvSpPr/>
            <p:nvPr/>
          </p:nvSpPr>
          <p:spPr>
            <a:xfrm>
              <a:off x="2121873" y="1511588"/>
              <a:ext cx="362748" cy="363844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1279" y="1735818"/>
              <a:ext cx="246075" cy="2453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</p:grpSp>
      <p:cxnSp>
        <p:nvCxnSpPr>
          <p:cNvPr id="14" name="直接连接符 3"/>
          <p:cNvCxnSpPr/>
          <p:nvPr/>
        </p:nvCxnSpPr>
        <p:spPr>
          <a:xfrm flipV="1">
            <a:off x="2503488" y="1874838"/>
            <a:ext cx="4167188" cy="17463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2503488" y="1390650"/>
            <a:ext cx="4167188" cy="4397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250" b="1" kern="1200" cap="none" spc="0" normalizeH="0" baseline="0" noProof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耳不忍闻的流言</a:t>
            </a:r>
            <a:endParaRPr kumimoji="0" lang="zh-CN" altLang="en-US" sz="2250" b="1" kern="1200" cap="none" spc="0" normalizeH="0" baseline="0" noProof="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0485" name="矩形 15"/>
          <p:cNvSpPr/>
          <p:nvPr/>
        </p:nvSpPr>
        <p:spPr>
          <a:xfrm>
            <a:off x="512763" y="2120900"/>
            <a:ext cx="8402637" cy="3554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2900"/>
              </a:lnSpc>
              <a:buNone/>
            </a:pP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事发当日，段政府便抢先发布“国务院通电”，声称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2900"/>
              </a:lnSpc>
              <a:buNone/>
            </a:pP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近年以来，徐谦、李大钊等，假借共产学说，啸聚群众，屡肇事端。……</a:t>
            </a:r>
            <a:r>
              <a:rPr lang="zh-CN" altLang="zh-CN" sz="21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闯袭国务院，泼灌火油，抛掷炸弹，手枪木棍，丛击军警。各军警因正当防卫，以致互有死伤。</a:t>
            </a:r>
            <a:endParaRPr lang="en-US" altLang="zh-CN" sz="2100" b="1" u="sng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r">
              <a:lnSpc>
                <a:spcPts val="2900"/>
              </a:lnSpc>
              <a:buNone/>
            </a:pP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——段祺瑞执政府通电</a:t>
            </a:r>
            <a:endParaRPr lang="zh-CN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2900"/>
              </a:lnSpc>
              <a:spcBef>
                <a:spcPts val="900"/>
              </a:spcBef>
              <a:buNone/>
            </a:pP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第三天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(3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20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日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，段氏又发布了第二道《临时执政令》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声称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zh-CN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2900"/>
              </a:lnSpc>
              <a:buNone/>
            </a:pP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爱国运动，各国恒有，</a:t>
            </a:r>
            <a:r>
              <a:rPr lang="zh-CN" altLang="zh-CN" sz="21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聚众暴动，法所不容。……其当时军警因执行职务，正当防卫</a:t>
            </a:r>
            <a:r>
              <a:rPr lang="zh-CN" altLang="en-US" sz="21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2900"/>
              </a:lnSpc>
              <a:buNone/>
            </a:pP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       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——段祺瑞执政府通电</a:t>
            </a:r>
            <a:endParaRPr lang="zh-CN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2530" name="组合 5"/>
          <p:cNvGrpSpPr/>
          <p:nvPr/>
        </p:nvGrpSpPr>
        <p:grpSpPr>
          <a:xfrm>
            <a:off x="2081213" y="1671638"/>
            <a:ext cx="333375" cy="352425"/>
            <a:chOff x="2121873" y="1511588"/>
            <a:chExt cx="445481" cy="469613"/>
          </a:xfrm>
        </p:grpSpPr>
        <p:sp>
          <p:nvSpPr>
            <p:cNvPr id="7" name="矩形 6"/>
            <p:cNvSpPr/>
            <p:nvPr/>
          </p:nvSpPr>
          <p:spPr>
            <a:xfrm>
              <a:off x="2121873" y="1511588"/>
              <a:ext cx="362748" cy="363844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1279" y="1735818"/>
              <a:ext cx="246075" cy="2453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</p:grpSp>
      <p:cxnSp>
        <p:nvCxnSpPr>
          <p:cNvPr id="14" name="直接连接符 3"/>
          <p:cNvCxnSpPr/>
          <p:nvPr/>
        </p:nvCxnSpPr>
        <p:spPr>
          <a:xfrm flipV="1">
            <a:off x="2503488" y="1865313"/>
            <a:ext cx="4167188" cy="17463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2003425" y="1409700"/>
            <a:ext cx="4168775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250" b="1" kern="1200" cap="none" spc="0" normalizeH="0" baseline="0" noProof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耳不忍闻的流言</a:t>
            </a:r>
            <a:endParaRPr kumimoji="0" lang="zh-CN" altLang="en-US" sz="2250" b="1" kern="1200" cap="none" spc="0" normalizeH="0" baseline="0" noProof="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2533" name="矩形 8"/>
          <p:cNvSpPr/>
          <p:nvPr/>
        </p:nvSpPr>
        <p:spPr>
          <a:xfrm>
            <a:off x="168275" y="2111375"/>
            <a:ext cx="8605838" cy="3727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  <a:buNone/>
            </a:pP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林学蘅1926年3月20日的《晨报》上发表时评《为青年流血问题敬告全国国民》：</a:t>
            </a:r>
            <a:endParaRPr lang="zh-CN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5000"/>
              </a:lnSpc>
              <a:buNone/>
            </a:pP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在青年方面，外交请愿，虽属正当，亦何事</a:t>
            </a:r>
            <a:r>
              <a:rPr lang="zh-CN" altLang="zh-CN" sz="21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啸聚男女，挟持枪械，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若临大敌者，重以驱逐外交团之宣言，</a:t>
            </a:r>
            <a:r>
              <a:rPr lang="zh-CN" altLang="zh-CN" sz="21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殴击警卫队之行动，不惜激于意气，铤而走险，乃陷入奸人居间，利用之彀中。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徐谦、顾兆熊</a:t>
            </a:r>
            <a:r>
              <a:rPr lang="zh-CN" alt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等</a:t>
            </a:r>
            <a:r>
              <a:rPr lang="zh-CN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居于知识阶级代表者之地位，对于血气方刚之青年，不知所以启迪之，惟务放言高论，</a:t>
            </a:r>
            <a:r>
              <a:rPr lang="zh-CN" altLang="zh-CN" sz="21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驱千百珍贵青年为孤注一掷，成者诸君尸其名，败则群众被其害。</a:t>
            </a:r>
            <a:endParaRPr lang="en-US" altLang="zh-CN" sz="2100" b="1" u="sng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5000"/>
              </a:lnSpc>
              <a:buNone/>
            </a:pPr>
            <a:r>
              <a: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</a:t>
            </a:r>
            <a:endParaRPr lang="zh-CN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" name="矩形: 圆角 19"/>
          <p:cNvSpPr/>
          <p:nvPr/>
        </p:nvSpPr>
        <p:spPr>
          <a:xfrm>
            <a:off x="0" y="5178425"/>
            <a:ext cx="3930650" cy="89535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“致命的创伤”“她还能坐起来，一个兵在她头部及胸部猛击两棍，于是死掉了。”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17" name="矩形: 圆角 22"/>
          <p:cNvSpPr/>
          <p:nvPr/>
        </p:nvSpPr>
        <p:spPr>
          <a:xfrm>
            <a:off x="4652328" y="5164138"/>
            <a:ext cx="3117850" cy="746125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置人于死地，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凶残卑劣到了极点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9" name="矩形: 圆角 25"/>
          <p:cNvSpPr/>
          <p:nvPr/>
        </p:nvSpPr>
        <p:spPr>
          <a:xfrm>
            <a:off x="81280" y="6189345"/>
            <a:ext cx="3502025" cy="59055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中了四弹，其一是手枪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20" name="矩形: 圆角 26"/>
          <p:cNvSpPr/>
          <p:nvPr/>
        </p:nvSpPr>
        <p:spPr>
          <a:xfrm>
            <a:off x="4714558" y="6099810"/>
            <a:ext cx="3986213" cy="663575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有组织有预谋的屠杀行动驳斥了“自我防卫”说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21" name="箭头: 右 27"/>
          <p:cNvSpPr/>
          <p:nvPr/>
        </p:nvSpPr>
        <p:spPr>
          <a:xfrm>
            <a:off x="4062413" y="6462713"/>
            <a:ext cx="373063" cy="1397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3" name="箭头: 右 27"/>
          <p:cNvSpPr/>
          <p:nvPr/>
        </p:nvSpPr>
        <p:spPr>
          <a:xfrm>
            <a:off x="4060825" y="5526723"/>
            <a:ext cx="374650" cy="14128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30" name="矩形: 圆角 10"/>
          <p:cNvSpPr/>
          <p:nvPr/>
        </p:nvSpPr>
        <p:spPr>
          <a:xfrm>
            <a:off x="131763" y="3002915"/>
            <a:ext cx="2882900" cy="455613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“欣然”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31" name="矩形: 圆角 11"/>
          <p:cNvSpPr/>
          <p:nvPr/>
        </p:nvSpPr>
        <p:spPr>
          <a:xfrm>
            <a:off x="60325" y="3704908"/>
            <a:ext cx="3019425" cy="600075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“这样的罗网”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32" name="矩形: 圆角 12"/>
          <p:cNvSpPr/>
          <p:nvPr/>
        </p:nvSpPr>
        <p:spPr>
          <a:xfrm>
            <a:off x="81280" y="4465638"/>
            <a:ext cx="3248025" cy="55245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“</a:t>
            </a: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从背部入，斜穿心肺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”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33" name="矩形: 圆角 13"/>
          <p:cNvSpPr/>
          <p:nvPr/>
        </p:nvSpPr>
        <p:spPr>
          <a:xfrm>
            <a:off x="4549775" y="2998470"/>
            <a:ext cx="4010025" cy="414338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驳斥了流言家的“受人利用”说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34" name="矩形: 圆角 14"/>
          <p:cNvSpPr/>
          <p:nvPr/>
        </p:nvSpPr>
        <p:spPr>
          <a:xfrm>
            <a:off x="4549775" y="3748723"/>
            <a:ext cx="3937000" cy="458788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一场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有</a:t>
            </a: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组织有预谋的虐杀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35" name="矩形: 圆角 15"/>
          <p:cNvSpPr/>
          <p:nvPr/>
        </p:nvSpPr>
        <p:spPr>
          <a:xfrm>
            <a:off x="4561205" y="4422775"/>
            <a:ext cx="4002405" cy="640715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刘和珍</a:t>
            </a: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等人</a:t>
            </a: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毫无提防，</a:t>
            </a:r>
            <a:endParaRPr kumimoji="0" lang="zh-CN" altLang="zh-CN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1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宋体" panose="02010600030101010101" pitchFamily="2" charset="-122"/>
              </a:rPr>
              <a:t>驳斥了“暴徒说”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宋体" panose="02010600030101010101" pitchFamily="2" charset="-122"/>
            </a:endParaRPr>
          </a:p>
        </p:txBody>
      </p:sp>
      <p:sp>
        <p:nvSpPr>
          <p:cNvPr id="36" name="箭头: 右 4"/>
          <p:cNvSpPr/>
          <p:nvPr/>
        </p:nvSpPr>
        <p:spPr>
          <a:xfrm>
            <a:off x="3689350" y="3131185"/>
            <a:ext cx="373063" cy="14128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37" name="箭头: 右 17"/>
          <p:cNvSpPr/>
          <p:nvPr/>
        </p:nvSpPr>
        <p:spPr>
          <a:xfrm>
            <a:off x="3753485" y="3951605"/>
            <a:ext cx="373063" cy="13970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38" name="箭头: 右 18"/>
          <p:cNvSpPr/>
          <p:nvPr/>
        </p:nvSpPr>
        <p:spPr>
          <a:xfrm>
            <a:off x="3757930" y="4628515"/>
            <a:ext cx="374650" cy="141288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492125"/>
            <a:ext cx="9023350" cy="21701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  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但是，我还有要说的话。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仿宋" panose="02010609060101010101" pitchFamily="49" charset="-122"/>
            </a:endParaRPr>
          </a:p>
          <a:p>
            <a:pPr marL="0" marR="0" lvl="0" indent="200025" algn="just" defTabSz="914400" rtl="0" eaLnBrk="0" fontAlgn="auto" latinLnBrk="0" hangingPunct="0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  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我没有亲见；听说，她，刘和珍君，那时是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欣然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前往的。自然，请愿而已，稍有人心者，谁也不会料到有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这样的罗网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。但竟在执政府前中弹了，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从背部入，斜穿心肺，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已是致命的创伤，只是没有便死。同去的张静淑君想扶起她，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中了四弹，其一是手枪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，立仆；同去的杨德群君又想去扶起她，也被击，弹从左肩入，穿胸偏右出，也立仆。</a:t>
            </a: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pitchFamily="49" charset="-122"/>
              </a:rPr>
              <a:t>但她还能坐起来，一个兵在她头部及胸部猛击两棍，于是死掉了。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仿宋" panose="020106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049463" y="31750"/>
            <a:ext cx="4168775" cy="438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250" kern="1200" cap="none" spc="0" normalizeH="0" baseline="0" noProof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目不忍视的惨象</a:t>
            </a:r>
            <a:endParaRPr kumimoji="0" lang="zh-CN" altLang="en-US" sz="2250" kern="1200" cap="none" spc="0" normalizeH="0" baseline="0" noProof="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cxnSp>
        <p:nvCxnSpPr>
          <p:cNvPr id="23" name="直接连接符 22"/>
          <p:cNvCxnSpPr/>
          <p:nvPr/>
        </p:nvCxnSpPr>
        <p:spPr>
          <a:xfrm flipV="1">
            <a:off x="2271713" y="460375"/>
            <a:ext cx="4168775" cy="17463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0" grpId="0" bldLvl="0" animBg="1"/>
      <p:bldP spid="21" grpId="0" animBg="1"/>
      <p:bldP spid="13" grpId="0" bldLvl="0" animBg="1"/>
      <p:bldP spid="33" grpId="0" bldLvl="0" animBg="1"/>
      <p:bldP spid="34" grpId="0" bldLvl="0" animBg="1"/>
      <p:bldP spid="35" grpId="0" bldLvl="0" animBg="1"/>
      <p:bldP spid="36" grpId="0" bldLvl="0" animBg="1"/>
      <p:bldP spid="37" grpId="0" bldLvl="0" animBg="1"/>
      <p:bldP spid="38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78460" y="233045"/>
            <a:ext cx="4326890" cy="14204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惨象，已使我目不忍视了；流言，尤使我耳不忍闻。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我还有什么话可说呢？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445125" y="233045"/>
            <a:ext cx="3369945" cy="14204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但是，我还有要说的话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3350" y="2276475"/>
            <a:ext cx="457200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“惨象”——看得见的暴力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“流言”——看不见的暴力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“目不忍视”与“耳不忍闻”用最直接的身体感受，表达了这两种暴力带来的双重刺痛。现实已经残忍到感官无法承受的地步，而谎言更是加倍地残忍。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在这样惨烈的真相面前，在这样无耻的谎言面前，一切语言都显得苍白无力。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600065" y="2276475"/>
            <a:ext cx="342519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“我还有什么话可说呢？” 是绝望的终点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“但是，我还有要说的话” 是行动的起点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世界的残忍与谎言的横行，拒绝选择沉默与遗忘，奋起揭露反动派的罪行。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C8C9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657" name="矩形 22"/>
          <p:cNvSpPr/>
          <p:nvPr>
            <p:custDataLst>
              <p:tags r:id="rId1"/>
            </p:custDataLst>
          </p:nvPr>
        </p:nvSpPr>
        <p:spPr>
          <a:xfrm>
            <a:off x="115888" y="199073"/>
            <a:ext cx="8839200" cy="300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buNone/>
            </a:pPr>
            <a:r>
              <a:rPr lang="en-US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始终微笑的和蔼的刘和珍君确是死掉了，这是真的，有她自己的尸骸为证；沉勇而友爱的杨德群君也死掉了，有她自己的尸骸为证；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只有一样沉勇而友爱的张静淑君还在医院里呻吟。当三个女子从容地转辗于文明人所发明的枪弹的攒射中的时候，这是怎样的一个惊心动魄的伟大呵！中国军人的屠戮妇婴的伟绩，八国联军的惩创学生的武功，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不幸全被这几缕血痕抹杀了。</a:t>
            </a:r>
            <a:endParaRPr lang="zh-CN" altLang="zh-CN" sz="21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4790" y="3531870"/>
            <a:ext cx="87306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“始终微笑的和蔼的刘和珍君确是死掉了，这是真的，有她自己的尸骸为证”，“沉勇而友爱的杨德群君也死掉了，有她自己的尸骸为证”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4790" y="5186680"/>
            <a:ext cx="861504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用近乎啰嗦的方式反复确认死亡，是一种对抗否认与遗忘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是强调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8C9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657" name="矩形 22"/>
          <p:cNvSpPr/>
          <p:nvPr>
            <p:custDataLst>
              <p:tags r:id="rId1"/>
            </p:custDataLst>
          </p:nvPr>
        </p:nvSpPr>
        <p:spPr>
          <a:xfrm>
            <a:off x="115888" y="72708"/>
            <a:ext cx="8839200" cy="300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  <a:buNone/>
            </a:pPr>
            <a:r>
              <a:rPr lang="en-US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始终微笑的和蔼的刘和珍君确是死掉了，这是真的，有她自己的尸骸为证；沉勇而友爱的杨德群君也死掉了，有她自己的尸骸为证；只有一样沉勇而友爱的张静淑君还在医院里呻吟。当三个女子从容地转辗于文明人所发明的枪弹的攒射中的时候，这是怎样的一个</a:t>
            </a:r>
            <a:r>
              <a:rPr lang="zh-CN" altLang="zh-CN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惊心动魄的伟大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呵！中国军人的屠戮妇婴的</a:t>
            </a:r>
            <a:r>
              <a:rPr lang="zh-CN" altLang="zh-CN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伟绩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，八国联军的惩创学生的</a:t>
            </a:r>
            <a:r>
              <a:rPr lang="zh-CN" altLang="zh-CN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武功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zh-CN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不幸</a:t>
            </a:r>
            <a:r>
              <a:rPr lang="zh-CN" altLang="zh-CN" sz="21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全被这几缕血痕抹杀了。</a:t>
            </a:r>
            <a:endParaRPr lang="zh-CN" altLang="zh-CN" sz="21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4315" y="3517265"/>
            <a:ext cx="827341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反动势力用武力残杀三个女子的行为是惊心动魄的伟大！是对刽子手最尖锐的嘲讽。</a:t>
            </a:r>
            <a:endParaRPr lang="zh-CN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4791075"/>
            <a:ext cx="891476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伟绩”“武功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”——反语，把中国军人和八国联军并置，：当年的八国联军屠杀中国人是罪恶，如今的中国人屠杀自己的同胞，同样是罪恶，甚至更可耻。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8C9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99390" y="3345180"/>
            <a:ext cx="858901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“深的意义，我总觉得很寥寥”：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不用虚假的“意义”来安慰自己，也不美化牺牲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“很寥寥”不是“没有”，而是“很少”“很有限”——承认可能有意义，但那点意义与牺牲相比，太轻了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3822" name="矩形 5"/>
          <p:cNvSpPr/>
          <p:nvPr>
            <p:custDataLst>
              <p:tags r:id="rId1"/>
            </p:custDataLst>
          </p:nvPr>
        </p:nvSpPr>
        <p:spPr>
          <a:xfrm>
            <a:off x="277495" y="1300480"/>
            <a:ext cx="8510588" cy="1570038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400" b="1" dirty="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至于此外的深的意义，我总觉得很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寥寥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，因为这实在不过是徒手的请愿。人类的血战前行的历史，正如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煤的形成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，当时用大量的木材，结果却只是一小块，但请愿是不在其中的，更何况是徒手。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2090" y="328930"/>
            <a:ext cx="61080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“三一八”惨案的教训和意义</a:t>
            </a:r>
            <a:endParaRPr lang="zh-CN" altLang="en-US" sz="3200" b="1" kern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4278630" y="2177098"/>
          <a:ext cx="3263900" cy="17240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3900"/>
              </a:tblGrid>
              <a:tr h="574675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39" marR="91439" marT="45746" marB="4574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39" marR="91439" marT="45746" marB="4574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39" marR="91439" marT="45746" marB="4574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98805" y="2176463"/>
          <a:ext cx="3228975" cy="17672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28975"/>
              </a:tblGrid>
              <a:tr h="574675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1" marR="91441" marT="45727" marB="45727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437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1" marR="91441" marT="45727" marB="45727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855"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1" marR="91441" marT="45727" marB="45727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746443" y="2177098"/>
            <a:ext cx="29337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人类历史进步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94593" y="2115185"/>
            <a:ext cx="1833562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煤的形式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81380" y="2772410"/>
            <a:ext cx="23495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付出巨大的代价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81380" y="3305810"/>
            <a:ext cx="23495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历史前进一小步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02493" y="2761298"/>
            <a:ext cx="270986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需要大量的木材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737418" y="3285173"/>
            <a:ext cx="2347912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形成一小块煤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822" name="矩形 5"/>
          <p:cNvSpPr/>
          <p:nvPr/>
        </p:nvSpPr>
        <p:spPr>
          <a:xfrm>
            <a:off x="266065" y="310515"/>
            <a:ext cx="8510588" cy="1570038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至于此外的深的意义，我总觉得很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寥寥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，因为这实在不过是徒手的请愿。人类的血战前行的历史，正如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煤的形成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，当时用大量的木材，结果却只是一小块，但请愿是不在其中的，更何况是徒手。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9700" y="4929505"/>
            <a:ext cx="872426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不是否定进步，而是否定那种认为牺牲必然换来进步的看法。大多数牺牲会被遗忘，大多数血会白流。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3822" name="矩形 5"/>
          <p:cNvSpPr/>
          <p:nvPr/>
        </p:nvSpPr>
        <p:spPr>
          <a:xfrm>
            <a:off x="266065" y="310515"/>
            <a:ext cx="8510588" cy="1570038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至于此外的深的意义，我总觉得很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寥寥，因为这实在不过是徒手的请愿。人类的血战前行的历史，正如煤的形成，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当时用大量的木材，结果却只是一小块，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但请愿是不在其中的，更何况是徒手。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0655" y="2599690"/>
            <a:ext cx="851090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对请愿方式本身的否定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徒手请愿，在武装到牙齿的暴力面前，只是送死。不是责怪死者，而是在痛斥那个让徒手者不得不去送死的世界。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对牺牲之“不值”的沉痛承认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“更何况是徒手”——徒手意味着毫无反抗能力，意味着她们的死甚至连“战斗”都算不上，只是被屠杀。她们的血，很可能白流了。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1442" name="Rectangle 3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1258888"/>
            <a:ext cx="9144000" cy="3367088"/>
          </a:xfrm>
        </p:spPr>
        <p:txBody>
          <a:bodyPr lIns="68410" tIns="34205" rIns="68410" bIns="34205"/>
          <a:lstStyle>
            <a:lvl1pPr marL="457200" indent="-457200">
              <a:spcBef>
                <a:spcPct val="187000"/>
              </a:spcBef>
              <a:buSzTx/>
              <a:buChar char="•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1044575" indent="-434975">
              <a:spcBef>
                <a:spcPct val="187000"/>
              </a:spcBef>
              <a:buSzTx/>
              <a:buChar char="–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625600" indent="-406400">
              <a:spcBef>
                <a:spcPct val="187000"/>
              </a:spcBef>
              <a:buSzTx/>
              <a:buChar char="•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2316480" indent="-487680">
              <a:spcBef>
                <a:spcPct val="187000"/>
              </a:spcBef>
              <a:buSzTx/>
              <a:buChar char="–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926080" indent="-487680">
              <a:spcBef>
                <a:spcPct val="187000"/>
              </a:spcBef>
              <a:buSzTx/>
              <a:buChar char="»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3589655" indent="-541655">
              <a:spcBef>
                <a:spcPct val="187000"/>
              </a:spcBef>
              <a:buSzTx/>
              <a:buChar char="•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4199255" indent="-541655">
              <a:spcBef>
                <a:spcPct val="187000"/>
              </a:spcBef>
              <a:buSzTx/>
              <a:buChar char="•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4808855" indent="-541655">
              <a:spcBef>
                <a:spcPct val="187000"/>
              </a:spcBef>
              <a:buSzTx/>
              <a:buChar char="•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5418455" indent="-541655">
              <a:spcBef>
                <a:spcPct val="187000"/>
              </a:spcBef>
              <a:buSzTx/>
              <a:buChar char="•"/>
              <a:defRPr sz="4265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457200" marR="0" lvl="0" indent="533400" algn="l" defTabSz="914400" rtl="0" eaLnBrk="0" fontAlgn="auto" latinLnBrk="0" hangingPunct="0">
              <a:lnSpc>
                <a:spcPct val="120000"/>
              </a:lnSpc>
              <a:spcBef>
                <a:spcPts val="45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Char char="•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改革自然常不免于流血，但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流血非即等于改革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。血的应用，正如金钱一般，吝啬固然是不行的，浪费也大大的失算。”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Arial" panose="020B0604020202020204"/>
            </a:endParaRPr>
          </a:p>
          <a:p>
            <a:pPr marL="457200" marR="0" lvl="0" indent="533400" algn="l" defTabSz="914400" rtl="0" eaLnBrk="0" fontAlgn="auto" latinLnBrk="0" hangingPunct="0">
              <a:lnSpc>
                <a:spcPct val="120000"/>
              </a:lnSpc>
              <a:spcBef>
                <a:spcPts val="45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“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但愿这样的请愿，从此停止就好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。”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Arial" panose="020B0604020202020204"/>
            </a:endParaRPr>
          </a:p>
          <a:p>
            <a:pPr marL="457200" marR="0" lvl="0" indent="533400" algn="l" defTabSz="914400" rtl="0" eaLnBrk="0" fontAlgn="auto" latinLnBrk="0" hangingPunct="0">
              <a:lnSpc>
                <a:spcPct val="120000"/>
              </a:lnSpc>
              <a:spcBef>
                <a:spcPts val="45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Char char="•"/>
              <a:defRPr/>
            </a:pP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“</a:t>
            </a:r>
            <a:r>
              <a:rPr kumimoji="0" lang="zh-CN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/>
                <a:sym typeface="Arial" panose="020B0604020202020204"/>
              </a:rPr>
              <a:t>这并非吝惜生命，乃是不肯虚掷生命，因为战士的生命是宝贵的。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/>
                <a:sym typeface="Arial" panose="020B0604020202020204"/>
              </a:rPr>
              <a:t>在战士不多的地方，这生命就愈宝贵。所谓宝贵者，并非“珍藏于家”，乃是要以小本钱换得极大的利息，至少，也必须卖买相当。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以血的洪流淹死一个敌人，以同胞的实体填满一个缺陷，已经是陈腐的话了，从新的、战术的眼光看起来，这是多么大的损失。</a:t>
            </a: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”</a:t>
            </a:r>
            <a:endParaRPr kumimoji="0" lang="en-US" altLang="zh-CN" sz="24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Arial" panose="020B0604020202020204"/>
            </a:endParaRPr>
          </a:p>
          <a:p>
            <a:pPr marL="457200" marR="0" lvl="0" indent="0" algn="l" defTabSz="914400" rtl="0" eaLnBrk="0" fontAlgn="auto" latinLnBrk="0" hangingPunct="0">
              <a:lnSpc>
                <a:spcPct val="120000"/>
              </a:lnSpc>
              <a:spcBef>
                <a:spcPts val="45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                         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——《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华盖集续编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·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空谈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Arial" panose="020B0604020202020204"/>
              </a:rPr>
              <a:t>》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Arial" panose="020B0604020202020204"/>
            </a:endParaRPr>
          </a:p>
        </p:txBody>
      </p:sp>
      <p:grpSp>
        <p:nvGrpSpPr>
          <p:cNvPr id="34819" name="组合 14"/>
          <p:cNvGrpSpPr/>
          <p:nvPr/>
        </p:nvGrpSpPr>
        <p:grpSpPr>
          <a:xfrm>
            <a:off x="1758950" y="641350"/>
            <a:ext cx="333375" cy="352425"/>
            <a:chOff x="2121873" y="1511588"/>
            <a:chExt cx="445481" cy="469613"/>
          </a:xfrm>
        </p:grpSpPr>
        <p:sp>
          <p:nvSpPr>
            <p:cNvPr id="16" name="矩形 15"/>
            <p:cNvSpPr/>
            <p:nvPr/>
          </p:nvSpPr>
          <p:spPr>
            <a:xfrm>
              <a:off x="2121873" y="1511588"/>
              <a:ext cx="362749" cy="363844"/>
            </a:xfrm>
            <a:prstGeom prst="rect">
              <a:avLst/>
            </a:prstGeom>
            <a:solidFill>
              <a:srgbClr val="711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2321279" y="1735818"/>
              <a:ext cx="246075" cy="245383"/>
            </a:xfrm>
            <a:prstGeom prst="rect">
              <a:avLst/>
            </a:prstGeom>
            <a:solidFill>
              <a:srgbClr val="AE02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endParaRPr>
            </a:p>
          </p:txBody>
        </p:sp>
      </p:grpSp>
      <p:cxnSp>
        <p:nvCxnSpPr>
          <p:cNvPr id="21" name="直接连接符 3"/>
          <p:cNvCxnSpPr/>
          <p:nvPr/>
        </p:nvCxnSpPr>
        <p:spPr>
          <a:xfrm flipV="1">
            <a:off x="2181225" y="835025"/>
            <a:ext cx="4167188" cy="17463"/>
          </a:xfrm>
          <a:prstGeom prst="line">
            <a:avLst/>
          </a:prstGeom>
          <a:ln w="12700">
            <a:solidFill>
              <a:srgbClr val="711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1" name="文本框 21"/>
          <p:cNvSpPr txBox="1"/>
          <p:nvPr/>
        </p:nvSpPr>
        <p:spPr>
          <a:xfrm>
            <a:off x="3556000" y="427038"/>
            <a:ext cx="4168775" cy="831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补充材料</a:t>
            </a:r>
            <a:endParaRPr lang="zh-CN" altLang="en-US" sz="24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7170" name="Rectangle 2"/>
          <p:cNvSpPr/>
          <p:nvPr>
            <p:ph type="title"/>
          </p:nvPr>
        </p:nvSpPr>
        <p:spPr>
          <a:xfrm>
            <a:off x="533400" y="228600"/>
            <a:ext cx="7848600" cy="792163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p>
            <a:pPr eaLnBrk="1" hangingPunct="1"/>
            <a:r>
              <a:rPr lang="zh-CN" altLang="en-US" b="1" dirty="0">
                <a:solidFill>
                  <a:srgbClr val="FF0066"/>
                </a:solidFill>
                <a:ea typeface="黑体" panose="02010609060101010101" pitchFamily="49" charset="-122"/>
              </a:rPr>
              <a:t>写作背景</a:t>
            </a:r>
            <a:endParaRPr lang="zh-CN" altLang="en-US" b="1" dirty="0">
              <a:solidFill>
                <a:srgbClr val="FF0066"/>
              </a:solidFill>
              <a:ea typeface="黑体" panose="02010609060101010101" pitchFamily="49" charset="-122"/>
            </a:endParaRPr>
          </a:p>
        </p:txBody>
      </p:sp>
      <p:sp>
        <p:nvSpPr>
          <p:cNvPr id="7171" name="Rectangle 3"/>
          <p:cNvSpPr/>
          <p:nvPr>
            <p:ph idx="1"/>
          </p:nvPr>
        </p:nvSpPr>
        <p:spPr>
          <a:xfrm>
            <a:off x="640715" y="1362075"/>
            <a:ext cx="7875270" cy="5144135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p>
            <a:pPr algn="just" eaLnBrk="1" hangingPunct="1">
              <a:lnSpc>
                <a:spcPct val="90000"/>
              </a:lnSpc>
              <a:buNone/>
            </a:pPr>
            <a:r>
              <a:rPr lang="en-US" altLang="zh-CN" sz="2400" dirty="0"/>
              <a:t>          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1926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日，日帝借口国民军违反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辛丑条约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，向中国提出抗议，并纠集美英等帝国，向段府提出最后通牒，限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48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小时内即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日午前作出答复。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日，北京各界人士为了抗议帝国主义侵略我主权，在天安门前集会，会后，游行示威，在段府前请愿，当到达时，早已经戒备森严的府卫队突然向群众开枪射击，并用大刀砍杀，制造了死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47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人，伤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123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人的</a:t>
            </a:r>
            <a:r>
              <a:rPr lang="zh-CN" altLang="en-US" sz="2400" b="1" dirty="0"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r>
              <a:rPr lang="en-US" altLang="zh-CN" sz="2400" b="1" dirty="0"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一八</a:t>
            </a:r>
            <a:r>
              <a:rPr lang="zh-CN" altLang="en-US" sz="2400" b="1" dirty="0"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惨案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惨案发生后，军阀的反动文人极力为其主子开脱罪责，污蔑参加请援的群众是</a:t>
            </a:r>
            <a:r>
              <a:rPr lang="zh-CN" altLang="en-US" sz="2400" b="1" dirty="0"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暴徒</a:t>
            </a:r>
            <a:r>
              <a:rPr lang="zh-CN" altLang="en-US" sz="2400" b="1" dirty="0"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，并把杀人的罪责推到他们所说的</a:t>
            </a:r>
            <a:r>
              <a:rPr lang="zh-CN" altLang="en-US" sz="2400" b="1" dirty="0"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民众领袖</a:t>
            </a:r>
            <a:r>
              <a:rPr lang="zh-CN" altLang="en-US" sz="2400" b="1" dirty="0"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身上，说</a:t>
            </a:r>
            <a:r>
              <a:rPr lang="zh-CN" altLang="en-US" sz="2400" b="1" dirty="0"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民众领袖</a:t>
            </a:r>
            <a:r>
              <a:rPr lang="zh-CN" altLang="en-US" sz="2400" b="1" dirty="0">
                <a:ea typeface="黑体" panose="02010609060101010101" pitchFamily="49" charset="-122"/>
              </a:rPr>
              <a:t>”“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犯了故意引人去死的嫌疑</a:t>
            </a:r>
            <a:r>
              <a:rPr lang="zh-CN" altLang="en-US" sz="2400" b="1" dirty="0"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，制造了种种谣言。当噩耗传来的时候，鲁迅正在写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无花的蔷薇之二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，他怀着满腔的悲愤，揭露控诉反动派的这一暴行，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日，写下了著名的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记念刘和珍君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 eaLnBrk="1" hangingPunct="1">
              <a:lnSpc>
                <a:spcPct val="90000"/>
              </a:lnSpc>
            </a:pP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1460" y="186690"/>
            <a:ext cx="831659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苟活者</a:t>
            </a:r>
            <a:r>
              <a:rPr lang="zh-CN" altLang="en-US" sz="3600"/>
              <a:t>在微茫的血色中，会依稀看见微茫的希望，</a:t>
            </a:r>
            <a:r>
              <a:rPr lang="zh-CN" altLang="en-US" sz="3600">
                <a:solidFill>
                  <a:srgbClr val="FF0000"/>
                </a:solidFill>
              </a:rPr>
              <a:t>真的猛士</a:t>
            </a:r>
            <a:r>
              <a:rPr lang="zh-CN" altLang="en-US" sz="3600"/>
              <a:t>，将更愤然前行</a:t>
            </a:r>
            <a:endParaRPr lang="zh-CN" altLang="en-US" sz="3600"/>
          </a:p>
        </p:txBody>
      </p:sp>
      <p:sp>
        <p:nvSpPr>
          <p:cNvPr id="3" name="文本框 2"/>
          <p:cNvSpPr txBox="1"/>
          <p:nvPr/>
        </p:nvSpPr>
        <p:spPr>
          <a:xfrm>
            <a:off x="133985" y="1555115"/>
            <a:ext cx="8840470" cy="1873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“苟活者”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那些在“淡红的血色和微漠的悲哀”中“暂得偷生”的人。他们不是坏人，只是被时间、被麻木、被“似人非人的世界”所吞噬的普通人。他们“苟活”着，但并没有完全丧失感知的能力，他们还能“依稀看见”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1460" y="3598545"/>
            <a:ext cx="83648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“真的猛士”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指刘和珍、杨德群这样的人，也指那些在看清一切之后仍然选择行动的人。们本身就是光源。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3985" y="5116195"/>
            <a:ext cx="883983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没有贬低“苟活者”，能看见希望，是一种肯定——在那个黑暗的世界里，能“依稀看见”已经是一种觉醒。而“真的猛士”将“更奋然而前行”，则是一种召唤：希望不是用来等待的，是用来行动的。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46405" y="2620645"/>
            <a:ext cx="831659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苟活者在微茫的血色中，会依稀看见微茫的希望，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真的猛士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，将更愤然前行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6405" y="3754755"/>
            <a:ext cx="77889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zh-CN" altLang="en-US" sz="2800" b="1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“真的猛士”是一种召唤——猛士将如何行动</a:t>
            </a:r>
            <a:endParaRPr lang="zh-CN" altLang="en-US" sz="2800" b="1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1785" y="335915"/>
            <a:ext cx="845185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真的猛士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，敢于直面惨淡的人生，敢于正视淋漓的鲜血。这是怎样的哀痛者和幸福者？”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1785" y="1755140"/>
            <a:ext cx="77584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“真的猛士”是一种定义——什么样的人是猛士</a:t>
            </a:r>
            <a:endParaRPr lang="zh-CN" altLang="en-US" sz="2800" b="1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45745" y="5123815"/>
            <a:ext cx="87255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开头的“猛士”是刘和珍们——她们已经牺牲了，结尾的“猛士”是活着的。鲁迅用这样的首尾呼应，完成了一次从“纪念死者”到“召唤生者”的转换。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5" grpId="0"/>
      <p:bldP spid="5" grpId="1"/>
      <p:bldP spid="8" grpId="0"/>
      <p:bldP spid="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77495" y="95885"/>
            <a:ext cx="87693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呜呼，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我说不出话来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，但以此纪念刘和珍君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!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0185" y="1732280"/>
            <a:ext cx="8724265" cy="23069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我独在礼堂外徘徊。——（开篇，沉默）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我正有写一点东西的必要了。——（决定言说）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可是我实在无话可说。——（言说中的沉默）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但是，我还有要说的话。——（沉默中的言说）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呜呼，我说不出话来，但以此纪念刘和珍君。——（结尾，沉默）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9860" y="4662805"/>
            <a:ext cx="87249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鲁迅的言说不是滔滔不绝的，它在沉默的边缘、在自我否定的边界上、在“无话可说”与“还有要说”的撕扯中艰难地生长出来。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3505" y="1129665"/>
            <a:ext cx="8789035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“纪念”是：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不让她的名字被时间冲刷（对抗“忘却的救主”）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不让她的微笑被惨烈覆盖（反复强调“始终微笑，态度温和”）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不让她的牺牲被谎言扭曲（揭露“流言”，还原真相）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不让她的死变得“毫无意义”（哪怕意义“很寥寥”，也要写下来）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77495" y="95885"/>
            <a:ext cx="87693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呜呼，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我说不出话来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但以此纪念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刘和珍君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!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41986" name="Text Box 3"/>
          <p:cNvSpPr txBox="1"/>
          <p:nvPr/>
        </p:nvSpPr>
        <p:spPr>
          <a:xfrm>
            <a:off x="120650" y="198438"/>
            <a:ext cx="3241675" cy="7016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4000" b="1" i="1" u="sng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四、小结全文</a:t>
            </a:r>
            <a:endParaRPr lang="zh-CN" altLang="en-US" sz="4000" b="1" i="1" u="sng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11652" name="Text Box 4"/>
          <p:cNvSpPr txBox="1"/>
          <p:nvPr/>
        </p:nvSpPr>
        <p:spPr>
          <a:xfrm>
            <a:off x="459740" y="1809115"/>
            <a:ext cx="8223885" cy="4154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鲁迅先生的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记念刘和珍君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》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其实是对“三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一八”惨案的述评。文章第一、二节是说写作的缘起，侧重于探求本次死伤者对于将来的意义。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作者的笔触涉及到三类人：反动势力、爱国青年和处在中间状态的所谓的“庸人”。他愤怒地控诉段政府虐杀爱国青年的暴行，痛斥走狗文人下劣无耻的流言，无比沉痛地悼念刘和珍等遇害青年，奉献他的悲哀和尊敬。一方面告诫爱国青年要注意斗争的方式，另一方面颂扬“为了中国而死的中国的青年”的勇毅，激励人们“更奋然前行”。高度表现了一代伟大作者爱憎分明的态度和深邃独到的思想，能够激发我们青年的爱国热情。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198438" y="1069975"/>
            <a:ext cx="8747125" cy="4762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燕尾形 1"/>
          <p:cNvSpPr/>
          <p:nvPr>
            <p:custDataLst>
              <p:tags r:id="rId2"/>
            </p:custDataLst>
          </p:nvPr>
        </p:nvSpPr>
        <p:spPr>
          <a:xfrm>
            <a:off x="315913" y="1131888"/>
            <a:ext cx="219075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燕尾形 2"/>
          <p:cNvSpPr/>
          <p:nvPr>
            <p:custDataLst>
              <p:tags r:id="rId3"/>
            </p:custDataLst>
          </p:nvPr>
        </p:nvSpPr>
        <p:spPr>
          <a:xfrm>
            <a:off x="454025" y="1131888"/>
            <a:ext cx="220663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燕尾形 3"/>
          <p:cNvSpPr/>
          <p:nvPr>
            <p:custDataLst>
              <p:tags r:id="rId4"/>
            </p:custDataLst>
          </p:nvPr>
        </p:nvSpPr>
        <p:spPr>
          <a:xfrm>
            <a:off x="593725" y="1131888"/>
            <a:ext cx="219075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4" name="文本框 4"/>
          <p:cNvSpPr txBox="1"/>
          <p:nvPr>
            <p:custDataLst>
              <p:tags r:id="rId5"/>
            </p:custDataLst>
          </p:nvPr>
        </p:nvSpPr>
        <p:spPr>
          <a:xfrm>
            <a:off x="812800" y="1131888"/>
            <a:ext cx="1822450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dist"/>
            <a:r>
              <a:rPr lang="zh-CN" altLang="en-US" sz="2100" dirty="0">
                <a:latin typeface="汉仪细秀体简 L"/>
                <a:ea typeface="汉仪细秀体简 L"/>
              </a:rPr>
              <a:t>结束全文</a:t>
            </a:r>
            <a:endParaRPr lang="zh-CN" altLang="en-US" sz="2100" dirty="0">
              <a:latin typeface="汉仪细秀体简 L"/>
              <a:ea typeface="汉仪细秀体简 L"/>
            </a:endParaRPr>
          </a:p>
        </p:txBody>
      </p:sp>
      <p:pic>
        <p:nvPicPr>
          <p:cNvPr id="43015" name="图片 6" descr="图片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r="2377"/>
          <a:stretch>
            <a:fillRect/>
          </a:stretch>
        </p:blipFill>
        <p:spPr>
          <a:xfrm>
            <a:off x="593725" y="1069975"/>
            <a:ext cx="8482330" cy="4591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593725" y="1851660"/>
            <a:ext cx="6086475" cy="31543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愿中国青年都摆脱冷气，只是向上走，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不必听自暴自弃者流的话。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能做事的做事，能发声的发声。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有一分热，发一分光。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就令萤火一般，也可以在黑暗里发一点光，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不必等候炬火。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此后如竟没有炬火：我便是唯一的光。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050"/>
              </a:lnSpc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 ——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鲁迅 《热风·随感录四十一》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New picture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296275" y="11106150"/>
            <a:ext cx="228600" cy="171450"/>
          </a:xfrm>
          <a:prstGeom prst="cube">
            <a:avLst/>
          </a:prstGeom>
        </p:spPr>
      </p:pic>
    </p:spTree>
    <p:custDataLst>
      <p:tags r:id="rId1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0">
  <p:cSld>
    <p:spTree>
      <p:nvGrpSpPr>
        <p:cNvPr id="1" name=""/>
        <p:cNvGrpSpPr/>
        <p:nvPr/>
      </p:nvGrpSpPr>
      <p:grpSpPr/>
      <p:pic>
        <p:nvPicPr>
          <p:cNvPr id="45058" name="Picture 2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88" y="2279650"/>
            <a:ext cx="3840162" cy="3811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9" name="Text Box 3"/>
          <p:cNvSpPr txBox="1"/>
          <p:nvPr/>
        </p:nvSpPr>
        <p:spPr>
          <a:xfrm>
            <a:off x="444500" y="792163"/>
            <a:ext cx="3960813" cy="823912"/>
          </a:xfrm>
          <a:prstGeom prst="rect">
            <a:avLst/>
          </a:prstGeom>
          <a:solidFill>
            <a:srgbClr val="CCFFFF"/>
          </a:solidFill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鲁迅的魅力</a:t>
            </a:r>
            <a:endParaRPr lang="zh-CN" altLang="en-US" sz="4800" b="1" dirty="0">
              <a:solidFill>
                <a:schemeClr val="tx1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414724" name="Text Box 4"/>
          <p:cNvSpPr txBox="1"/>
          <p:nvPr/>
        </p:nvSpPr>
        <p:spPr>
          <a:xfrm>
            <a:off x="4475163" y="1855788"/>
            <a:ext cx="4668837" cy="40274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清醒的</a:t>
            </a:r>
            <a:endParaRPr lang="zh-CN" altLang="en-US" sz="36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　孤独的</a:t>
            </a:r>
            <a:endParaRPr lang="zh-CN" altLang="en-US" sz="36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　　深刻的</a:t>
            </a:r>
            <a:endParaRPr lang="zh-CN" altLang="en-US" sz="36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　　　悲凉的</a:t>
            </a:r>
            <a:endParaRPr lang="zh-CN" altLang="en-US" sz="36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　　　　</a:t>
            </a:r>
            <a:r>
              <a:rPr lang="zh-CN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力量之声</a:t>
            </a:r>
            <a:endParaRPr lang="zh-CN" altLang="en-US" sz="40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4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197" name="AutoShape 10" descr="标志"/>
          <p:cNvSpPr>
            <a:spLocks noChangeAspect="1"/>
          </p:cNvSpPr>
          <p:nvPr/>
        </p:nvSpPr>
        <p:spPr>
          <a:xfrm>
            <a:off x="425450" y="6521450"/>
            <a:ext cx="323850" cy="2000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algn="ctr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198" name="Text Box 8"/>
          <p:cNvSpPr txBox="1"/>
          <p:nvPr/>
        </p:nvSpPr>
        <p:spPr>
          <a:xfrm>
            <a:off x="7235825" y="6451600"/>
            <a:ext cx="16446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zh-CN" altLang="zh-CN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201" name="Text Box 4">
            <a:hlinkClick r:id="" action="ppaction://noaction"/>
          </p:cNvPr>
          <p:cNvSpPr txBox="1"/>
          <p:nvPr/>
        </p:nvSpPr>
        <p:spPr>
          <a:xfrm>
            <a:off x="1796415" y="40005"/>
            <a:ext cx="518160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无花的蔷薇</a:t>
            </a:r>
            <a:endParaRPr lang="zh-CN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21485" y="983615"/>
            <a:ext cx="6288405" cy="5737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假如这样的青年一杀就完， 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要知道屠杀者也决不是胜利者。 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中国要和爱国者的灭亡一同灭亡 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…… </a:t>
            </a:r>
            <a:endParaRPr lang="en-US" altLang="zh-CN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如果中国还不至于灭亡， 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则已往的史实示教过我们， 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将来的事便要大出于 </a:t>
            </a:r>
            <a:endParaRPr lang="zh-CN" altLang="en-US" sz="1000" dirty="0">
              <a:solidFill>
                <a:schemeClr val="tx1"/>
              </a:solidFill>
              <a:latin typeface="Arial" panose="020B0604020202020204" pitchFamily="34" charset="0"/>
              <a:ea typeface="ˎ̥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屠杀者的意料之外。</a:t>
            </a:r>
            <a:endParaRPr lang="zh-CN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这不是一件事结束，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是一件事的开头。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墨写的谎言，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决掩不住血写的事实。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血债必须用同物偿还。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拖欠得愈久，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就要付更大的利息！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…… 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42" name="Picture 2" descr="YW000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99125" y="137160"/>
            <a:ext cx="3052445" cy="31064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3763" name="Text Box 3"/>
          <p:cNvSpPr txBox="1">
            <a:spLocks noChangeArrowheads="1"/>
          </p:cNvSpPr>
          <p:nvPr/>
        </p:nvSpPr>
        <p:spPr bwMode="auto">
          <a:xfrm>
            <a:off x="424180" y="4300220"/>
            <a:ext cx="8446770" cy="864235"/>
          </a:xfrm>
          <a:prstGeom prst="rect">
            <a:avLst/>
          </a:prstGeom>
          <a:solidFill>
            <a:schemeClr val="bg1">
              <a:alpha val="72000"/>
            </a:schemeClr>
          </a:solidFill>
          <a:ln w="57150" cmpd="thickThin">
            <a:solidFill>
              <a:srgbClr val="003366"/>
            </a:solidFill>
            <a:miter lim="800000"/>
          </a:ln>
          <a:effectLst/>
        </p:spPr>
        <p:txBody>
          <a:bodyPr>
            <a:noAutofit/>
          </a:bodyPr>
          <a:lstStyle/>
          <a:p>
            <a:pPr marR="0" algn="ctr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5400" b="1" kern="1200" cap="none" spc="0" normalizeH="0" baseline="0" noProof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记 念 刘 和 珍 君</a:t>
            </a:r>
            <a:endParaRPr kumimoji="0" lang="zh-CN" altLang="en-US" sz="5400" b="1" kern="1200" cap="none" spc="0" normalizeH="0" baseline="0" noProof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244" name="Text Box 4"/>
          <p:cNvSpPr txBox="1"/>
          <p:nvPr/>
        </p:nvSpPr>
        <p:spPr>
          <a:xfrm>
            <a:off x="194310" y="284163"/>
            <a:ext cx="1117600" cy="38792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80000"/>
              </a:lnSpc>
            </a:pPr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聆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听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鲁迅的声音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C8C9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198438" y="1069975"/>
            <a:ext cx="8747125" cy="5395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燕尾形 1"/>
          <p:cNvSpPr/>
          <p:nvPr>
            <p:custDataLst>
              <p:tags r:id="rId2"/>
            </p:custDataLst>
          </p:nvPr>
        </p:nvSpPr>
        <p:spPr>
          <a:xfrm>
            <a:off x="315913" y="1131888"/>
            <a:ext cx="219075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燕尾形 2"/>
          <p:cNvSpPr/>
          <p:nvPr>
            <p:custDataLst>
              <p:tags r:id="rId3"/>
            </p:custDataLst>
          </p:nvPr>
        </p:nvSpPr>
        <p:spPr>
          <a:xfrm>
            <a:off x="454025" y="1131888"/>
            <a:ext cx="220663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燕尾形 3"/>
          <p:cNvSpPr/>
          <p:nvPr>
            <p:custDataLst>
              <p:tags r:id="rId4"/>
            </p:custDataLst>
          </p:nvPr>
        </p:nvSpPr>
        <p:spPr>
          <a:xfrm>
            <a:off x="593725" y="1131888"/>
            <a:ext cx="219075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70" name="文本框 4"/>
          <p:cNvSpPr txBox="1"/>
          <p:nvPr>
            <p:custDataLst>
              <p:tags r:id="rId5"/>
            </p:custDataLst>
          </p:nvPr>
        </p:nvSpPr>
        <p:spPr>
          <a:xfrm>
            <a:off x="812800" y="1131888"/>
            <a:ext cx="1296988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dist" eaLnBrk="1" hangingPunct="1"/>
            <a:r>
              <a:rPr lang="zh-CN" altLang="en-US" sz="3600" dirty="0">
                <a:latin typeface="汉仪细秀体简 L"/>
                <a:ea typeface="汉仪细秀体简 L"/>
              </a:rPr>
              <a:t>解题</a:t>
            </a:r>
            <a:endParaRPr lang="zh-CN" altLang="en-US" sz="3600" dirty="0">
              <a:latin typeface="汉仪细秀体简 L"/>
              <a:ea typeface="汉仪细秀体简 L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198755" y="1778000"/>
            <a:ext cx="8828405" cy="452755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lIns="68580" tIns="34290" rIns="68580" bIns="3429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记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：现写作“纪”。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小米兰亭" panose="03000502000000000000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“记念”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一词说明本文是一篇记人叙事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  <a:sym typeface="+mn-ea"/>
              </a:rPr>
              <a:t>也是一篇抒情类的文章。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小米兰亭" panose="03000502000000000000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“刘和珍”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是本文叙述的主体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，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小米兰亭" panose="03000502000000000000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“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君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  <a:t>是对人的尊称，表达了鲁迅先生对刘和珍的敬重。</a:t>
            </a:r>
            <a:b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小米兰亭" panose="03000502000000000000" charset="-122"/>
              </a:rPr>
            </a:b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小米兰亭" panose="03000502000000000000" charset="-122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4025" y="29210"/>
            <a:ext cx="8486775" cy="745490"/>
          </a:xfrm>
          <a:prstGeom prst="rect">
            <a:avLst/>
          </a:prstGeom>
          <a:solidFill>
            <a:schemeClr val="bg1">
              <a:alpha val="72000"/>
            </a:schemeClr>
          </a:solidFill>
          <a:ln w="57150" cmpd="thickThin">
            <a:solidFill>
              <a:srgbClr val="003366"/>
            </a:solidFill>
            <a:miter lim="800000"/>
          </a:ln>
          <a:effectLst/>
        </p:spPr>
        <p:txBody>
          <a:bodyPr>
            <a:noAutofit/>
          </a:bodyPr>
          <a:lstStyle/>
          <a:p>
            <a:pPr marR="0" algn="ctr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4000" b="1" kern="1200" cap="none" spc="0" normalizeH="0" baseline="0" noProof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记 念 刘 和 珍 君</a:t>
            </a:r>
            <a:endParaRPr kumimoji="0" lang="zh-CN" altLang="en-US" sz="4000" b="1" kern="1200" cap="none" spc="0" normalizeH="0" baseline="0" noProof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</p:spTree>
    <p:custDataLst>
      <p:tags r:id="rId7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charRg st="1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7">
                                            <p:txEl>
                                              <p:charRg st="1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charRg st="1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charRg st="39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charRg st="39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charRg st="39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charRg st="54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charRg st="54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charRg st="54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131763" y="1069975"/>
            <a:ext cx="8747125" cy="4762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燕尾形 1"/>
          <p:cNvSpPr/>
          <p:nvPr>
            <p:custDataLst>
              <p:tags r:id="rId2"/>
            </p:custDataLst>
          </p:nvPr>
        </p:nvSpPr>
        <p:spPr>
          <a:xfrm>
            <a:off x="315913" y="1131888"/>
            <a:ext cx="219075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燕尾形 2"/>
          <p:cNvSpPr/>
          <p:nvPr>
            <p:custDataLst>
              <p:tags r:id="rId3"/>
            </p:custDataLst>
          </p:nvPr>
        </p:nvSpPr>
        <p:spPr>
          <a:xfrm>
            <a:off x="454025" y="1131888"/>
            <a:ext cx="220663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燕尾形 3"/>
          <p:cNvSpPr/>
          <p:nvPr>
            <p:custDataLst>
              <p:tags r:id="rId4"/>
            </p:custDataLst>
          </p:nvPr>
        </p:nvSpPr>
        <p:spPr>
          <a:xfrm>
            <a:off x="593725" y="1131888"/>
            <a:ext cx="219075" cy="341313"/>
          </a:xfrm>
          <a:prstGeom prst="chevron">
            <a:avLst>
              <a:gd name="adj" fmla="val 6582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3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65" name="Text Box 9"/>
          <p:cNvSpPr/>
          <p:nvPr>
            <p:custDataLst>
              <p:tags r:id="rId5"/>
            </p:custDataLst>
          </p:nvPr>
        </p:nvSpPr>
        <p:spPr>
          <a:xfrm>
            <a:off x="1206500" y="3176588"/>
            <a:ext cx="393382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795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" panose="020B0604020202020204"/>
                <a:ea typeface="楷体_GB2312" pitchFamily="49" charset="-122"/>
                <a:cs typeface="+mn-cs"/>
              </a:rPr>
              <a:t> </a:t>
            </a:r>
            <a:endParaRPr kumimoji="0" lang="zh-CN" altLang="en-US" sz="1795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/>
              <a:ea typeface="楷体_GB2312" pitchFamily="49" charset="-122"/>
              <a:cs typeface="+mn-cs"/>
            </a:endParaRPr>
          </a:p>
        </p:txBody>
      </p:sp>
      <p:sp>
        <p:nvSpPr>
          <p:cNvPr id="45068" name="Text Box 12"/>
          <p:cNvSpPr/>
          <p:nvPr>
            <p:custDataLst>
              <p:tags r:id="rId6"/>
            </p:custDataLst>
          </p:nvPr>
        </p:nvSpPr>
        <p:spPr>
          <a:xfrm>
            <a:off x="1247775" y="4030663"/>
            <a:ext cx="3292475" cy="784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/>
              <a:ea typeface="楷体_GB2312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/>
              <a:ea typeface="楷体_GB2312" pitchFamily="49" charset="-122"/>
              <a:cs typeface="+mn-cs"/>
            </a:endParaRPr>
          </a:p>
        </p:txBody>
      </p:sp>
      <p:sp>
        <p:nvSpPr>
          <p:cNvPr id="47106" name="Rectangle 2"/>
          <p:cNvSpPr>
            <a:spLocks noGrp="1"/>
          </p:cNvSpPr>
          <p:nvPr>
            <p:ph type="ctrTitle"/>
            <p:custDataLst>
              <p:tags r:id="rId7"/>
            </p:custDataLst>
          </p:nvPr>
        </p:nvSpPr>
        <p:spPr>
          <a:xfrm>
            <a:off x="2894013" y="1192213"/>
            <a:ext cx="4618038" cy="469900"/>
          </a:xfrm>
        </p:spPr>
        <p:txBody>
          <a:bodyPr wrap="square" lIns="51308" tIns="25654" rIns="51308" bIns="25654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365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华文行楷" panose="02010800040101010101" pitchFamily="2" charset="-122"/>
                <a:cs typeface="+mj-cs"/>
              </a:rPr>
              <a:t>把握全文的整体思路</a:t>
            </a:r>
            <a:endParaRPr kumimoji="0" lang="zh-CN" altLang="en-US" sz="3365" b="0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+mj-lt"/>
              <a:ea typeface="华文行楷" panose="02010800040101010101" pitchFamily="2" charset="-122"/>
              <a:cs typeface="+mj-cs"/>
            </a:endParaRPr>
          </a:p>
        </p:txBody>
      </p:sp>
      <p:sp>
        <p:nvSpPr>
          <p:cNvPr id="47107" name="Rectangle 3"/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2190750" y="1946275"/>
            <a:ext cx="6303963" cy="3197225"/>
          </a:xfrm>
        </p:spPr>
        <p:txBody>
          <a:bodyPr wrap="square" lIns="51308" tIns="25654" rIns="51308" bIns="25654" anchor="t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交代写作的缘由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(1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节）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记述刘和珍的生平事迹和遇难经过 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>
                  <a:srgbClr val="00000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     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4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5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节）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议论“三一八”惨案的教训和意义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>
                  <a:srgbClr val="00000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           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6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7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节）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7108" name="AutoShape 4"/>
          <p:cNvSpPr/>
          <p:nvPr>
            <p:custDataLst>
              <p:tags r:id="rId9"/>
            </p:custDataLst>
          </p:nvPr>
        </p:nvSpPr>
        <p:spPr>
          <a:xfrm>
            <a:off x="1744663" y="2032000"/>
            <a:ext cx="492125" cy="2782888"/>
          </a:xfrm>
          <a:prstGeom prst="leftBrace">
            <a:avLst>
              <a:gd name="adj1" fmla="val 83225"/>
              <a:gd name="adj2" fmla="val 50032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endParaRPr lang="zh-CN" altLang="en-US" sz="100" dirty="0">
              <a:latin typeface="Arial" panose="020B0604020202020204" pitchFamily="34" charset="0"/>
            </a:endParaRPr>
          </a:p>
        </p:txBody>
      </p:sp>
      <p:sp>
        <p:nvSpPr>
          <p:cNvPr id="47109" name="Text Box 5"/>
          <p:cNvSpPr/>
          <p:nvPr>
            <p:custDataLst>
              <p:tags r:id="rId10"/>
            </p:custDataLst>
          </p:nvPr>
        </p:nvSpPr>
        <p:spPr>
          <a:xfrm>
            <a:off x="261938" y="2906713"/>
            <a:ext cx="1516063" cy="782638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45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>
                    <a:srgbClr val="000000"/>
                  </a:outerShdw>
                </a:effectLst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以“记念”为中心</a:t>
            </a:r>
            <a:endParaRPr kumimoji="0" lang="zh-CN" altLang="en-US" sz="2245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>
                <a:outerShdw blurRad="38100" dist="38100" dir="2700000">
                  <a:srgbClr val="000000"/>
                </a:outerShdw>
              </a:effectLst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</p:spTree>
    <p:custDataLst>
      <p:tags r:id="rId1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charRg st="27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07">
                                            <p:txEl>
                                              <p:charRg st="27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charRg st="27" end="4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charRg st="44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107">
                                            <p:txEl>
                                              <p:charRg st="44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07">
                                            <p:txEl>
                                              <p:charRg st="44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10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charRg st="63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107">
                                            <p:txEl>
                                              <p:charRg st="63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107">
                                            <p:txEl>
                                              <p:charRg st="63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charRg st="79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charRg st="79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107">
                                            <p:txEl>
                                              <p:charRg st="79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nimBg="1"/>
      <p:bldP spid="471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60655" y="155575"/>
            <a:ext cx="21424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kern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写作的缘由</a:t>
            </a:r>
            <a:endParaRPr lang="zh-CN" altLang="en-US" sz="2800" b="1" kern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0655" y="861695"/>
            <a:ext cx="8701405" cy="163004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先生可曾为刘和珍写了一点什么没有？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我说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没有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。她就正告我，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先生还是写一点罢；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刘和珍生前就很爱看先生的文章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我也早觉得有写一点东西的必要了，这虽然于死者毫不相干，但在生者，却大抵只能如此而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已。倘使我能够相信真有所谓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在天之灵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"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，那自然可以得到更大的安慰，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--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但是，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现在，却只能如此而已。</a:t>
            </a: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880" y="2808605"/>
            <a:ext cx="8982710" cy="10147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所有生者的纪念、哀悼、愤怒、书写，对于已经死去的人，都没有任何意义。先把自己最想做的事（书写）的意义否定掉，然后再去做它。不是在自欺中行动，而是在清醒中行动。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0655" y="4276725"/>
            <a:ext cx="8768080" cy="10147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倘使我能够相信真有所谓‘在天之灵’，那自然可以得到更大的安慰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如果鲁迅愿意，他完全可以借助“在天之灵”的信念来给自己一个交代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但他拒绝这样做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.</a:t>
            </a:r>
            <a:endParaRPr lang="en-US" altLang="zh-CN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655" y="5577840"/>
            <a:ext cx="8768080" cy="10147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却大抵只能如此而已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解释生者行为的限度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但是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现在却只能如此而已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确认自己的选择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作者重复中的悲凉与坚持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3D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60655" y="3248025"/>
            <a:ext cx="815975" cy="3987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人间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25220" y="3093720"/>
            <a:ext cx="3260090" cy="7067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爱护青年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爱国不该有罪，请愿不该遭屠戮。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32655" y="3248025"/>
            <a:ext cx="1040765" cy="39878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非人间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859145" y="2921635"/>
            <a:ext cx="3187065" cy="10147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政府屠杀手无寸铁的学生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,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北京，不再是文明的城市，而变成了一个屠场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930" y="4600575"/>
            <a:ext cx="8874125" cy="7067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无话可说，不能言语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：荒谬和恐怖的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现实让任何属于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人间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的语言系统都显得苍白、无力、不合时宜。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0655" y="528955"/>
            <a:ext cx="8798560" cy="156845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可是我实在无话可说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。我只觉得所住的并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非人间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。……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那里还能有什么言语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……我已经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出离愤怒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了。我将深味这非人间的浓黑的悲凉；以我的最大哀痛显示于非人间，使它们快意于我的苦痛，就将这作为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后死者的菲薄的祭品，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奉献于逝者的灵前。？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0655" y="5770880"/>
            <a:ext cx="8885555" cy="70675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出离愤怒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还没有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痛定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：仍处在剧痛的漩涡中心。我此刻的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无话可说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，不是冷漠，恰恰是痛苦过于强烈的证明。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5" grpId="1" animBg="1"/>
      <p:bldP spid="8" grpId="1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</p:bldLst>
  </p:timing>
</p:sld>
</file>

<file path=ppt/tags/tag1.xml><?xml version="1.0" encoding="utf-8"?>
<p:tagLst xmlns:p="http://schemas.openxmlformats.org/presentationml/2006/main">
  <p:tag name="AS_UNIQUEID" val="479"/>
</p:tagLst>
</file>

<file path=ppt/tags/tag10.xml><?xml version="1.0" encoding="utf-8"?>
<p:tagLst xmlns:p="http://schemas.openxmlformats.org/presentationml/2006/main">
  <p:tag name="AS_UNIQUEID" val="699"/>
</p:tagLst>
</file>

<file path=ppt/tags/tag11.xml><?xml version="1.0" encoding="utf-8"?>
<p:tagLst xmlns:p="http://schemas.openxmlformats.org/presentationml/2006/main">
  <p:tag name="AS_UNIQUEID" val="700"/>
</p:tagLst>
</file>

<file path=ppt/tags/tag12.xml><?xml version="1.0" encoding="utf-8"?>
<p:tagLst xmlns:p="http://schemas.openxmlformats.org/presentationml/2006/main">
  <p:tag name="AS_UNIQUEID" val="701"/>
</p:tagLst>
</file>

<file path=ppt/tags/tag13.xml><?xml version="1.0" encoding="utf-8"?>
<p:tagLst xmlns:p="http://schemas.openxmlformats.org/presentationml/2006/main">
  <p:tag name="AS_UNIQUEID" val="702"/>
</p:tagLst>
</file>

<file path=ppt/tags/tag14.xml><?xml version="1.0" encoding="utf-8"?>
<p:tagLst xmlns:p="http://schemas.openxmlformats.org/presentationml/2006/main">
  <p:tag name="AS_UNIQUEID" val="260"/>
</p:tagLst>
</file>

<file path=ppt/tags/tag15.xml><?xml version="1.0" encoding="utf-8"?>
<p:tagLst xmlns:p="http://schemas.openxmlformats.org/presentationml/2006/main">
  <p:tag name="AS_UNIQUEID" val="263"/>
</p:tagLst>
</file>

<file path=ppt/tags/tag16.xml><?xml version="1.0" encoding="utf-8"?>
<p:tagLst xmlns:p="http://schemas.openxmlformats.org/presentationml/2006/main">
  <p:tag name="AS_UNIQUEID" val="266"/>
</p:tagLst>
</file>

<file path=ppt/tags/tag17.xml><?xml version="1.0" encoding="utf-8"?>
<p:tagLst xmlns:p="http://schemas.openxmlformats.org/presentationml/2006/main">
  <p:tag name="AS_UNIQUEID" val="267"/>
</p:tagLst>
</file>

<file path=ppt/tags/tag18.xml><?xml version="1.0" encoding="utf-8"?>
<p:tagLst xmlns:p="http://schemas.openxmlformats.org/presentationml/2006/main">
  <p:tag name="AS_UNIQUEID" val="268"/>
</p:tagLst>
</file>

<file path=ppt/tags/tag19.xml><?xml version="1.0" encoding="utf-8"?>
<p:tagLst xmlns:p="http://schemas.openxmlformats.org/presentationml/2006/main">
  <p:tag name="AS_UNIQUEID" val="269"/>
</p:tagLst>
</file>

<file path=ppt/tags/tag2.xml><?xml version="1.0" encoding="utf-8"?>
<p:tagLst xmlns:p="http://schemas.openxmlformats.org/presentationml/2006/main">
  <p:tag name="AS_UNIQUEID" val="480"/>
</p:tagLst>
</file>

<file path=ppt/tags/tag20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"/>
</p:tagLst>
</file>

<file path=ppt/tags/tag21.xml><?xml version="1.0" encoding="utf-8"?>
<p:tagLst xmlns:p="http://schemas.openxmlformats.org/presentationml/2006/main">
  <p:tag name="AS_UNIQUEID" val="695"/>
</p:tagLst>
</file>

<file path=ppt/tags/tag22.xml><?xml version="1.0" encoding="utf-8"?>
<p:tagLst xmlns:p="http://schemas.openxmlformats.org/presentationml/2006/main">
  <p:tag name="AS_UNIQUEID" val="696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AS_UNIQUEID" val="481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AS_UNIQUEID" val="345"/>
</p:tagLst>
</file>

<file path=ppt/tags/tag35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"/>
</p:tagLst>
</file>

<file path=ppt/tags/tag36.xml><?xml version="1.0" encoding="utf-8"?>
<p:tagLst xmlns:p="http://schemas.openxmlformats.org/presentationml/2006/main">
  <p:tag name="AS_UNIQUEID" val="759"/>
</p:tagLst>
</file>

<file path=ppt/tags/tag37.xml><?xml version="1.0" encoding="utf-8"?>
<p:tagLst xmlns:p="http://schemas.openxmlformats.org/presentationml/2006/main">
  <p:tag name="AS_UNIQUEID" val="760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AS_UNIQUEID" val="947"/>
</p:tagLst>
</file>

<file path=ppt/tags/tag4.xml><?xml version="1.0" encoding="utf-8"?>
<p:tagLst xmlns:p="http://schemas.openxmlformats.org/presentationml/2006/main">
  <p:tag name="AS_UNIQUEID" val="482"/>
</p:tagLst>
</file>

<file path=ppt/tags/tag40.xml><?xml version="1.0" encoding="utf-8"?>
<p:tagLst xmlns:p="http://schemas.openxmlformats.org/presentationml/2006/main">
  <p:tag name="AS_UNIQUEID" val="948"/>
</p:tagLst>
</file>

<file path=ppt/tags/tag41.xml><?xml version="1.0" encoding="utf-8"?>
<p:tagLst xmlns:p="http://schemas.openxmlformats.org/presentationml/2006/main">
  <p:tag name="AS_UNIQUEID" val="949"/>
</p:tagLst>
</file>

<file path=ppt/tags/tag42.xml><?xml version="1.0" encoding="utf-8"?>
<p:tagLst xmlns:p="http://schemas.openxmlformats.org/presentationml/2006/main">
  <p:tag name="AS_UNIQUEID" val="950"/>
</p:tagLst>
</file>

<file path=ppt/tags/tag43.xml><?xml version="1.0" encoding="utf-8"?>
<p:tagLst xmlns:p="http://schemas.openxmlformats.org/presentationml/2006/main">
  <p:tag name="AS_UNIQUEID" val="951"/>
</p:tagLst>
</file>

<file path=ppt/tags/tag44.xml><?xml version="1.0" encoding="utf-8"?>
<p:tagLst xmlns:p="http://schemas.openxmlformats.org/presentationml/2006/main">
  <p:tag name="AS_UNIQUEID" val="952"/>
  <p:tag name="KSO_WM_UNIT_PLACING_PICTURE_USER_VIEWPORT" val="{&quot;height&quot;:10800,&quot;width&quot;:19192}"/>
</p:tagLst>
</file>

<file path=ppt/tags/tag45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954"/>
</p:tagLst>
</file>

<file path=ppt/tags/tag47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"/>
</p:tagLst>
</file>

<file path=ppt/tags/tag48.xml><?xml version="1.0" encoding="utf-8"?>
<p:tagLst xmlns:p="http://schemas.openxmlformats.org/presentationml/2006/main">
  <p:tag name="AS_UNIQUEID" val="943"/>
</p:tagLst>
</file>

<file path=ppt/tags/tag49.xml><?xml version="1.0" encoding="utf-8"?>
<p:tagLst xmlns:p="http://schemas.openxmlformats.org/presentationml/2006/main">
  <p:tag name="AS_UNIQUEID" val="944"/>
</p:tagLst>
</file>

<file path=ppt/tags/tag5.xml><?xml version="1.0" encoding="utf-8"?>
<p:tagLst xmlns:p="http://schemas.openxmlformats.org/presentationml/2006/main">
  <p:tag name="AS_UNIQUEID" val="483"/>
</p:tagLst>
</file>

<file path=ppt/tags/tag50.xml><?xml version="1.0" encoding="utf-8"?>
<p:tagLst xmlns:p="http://schemas.openxmlformats.org/presentationml/2006/main">
  <p:tag name="commondata" val="eyJoZGlkIjoiZTE1Mjc4YjQ3NjVhZjYxYmI5Y2NmZTBmODRlZWYyNGYifQ=="/>
</p:tagLst>
</file>

<file path=ppt/tags/tag6.xml><?xml version="1.0" encoding="utf-8"?>
<p:tagLst xmlns:p="http://schemas.openxmlformats.org/presentationml/2006/main">
  <p:tag name="AS_UNIQUEID" val="484"/>
</p:tagLst>
</file>

<file path=ppt/tags/tag7.xml><?xml version="1.0" encoding="utf-8"?>
<p:tagLst xmlns:p="http://schemas.openxmlformats.org/presentationml/2006/main">
  <p:tag name="KSO_WM_BEAUTIFY_FLAG" val="#wm#"/>
  <p:tag name="KSO_WM_SLIDE_ID" val="custom20187308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INDEX" val="20187308"/>
  <p:tag name="KSO_WM_TEMPLATE_SUBCATEGORY" val="0"/>
  <p:tag name="KSO_WM_TEMPLATE_THUMBS_INDEX" val="1"/>
</p:tagLst>
</file>

<file path=ppt/tags/tag8.xml><?xml version="1.0" encoding="utf-8"?>
<p:tagLst xmlns:p="http://schemas.openxmlformats.org/presentationml/2006/main">
  <p:tag name="AS_UNIQUEID" val="475"/>
</p:tagLst>
</file>

<file path=ppt/tags/tag9.xml><?xml version="1.0" encoding="utf-8"?>
<p:tagLst xmlns:p="http://schemas.openxmlformats.org/presentationml/2006/main">
  <p:tag name="AS_UNIQUEID" val="476"/>
</p:tagLst>
</file>

<file path=ppt/theme/theme1.xml><?xml version="1.0" encoding="utf-8"?>
<a:theme xmlns:a="http://schemas.openxmlformats.org/drawingml/2006/main" name="1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默认设计模板">
  <a:themeElements>
    <a:clrScheme name="2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7286</Words>
  <Application>WPS 演示</Application>
  <PresentationFormat/>
  <Paragraphs>363</Paragraphs>
  <Slides>36</Slides>
  <Notes>9</Notes>
  <HiddenSlides>1</HiddenSlides>
  <MMClips>0</MMClips>
  <ScaleCrop>false</ScaleCrop>
  <HeadingPairs>
    <vt:vector size="6" baseType="variant">
      <vt:variant>
        <vt:lpstr>已用的字体</vt:lpstr>
      </vt:variant>
      <vt:variant>
        <vt:i4>43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81" baseType="lpstr">
      <vt:lpstr>Arial</vt:lpstr>
      <vt:lpstr>宋体</vt:lpstr>
      <vt:lpstr>Wingdings</vt:lpstr>
      <vt:lpstr>华文行楷</vt:lpstr>
      <vt:lpstr>华文新魏</vt:lpstr>
      <vt:lpstr>黑体</vt:lpstr>
      <vt:lpstr>Times New Roman</vt:lpstr>
      <vt:lpstr>隶书</vt:lpstr>
      <vt:lpstr>ˎ̥</vt:lpstr>
      <vt:lpstr>Segoe Print</vt:lpstr>
      <vt:lpstr>汉仪细秀体简 L</vt:lpstr>
      <vt:lpstr>小米兰亭</vt:lpstr>
      <vt:lpstr>Arial</vt:lpstr>
      <vt:lpstr>楷体_GB2312</vt:lpstr>
      <vt:lpstr>新宋体</vt:lpstr>
      <vt:lpstr>微软雅黑</vt:lpstr>
      <vt:lpstr>Arial Unicode MS</vt:lpstr>
      <vt:lpstr>等线</vt:lpstr>
      <vt:lpstr>仿宋</vt:lpstr>
      <vt:lpstr>华文楷体</vt:lpstr>
      <vt:lpstr>华文隶书</vt:lpstr>
      <vt:lpstr>微软雅黑 Light</vt:lpstr>
      <vt:lpstr>Microsoft YaHei UI</vt:lpstr>
      <vt:lpstr>Noto Sans SC Thin</vt:lpstr>
      <vt:lpstr>Noto Serif SC SemiBold</vt:lpstr>
      <vt:lpstr>STIXSizeFiveSym</vt:lpstr>
      <vt:lpstr>Webdings</vt:lpstr>
      <vt:lpstr>Vladimir Script</vt:lpstr>
      <vt:lpstr>Tempus Sans ITC</vt:lpstr>
      <vt:lpstr>Pristina</vt:lpstr>
      <vt:lpstr>Old English Text MT</vt:lpstr>
      <vt:lpstr>Microsoft Sans Serif</vt:lpstr>
      <vt:lpstr>DejaVu Sans</vt:lpstr>
      <vt:lpstr>cmr10</vt:lpstr>
      <vt:lpstr>Bahnschrift Condensed</vt:lpstr>
      <vt:lpstr>Yu Gothic UI Semilight</vt:lpstr>
      <vt:lpstr>MS UI Gothic</vt:lpstr>
      <vt:lpstr>Malgun Gothic</vt:lpstr>
      <vt:lpstr>HP Simplified Hans Light</vt:lpstr>
      <vt:lpstr>Noto Serif SC Light</vt:lpstr>
      <vt:lpstr>Microsoft JhengHei Light</vt:lpstr>
      <vt:lpstr>方正舒体</vt:lpstr>
      <vt:lpstr>华文琥珀</vt:lpstr>
      <vt:lpstr>1_默认设计模板</vt:lpstr>
      <vt:lpstr>2_默认设计模板</vt:lpstr>
      <vt:lpstr>PowerPoint 演示文稿</vt:lpstr>
      <vt:lpstr>PowerPoint 演示文稿</vt:lpstr>
      <vt:lpstr>写作背景</vt:lpstr>
      <vt:lpstr>PowerPoint 演示文稿</vt:lpstr>
      <vt:lpstr>PowerPoint 演示文稿</vt:lpstr>
      <vt:lpstr>PowerPoint 演示文稿</vt:lpstr>
      <vt:lpstr>把握全文的整体思路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王鹏</cp:lastModifiedBy>
  <cp:revision>135</cp:revision>
  <dcterms:created xsi:type="dcterms:W3CDTF">2005-10-19T16:58:00Z</dcterms:created>
  <dcterms:modified xsi:type="dcterms:W3CDTF">2026-03-25T16:13:34Z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ICV">
    <vt:lpwstr>D4E13FE14CBE41B3B48FAF00FE2D20E5_12</vt:lpwstr>
  </property>
</Properties>
</file>