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notesMasterIdLst>
    <p:notesMasterId r:id="rId26"/>
  </p:notesMasterIdLst>
  <p:sldIdLst>
    <p:sldId id="409" r:id="rId5"/>
    <p:sldId id="609" r:id="rId6"/>
    <p:sldId id="500" r:id="rId7"/>
    <p:sldId id="501" r:id="rId8"/>
    <p:sldId id="502" r:id="rId9"/>
    <p:sldId id="607" r:id="rId10"/>
    <p:sldId id="412" r:id="rId11"/>
    <p:sldId id="411" r:id="rId12"/>
    <p:sldId id="436" r:id="rId13"/>
    <p:sldId id="265" r:id="rId14"/>
    <p:sldId id="592" r:id="rId15"/>
    <p:sldId id="605" r:id="rId16"/>
    <p:sldId id="555" r:id="rId17"/>
    <p:sldId id="589" r:id="rId18"/>
    <p:sldId id="594" r:id="rId19"/>
    <p:sldId id="593" r:id="rId20"/>
    <p:sldId id="595" r:id="rId21"/>
    <p:sldId id="596" r:id="rId22"/>
    <p:sldId id="556" r:id="rId23"/>
    <p:sldId id="557" r:id="rId24"/>
    <p:sldId id="608" r:id="rId25"/>
    <p:sldId id="424" r:id="rId27"/>
    <p:sldId id="560" r:id="rId28"/>
    <p:sldId id="562" r:id="rId29"/>
    <p:sldId id="615" r:id="rId30"/>
    <p:sldId id="563" r:id="rId31"/>
    <p:sldId id="599" r:id="rId32"/>
    <p:sldId id="601" r:id="rId33"/>
    <p:sldId id="606" r:id="rId34"/>
    <p:sldId id="567" r:id="rId35"/>
    <p:sldId id="568" r:id="rId36"/>
    <p:sldId id="617" r:id="rId37"/>
    <p:sldId id="566" r:id="rId38"/>
    <p:sldId id="565" r:id="rId39"/>
    <p:sldId id="569" r:id="rId40"/>
    <p:sldId id="586" r:id="rId41"/>
    <p:sldId id="570" r:id="rId42"/>
    <p:sldId id="289" r:id="rId43"/>
    <p:sldId id="575" r:id="rId44"/>
    <p:sldId id="576" r:id="rId45"/>
  </p:sldIdLst>
  <p:sldSz cx="12192000" cy="6858000"/>
  <p:notesSz cx="6858000" cy="9144000"/>
  <p:custDataLst>
    <p:tags r:id="rId5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2" userDrawn="1">
          <p15:clr>
            <a:srgbClr val="A4A3A4"/>
          </p15:clr>
        </p15:guide>
        <p15:guide id="2" pos="386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道环 李" initials="道环" lastIdx="0" clrIdx="0"/>
  <p:cmAuthor id="2" name="44623" initials="4" lastIdx="0" clrIdx="1"/>
  <p:cmAuthor id="3" name="Administrator" initials="" lastIdx="0" clrIdx="2"/>
  <p:cmAuthor id="4" name="hx" initials="h" lastIdx="0" clrIdx="3"/>
  <p:cmAuthor id="5" name="admin" initials="a" lastIdx="0" clrIdx="4"/>
  <p:cmAuthor id="6" name="黄 露" initials="" lastIdx="0" clrIdx="5"/>
  <p:cmAuthor id="7" name="雨林木风" initials="雨" lastIdx="0" clrIdx="6"/>
  <p:cmAuthor id="8" name="dell" initials="d" lastIdx="0" clrIdx="7"/>
  <p:cmAuthor id="9" name="lenovo" initials="l" lastIdx="0" clrIdx="8"/>
  <p:cmAuthor id="10" name="幸兴" initials="幸" lastIdx="0" clrIdx="9"/>
  <p:cmAuthor id="11" name="yyyaogd@126.com" initials="y" lastIdx="0" clrIdx="10"/>
  <p:cmAuthor id="12" name="meflyup" initials="m" lastIdx="0" clrIdx="11"/>
  <p:cmAuthor id="13" name="hp" initials="h" lastIdx="0" clrIdx="12"/>
  <p:cmAuthor id="14" name="Lenovo" initials="L" lastIdx="0" clrIdx="13"/>
  <p:cmAuthor id="15" name="zq" initials="z" lastIdx="0" clrIdx="14"/>
  <p:cmAuthor id="16" name="志龙 姜" initials="志" lastIdx="0" clrIdx="15"/>
  <p:cmAuthor id="17" name="SHMILY" initials="S" lastIdx="0" clrIdx="16"/>
  <p:cmAuthor id="18" name="Tracy Chen" initials="T" lastIdx="0" clrIdx="17"/>
  <p:cmAuthor id="19" name="dongwc0205" initials="d" lastIdx="0" clrIdx="18"/>
  <p:cmAuthor id="20" name="Hi_ Young" initials="H" lastIdx="0" clrIdx="19"/>
  <p:cmAuthor id="21" name="pangyt" initials="p" lastIdx="0" clrIdx="20"/>
  <p:cmAuthor id="22" name="easonyoun" initials="e" lastIdx="0" clrIdx="21"/>
  <p:cmAuthor id="23" name="zhouyangfan" initials="z" lastIdx="0" clrIdx="22"/>
  <p:cmAuthor id="24" name="tplife" initials="t" lastIdx="0" clrIdx="23"/>
  <p:cmAuthor id="25" name="??" initials="?" lastIdx="0" clrIdx="24"/>
  <p:cmAuthor id="26" name="houyanan21" initials="h" lastIdx="0" clrIdx="25"/>
  <p:cmAuthor id="27" name="幸全" initials="幸全" lastIdx="0" clrIdx="26"/>
  <p:cmAuthor id="28" name="作者" initials="A" lastIdx="0" clrIdx="27"/>
  <p:cmAuthor id="29" name="fafa" initials="f" lastIdx="0" clrIdx="28"/>
  <p:cmAuthor id="30" name="王习习" initials="王" lastIdx="0" clrIdx="29"/>
  <p:cmAuthor id="31" name="kingsoft" initials="k" lastIdx="0" clrIdx="30"/>
  <p:cmAuthor id="32" name="pc" initials="p" lastIdx="0" clrIdx="31"/>
  <p:cmAuthor id="33" name="Mia Vida Villanueva" initials="M" lastIdx="0" clrIdx="32"/>
  <p:cmAuthor id="34" name="1206988966@qq.com" initials="1" lastIdx="0" clrIdx="33"/>
  <p:cmAuthor id="35" name="姜伟光" initials="姜" lastIdx="0" clrIdx="34"/>
  <p:cmAuthor id="36" name="微软用户" initials="微软用户" lastIdx="0" clrIdx="3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0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56" d="100"/>
          <a:sy n="56" d="100"/>
        </p:scale>
        <p:origin x="509" y="72"/>
      </p:cViewPr>
      <p:guideLst>
        <p:guide orient="horz" pos="2172"/>
        <p:guide pos="386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0" Type="http://schemas.openxmlformats.org/officeDocument/2006/relationships/tags" Target="tags/tag101.xml"/><Relationship Id="rId5" Type="http://schemas.openxmlformats.org/officeDocument/2006/relationships/slide" Target="slides/slide1.xml"/><Relationship Id="rId49" Type="http://schemas.openxmlformats.org/officeDocument/2006/relationships/commentAuthors" Target="commentAuthors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notesMaster" Target="notesMasters/notesMaster1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A09599-23C7-4A4F-943C-DFF857763914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5CA727-FF74-4BD7-9C8C-6598D6E6157F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D855C-5EB0-4BA7-BF12-AD74D9AB9D18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25615-D35F-44DC-8506-BA1DC1AC59AE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471163-7016-4A6F-B093-9EBAAECC7F4D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3FF84F-F646-4029-91BB-95ADE9C71AF6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AB03D0-B9E1-4B19-8669-C72B358DB778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BC81B0-FF3F-48C8-89B4-04A1D5393A9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1BDDF-C0E2-4CB1-A7D5-A611555D2372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836CC3-C7EA-4ACB-87C9-6B666149D8B0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CBD3E6-B65D-4213-B8EE-846B1D9AFC59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3EEF6-998D-4539-A27D-DC83A9086644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C686A5-F152-4A2C-855D-6CA33F09E130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05D198-D782-41D9-93D7-18A8349046BF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0DFFF-C252-4653-BCBE-62EE1A6863F5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BD11C5-7527-4D0D-94FC-126AFF0FF6A1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98218F-3355-4889-B2D8-D38A333EBBBD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FF4A2-154B-477C-BC3B-84D1968930B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FD1B57-6B41-4469-B38B-CB158AE27CD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6B1EBE-2866-4A16-918B-02D3B3914688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254FB6-9CA3-4D89-88C8-8C66C8062C90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页脚占位符 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灯片编号占位符 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1F923-8AC0-4DAD-90B0-4B7E0553CFA9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2800" b="1" i="0" u="none" strike="noStrike" kern="1200" cap="none" spc="3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3.png"/><Relationship Id="rId13" Type="http://schemas.openxmlformats.org/officeDocument/2006/relationships/image" Target="../media/image2.pn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4" Type="http://schemas.openxmlformats.org/officeDocument/2006/relationships/image" Target="../media/image3.png"/><Relationship Id="rId13" Type="http://schemas.openxmlformats.org/officeDocument/2006/relationships/image" Target="../media/image4.pn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>
            <a:alphaModFix amt="3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>
            <a:alphaModFix amt="3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43"/>
          <p:cNvGrpSpPr/>
          <p:nvPr/>
        </p:nvGrpSpPr>
        <p:grpSpPr>
          <a:xfrm>
            <a:off x="-6351" y="-4763"/>
            <a:ext cx="867835" cy="6869113"/>
            <a:chOff x="0" y="0"/>
            <a:chExt cx="411" cy="4328"/>
          </a:xfrm>
        </p:grpSpPr>
        <p:pic>
          <p:nvPicPr>
            <p:cNvPr id="6153" name="矩形 6"/>
            <p:cNvPicPr preferRelativeResize="0"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411" cy="4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69" name="Rectangle 45"/>
            <p:cNvSpPr>
              <a:spLocks noChangeArrowheads="1"/>
            </p:cNvSpPr>
            <p:nvPr/>
          </p:nvSpPr>
          <p:spPr bwMode="auto">
            <a:xfrm>
              <a:off x="4" y="4"/>
              <a:ext cx="404" cy="4320"/>
            </a:xfrm>
            <a:prstGeom prst="rect">
              <a:avLst/>
            </a:prstGeom>
            <a:noFill/>
            <a:ln w="9525" cap="flat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800">
                <a:solidFill>
                  <a:srgbClr val="FFFFFF"/>
                </a:solidFill>
                <a:latin typeface="Goudy Old Style" panose="02020502050305020303"/>
              </a:endParaRPr>
            </a:p>
          </p:txBody>
        </p:sp>
      </p:grpSp>
      <p:pic>
        <p:nvPicPr>
          <p:cNvPr id="6147" name="图片 7"/>
          <p:cNvPicPr preferRelativeResize="0"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43685" y="-4763"/>
            <a:ext cx="1356783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38"/>
            <a:ext cx="103674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ru-RU"/>
              <a:t>单击此处编辑母版标题样式</a:t>
            </a:r>
            <a:endParaRPr lang="zh-CN" altLang="ru-RU"/>
          </a:p>
        </p:txBody>
      </p:sp>
      <p:sp>
        <p:nvSpPr>
          <p:cNvPr id="6149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ru-RU"/>
              <a:t>单击此处编辑母版文本样式</a:t>
            </a:r>
            <a:endParaRPr lang="zh-CN" altLang="ru-RU"/>
          </a:p>
          <a:p>
            <a:pPr lvl="1"/>
            <a:r>
              <a:rPr lang="zh-CN" altLang="ru-RU"/>
              <a:t>第二级</a:t>
            </a:r>
            <a:endParaRPr lang="zh-CN" altLang="ru-RU"/>
          </a:p>
          <a:p>
            <a:pPr lvl="2"/>
            <a:r>
              <a:rPr lang="zh-CN" altLang="ru-RU"/>
              <a:t>第三级</a:t>
            </a:r>
            <a:endParaRPr lang="zh-CN" altLang="ru-RU"/>
          </a:p>
          <a:p>
            <a:pPr lvl="3"/>
            <a:r>
              <a:rPr lang="zh-CN" altLang="ru-RU"/>
              <a:t>第四级</a:t>
            </a:r>
            <a:endParaRPr lang="zh-CN" altLang="ru-RU"/>
          </a:p>
          <a:p>
            <a:pPr lvl="4"/>
            <a:r>
              <a:rPr lang="zh-CN" altLang="ru-RU"/>
              <a:t>第五级</a:t>
            </a:r>
            <a:endParaRPr lang="zh-CN" altLang="ru-RU"/>
          </a:p>
        </p:txBody>
      </p:sp>
      <p:sp>
        <p:nvSpPr>
          <p:cNvPr id="1073" name="日期占位符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 w="9525" cap="flat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274320" tIns="45720" rIns="91440" bIns="45720" numCol="1" anchor="ctr" anchorCtr="0" compatLnSpc="1"/>
          <a:lstStyle>
            <a:lvl1pPr>
              <a:buFont typeface="Arial" panose="020B0604020202020204"/>
              <a:buNone/>
              <a:defRPr sz="1200" smtClean="0">
                <a:latin typeface="Arial" panose="020B0604020202020204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74" name="页脚占位符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 w="9525" cap="flat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/>
          <a:lstStyle>
            <a:lvl1pPr algn="ctr">
              <a:buFont typeface="Arial" panose="020B0604020202020204"/>
              <a:buNone/>
              <a:defRPr sz="1200" smtClean="0">
                <a:latin typeface="Arial" panose="020B0604020202020204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75" name="灯片编号占位符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 w="9525" cap="flat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ctr" anchorCtr="0" compatLnSpc="1"/>
          <a:lstStyle>
            <a:lvl1pPr algn="r">
              <a:buFont typeface="Arial" panose="020B0604020202020204" pitchFamily="34" charset="0"/>
              <a:buNone/>
              <a:defRPr sz="1200"/>
            </a:lvl1pPr>
          </a:lstStyle>
          <a:p>
            <a:fld id="{E4338523-2570-49A2-B3AF-FA275EB62EAF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1pPr>
      <a:lvl2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"/>
        <a:defRPr sz="32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"/>
        <a:defRPr sz="28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"/>
        <a:defRPr sz="24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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9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>
            <a:alphaModFix amt="3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72"/>
          <p:cNvGrpSpPr/>
          <p:nvPr/>
        </p:nvGrpSpPr>
        <p:grpSpPr>
          <a:xfrm>
            <a:off x="-6351" y="-4763"/>
            <a:ext cx="908051" cy="6869113"/>
            <a:chOff x="0" y="0"/>
            <a:chExt cx="430" cy="4328"/>
          </a:xfrm>
        </p:grpSpPr>
        <p:pic>
          <p:nvPicPr>
            <p:cNvPr id="18441" name="矩形 6"/>
            <p:cNvPicPr preferRelativeResize="0"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430" cy="4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" name="Rectangle 174"/>
            <p:cNvSpPr>
              <a:spLocks noChangeArrowheads="1"/>
            </p:cNvSpPr>
            <p:nvPr/>
          </p:nvSpPr>
          <p:spPr bwMode="auto">
            <a:xfrm>
              <a:off x="4" y="4"/>
              <a:ext cx="422" cy="4320"/>
            </a:xfrm>
            <a:prstGeom prst="rect">
              <a:avLst/>
            </a:prstGeom>
            <a:noFill/>
            <a:ln w="9525" cap="flat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800">
                <a:solidFill>
                  <a:srgbClr val="FFFFFF"/>
                </a:solidFill>
                <a:latin typeface="Goudy Old Style" panose="02020502050305020303"/>
              </a:endParaRPr>
            </a:p>
          </p:txBody>
        </p:sp>
      </p:grpSp>
      <p:pic>
        <p:nvPicPr>
          <p:cNvPr id="18435" name="图片 7"/>
          <p:cNvPicPr preferRelativeResize="0"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43685" y="-4763"/>
            <a:ext cx="1356783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38"/>
            <a:ext cx="103674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ru-RU"/>
              <a:t>单击此处编辑母版标题样式</a:t>
            </a:r>
            <a:endParaRPr lang="zh-CN" altLang="ru-RU"/>
          </a:p>
        </p:txBody>
      </p:sp>
      <p:sp>
        <p:nvSpPr>
          <p:cNvPr id="1843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ru-RU"/>
              <a:t>单击此处编辑母版文本样式</a:t>
            </a:r>
            <a:endParaRPr lang="zh-CN" altLang="ru-RU"/>
          </a:p>
          <a:p>
            <a:pPr lvl="1"/>
            <a:r>
              <a:rPr lang="zh-CN" altLang="ru-RU"/>
              <a:t>第二级</a:t>
            </a:r>
            <a:endParaRPr lang="zh-CN" altLang="ru-RU"/>
          </a:p>
          <a:p>
            <a:pPr lvl="2"/>
            <a:r>
              <a:rPr lang="zh-CN" altLang="ru-RU"/>
              <a:t>第三级</a:t>
            </a:r>
            <a:endParaRPr lang="zh-CN" altLang="ru-RU"/>
          </a:p>
          <a:p>
            <a:pPr lvl="3"/>
            <a:r>
              <a:rPr lang="zh-CN" altLang="ru-RU"/>
              <a:t>第四级</a:t>
            </a:r>
            <a:endParaRPr lang="zh-CN" altLang="ru-RU"/>
          </a:p>
          <a:p>
            <a:pPr lvl="4"/>
            <a:r>
              <a:rPr lang="zh-CN" altLang="ru-RU"/>
              <a:t>第五级</a:t>
            </a:r>
            <a:endParaRPr lang="zh-CN" altLang="ru-RU"/>
          </a:p>
        </p:txBody>
      </p:sp>
      <p:sp>
        <p:nvSpPr>
          <p:cNvPr id="1202" name="日期占位符 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 w="9525" cap="flat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274320" tIns="45720" rIns="91440" bIns="45720" numCol="1" anchor="ctr" anchorCtr="0" compatLnSpc="1"/>
          <a:lstStyle>
            <a:lvl1pPr>
              <a:buFont typeface="Arial" panose="020B0604020202020204"/>
              <a:buNone/>
              <a:defRPr sz="1200" smtClean="0">
                <a:latin typeface="Arial" panose="020B0604020202020204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03" name="页脚占位符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 w="9525" cap="flat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/>
          <a:lstStyle>
            <a:lvl1pPr algn="ctr">
              <a:buFont typeface="Arial" panose="020B0604020202020204"/>
              <a:buNone/>
              <a:defRPr sz="1200" smtClean="0">
                <a:latin typeface="Arial" panose="020B0604020202020204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04" name="灯片编号占位符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 w="9525" cap="flat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ctr" anchorCtr="0" compatLnSpc="1"/>
          <a:lstStyle>
            <a:lvl1pPr algn="r">
              <a:buFont typeface="Arial" panose="020B0604020202020204" pitchFamily="34" charset="0"/>
              <a:buNone/>
              <a:defRPr sz="1200"/>
            </a:lvl1pPr>
          </a:lstStyle>
          <a:p>
            <a:fld id="{7DB1C0CC-8D29-406B-8931-DCA5BC938B88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1pPr>
      <a:lvl2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buSzTx/>
        <a:defRPr sz="4400">
          <a:solidFill>
            <a:srgbClr val="4BC5B9"/>
          </a:solidFill>
          <a:latin typeface="Footlight MT Light" panose="0204060206030A020304" pitchFamily="2" charset="0"/>
          <a:ea typeface="华文新魏" panose="0201080004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"/>
        <a:defRPr sz="32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"/>
        <a:defRPr sz="28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"/>
        <a:defRPr sz="24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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"/>
        <a:defRPr sz="2000">
          <a:solidFill>
            <a:schemeClr val="tx1"/>
          </a:solidFill>
          <a:latin typeface="Goudy Old Style" panose="02020502050305020303"/>
          <a:ea typeface="宋体" panose="02010600030101010101" pitchFamily="2" charset="-122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3.xml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image" Target="../media/image9.png"/><Relationship Id="rId18" Type="http://schemas.openxmlformats.org/officeDocument/2006/relationships/slideLayout" Target="../slideLayouts/slideLayout7.xml"/><Relationship Id="rId17" Type="http://schemas.openxmlformats.org/officeDocument/2006/relationships/tags" Target="../tags/tag100.xml"/><Relationship Id="rId16" Type="http://schemas.openxmlformats.org/officeDocument/2006/relationships/tags" Target="../tags/tag99.xml"/><Relationship Id="rId15" Type="http://schemas.openxmlformats.org/officeDocument/2006/relationships/tags" Target="../tags/tag98.xml"/><Relationship Id="rId14" Type="http://schemas.openxmlformats.org/officeDocument/2006/relationships/tags" Target="../tags/tag97.xml"/><Relationship Id="rId13" Type="http://schemas.openxmlformats.org/officeDocument/2006/relationships/tags" Target="../tags/tag96.xml"/><Relationship Id="rId12" Type="http://schemas.openxmlformats.org/officeDocument/2006/relationships/tags" Target="../tags/tag95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image" Target="../media/image10.png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76.xml"/><Relationship Id="rId12" Type="http://schemas.openxmlformats.org/officeDocument/2006/relationships/tags" Target="../tags/tag75.xml"/><Relationship Id="rId11" Type="http://schemas.openxmlformats.org/officeDocument/2006/relationships/tags" Target="../tags/tag74.xml"/><Relationship Id="rId10" Type="http://schemas.openxmlformats.org/officeDocument/2006/relationships/tags" Target="../tags/tag73.xml"/><Relationship Id="rId1" Type="http://schemas.openxmlformats.org/officeDocument/2006/relationships/tags" Target="../tags/tag65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77.xml"/><Relationship Id="rId3" Type="http://schemas.openxmlformats.org/officeDocument/2006/relationships/hyperlink" Target="https://so.gushiwen.cn/authorv_e142a6aeba9d.aspx" TargetMode="Externa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8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775" y="2012950"/>
            <a:ext cx="6648450" cy="28321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/>
          <p:cNvGrpSpPr/>
          <p:nvPr/>
        </p:nvGrpSpPr>
        <p:grpSpPr>
          <a:xfrm>
            <a:off x="2446655" y="1058545"/>
            <a:ext cx="1132205" cy="594921"/>
            <a:chOff x="0" y="1131"/>
            <a:chExt cx="874" cy="499"/>
          </a:xfrm>
        </p:grpSpPr>
        <p:sp>
          <p:nvSpPr>
            <p:cNvPr id="11" name="AutoShape 5"/>
            <p:cNvSpPr/>
            <p:nvPr/>
          </p:nvSpPr>
          <p:spPr>
            <a:xfrm flipH="1" flipV="1">
              <a:off x="730" y="1131"/>
              <a:ext cx="144" cy="499"/>
            </a:xfrm>
            <a:prstGeom prst="rightBrace">
              <a:avLst>
                <a:gd name="adj1" fmla="val 28877"/>
                <a:gd name="adj2" fmla="val 50000"/>
              </a:avLst>
            </a:prstGeom>
            <a:noFill/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fontAlgn="base" hangingPunct="1"/>
              <a:endParaRPr lang="zh-CN" altLang="en-US" sz="1350" b="1" strike="noStrike" noProof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2" name="Text Box 6"/>
            <p:cNvSpPr txBox="1"/>
            <p:nvPr/>
          </p:nvSpPr>
          <p:spPr>
            <a:xfrm>
              <a:off x="0" y="1207"/>
              <a:ext cx="714" cy="347"/>
            </a:xfrm>
            <a:prstGeom prst="rect">
              <a:avLst/>
            </a:prstGeom>
            <a:noFill/>
            <a:ln w="9525" cap="flat" cmpd="sng">
              <a:solidFill>
                <a:srgbClr val="000066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>
              <a:spAutoFit/>
            </a:bodyPr>
            <a:lstStyle/>
            <a:p>
              <a:r>
                <a:rPr lang="zh-CN" altLang="en-US" sz="2100" b="1" dirty="0">
                  <a:solidFill>
                    <a:schemeClr val="bg1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</a:rPr>
                <a:t>狭小</a:t>
              </a:r>
              <a:endParaRPr lang="zh-CN" altLang="en-US" sz="2100" b="1" dirty="0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5" name="Text Box 9"/>
          <p:cNvSpPr txBox="1"/>
          <p:nvPr/>
        </p:nvSpPr>
        <p:spPr>
          <a:xfrm>
            <a:off x="2446655" y="3076575"/>
            <a:ext cx="782320" cy="41402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r>
              <a:rPr lang="zh-CN" altLang="en-US" sz="2100" b="1" dirty="0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破漏</a:t>
            </a:r>
            <a:endParaRPr lang="zh-CN" altLang="en-US" sz="2100" b="1" dirty="0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Text Box 12"/>
          <p:cNvSpPr txBox="1"/>
          <p:nvPr/>
        </p:nvSpPr>
        <p:spPr>
          <a:xfrm>
            <a:off x="2446655" y="3797300"/>
            <a:ext cx="782320" cy="41402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r>
              <a:rPr lang="zh-CN" altLang="en-US" sz="2100" b="1" dirty="0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阴暗</a:t>
            </a:r>
            <a:endParaRPr lang="zh-CN" altLang="en-US" sz="2100" b="1" dirty="0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Text Box 14"/>
          <p:cNvSpPr txBox="1"/>
          <p:nvPr/>
        </p:nvSpPr>
        <p:spPr>
          <a:xfrm>
            <a:off x="3392415" y="158091"/>
            <a:ext cx="4662078" cy="58477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项脊轩修葺前后的对比</a:t>
            </a:r>
            <a:endParaRPr lang="zh-CN" altLang="en-US" sz="3200" b="1" dirty="0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Text Box 15"/>
          <p:cNvSpPr txBox="1"/>
          <p:nvPr/>
        </p:nvSpPr>
        <p:spPr>
          <a:xfrm>
            <a:off x="6358255" y="812165"/>
            <a:ext cx="2377440" cy="92202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稍为修葺，使不上漏</a:t>
            </a:r>
            <a:endParaRPr lang="zh-CN" altLang="en-US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前辟四窗，垣墙周庭，日影反照，室始洞然。</a:t>
            </a:r>
            <a:endParaRPr lang="zh-CN" altLang="en-US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4" name="Text Box 18"/>
          <p:cNvSpPr txBox="1"/>
          <p:nvPr/>
        </p:nvSpPr>
        <p:spPr>
          <a:xfrm>
            <a:off x="6357620" y="1899920"/>
            <a:ext cx="2377440" cy="64516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幼圆" panose="02010509060101010101" charset="-122"/>
              </a:rPr>
              <a:t>兰桂竹木  明月半墙</a:t>
            </a:r>
            <a:endParaRPr lang="zh-CN" altLang="en-US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幼圆" panose="02010509060101010101" charset="-122"/>
            </a:endParaRPr>
          </a:p>
          <a:p>
            <a:r>
              <a:rPr lang="zh-CN" altLang="en-US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幼圆" panose="02010509060101010101" charset="-122"/>
              </a:rPr>
              <a:t>桂影斑驳，风影移动</a:t>
            </a:r>
            <a:endParaRPr lang="zh-CN" altLang="en-US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幼圆" panose="02010509060101010101" charset="-122"/>
            </a:endParaRPr>
          </a:p>
        </p:txBody>
      </p:sp>
      <p:sp>
        <p:nvSpPr>
          <p:cNvPr id="27" name="Text Box 21"/>
          <p:cNvSpPr txBox="1"/>
          <p:nvPr/>
        </p:nvSpPr>
        <p:spPr>
          <a:xfrm>
            <a:off x="6358255" y="2714625"/>
            <a:ext cx="2377440" cy="78359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万籁有声  庭阶寂寂</a:t>
            </a:r>
            <a:endParaRPr lang="zh-CN" altLang="en-US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小鸟啄食</a:t>
            </a:r>
            <a:endParaRPr lang="zh-CN" altLang="en-US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" name="Text Box 24"/>
          <p:cNvSpPr txBox="1">
            <a:spLocks noChangeArrowheads="1"/>
          </p:cNvSpPr>
          <p:nvPr/>
        </p:nvSpPr>
        <p:spPr bwMode="auto">
          <a:xfrm>
            <a:off x="2446655" y="2131695"/>
            <a:ext cx="809625" cy="41338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</a:ln>
          <a:effectLst/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zh-CN" altLang="en-US" sz="2100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老旧</a:t>
            </a:r>
            <a:endParaRPr lang="zh-CN" altLang="en-US" sz="2100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Line 27"/>
          <p:cNvSpPr/>
          <p:nvPr/>
        </p:nvSpPr>
        <p:spPr>
          <a:xfrm flipH="1">
            <a:off x="6161405" y="776605"/>
            <a:ext cx="0" cy="3887788"/>
          </a:xfrm>
          <a:prstGeom prst="line">
            <a:avLst/>
          </a:prstGeom>
          <a:ln w="44450" cap="flat" cmpd="sng">
            <a:solidFill>
              <a:srgbClr val="800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" name="Text Box 21"/>
          <p:cNvSpPr txBox="1"/>
          <p:nvPr/>
        </p:nvSpPr>
        <p:spPr>
          <a:xfrm>
            <a:off x="6358255" y="3796665"/>
            <a:ext cx="2346325" cy="78359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algn="l" defTabSz="914400">
              <a:spcBef>
                <a:spcPct val="50000"/>
              </a:spcBef>
              <a:buClrTx/>
              <a:buSzTx/>
              <a:buNone/>
            </a:pPr>
            <a:r>
              <a:rPr lang="zh-CN" altLang="en-US" sz="1800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借书满架  偃仰啸歌</a:t>
            </a:r>
            <a:endParaRPr lang="zh-CN" altLang="en-US" sz="1800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 defTabSz="914400">
              <a:spcBef>
                <a:spcPct val="50000"/>
              </a:spcBef>
              <a:buClrTx/>
              <a:buSzTx/>
              <a:buNone/>
            </a:pPr>
            <a:r>
              <a:rPr lang="zh-CN" altLang="en-US" sz="1800" b="1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冥然兀坐 </a:t>
            </a:r>
            <a:endParaRPr lang="zh-CN" altLang="en-US" sz="1800" b="1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8" name="左大括号 37"/>
          <p:cNvSpPr/>
          <p:nvPr/>
        </p:nvSpPr>
        <p:spPr>
          <a:xfrm>
            <a:off x="1665605" y="1415415"/>
            <a:ext cx="647700" cy="25717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右大括号 38"/>
          <p:cNvSpPr/>
          <p:nvPr/>
        </p:nvSpPr>
        <p:spPr>
          <a:xfrm>
            <a:off x="10704830" y="1058545"/>
            <a:ext cx="374523" cy="32861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40880" y="1720215"/>
            <a:ext cx="677108" cy="19431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修葺之前</a:t>
            </a:r>
            <a:endParaRPr lang="zh-CN" altLang="en-US" sz="3200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142790" y="1415415"/>
            <a:ext cx="677108" cy="19431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修葺之后</a:t>
            </a:r>
            <a:endParaRPr lang="zh-CN" altLang="en-US" sz="3200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375144" y="4873406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</a:rPr>
              <a:t>阁子</a:t>
            </a:r>
            <a:endParaRPr lang="zh-CN" altLang="en-US" sz="3600" dirty="0"/>
          </a:p>
        </p:txBody>
      </p:sp>
      <p:sp>
        <p:nvSpPr>
          <p:cNvPr id="6" name="右箭头 5"/>
          <p:cNvSpPr/>
          <p:nvPr/>
        </p:nvSpPr>
        <p:spPr>
          <a:xfrm>
            <a:off x="4971186" y="500759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534020" y="4941405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书斋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Text Box 6"/>
          <p:cNvSpPr txBox="1"/>
          <p:nvPr/>
        </p:nvSpPr>
        <p:spPr>
          <a:xfrm>
            <a:off x="9246235" y="1058681"/>
            <a:ext cx="870982" cy="414020"/>
          </a:xfrm>
          <a:prstGeom prst="rect">
            <a:avLst/>
          </a:prstGeom>
          <a:noFill/>
          <a:ln w="9525" cap="flat" cmpd="sng">
            <a:solidFill>
              <a:srgbClr val="000066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r>
              <a:rPr lang="zh-CN" altLang="en-US" sz="2100" b="1" dirty="0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明亮</a:t>
            </a:r>
            <a:endParaRPr lang="zh-CN" altLang="en-US" sz="2100" b="1" dirty="0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 Box 6"/>
          <p:cNvSpPr txBox="1"/>
          <p:nvPr/>
        </p:nvSpPr>
        <p:spPr>
          <a:xfrm>
            <a:off x="9245600" y="2545216"/>
            <a:ext cx="870982" cy="414020"/>
          </a:xfrm>
          <a:prstGeom prst="rect">
            <a:avLst/>
          </a:prstGeom>
          <a:noFill/>
          <a:ln w="9525" cap="flat" cmpd="sng">
            <a:solidFill>
              <a:srgbClr val="000066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r>
              <a:rPr lang="zh-CN" altLang="en-US" sz="2100" b="1" dirty="0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幽雅</a:t>
            </a:r>
            <a:endParaRPr lang="zh-CN" altLang="en-US" sz="2100" b="1" dirty="0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Text Box 6"/>
          <p:cNvSpPr txBox="1"/>
          <p:nvPr/>
        </p:nvSpPr>
        <p:spPr>
          <a:xfrm>
            <a:off x="9274175" y="3815851"/>
            <a:ext cx="870982" cy="414020"/>
          </a:xfrm>
          <a:prstGeom prst="rect">
            <a:avLst/>
          </a:prstGeom>
          <a:noFill/>
          <a:ln w="9525" cap="flat" cmpd="sng">
            <a:solidFill>
              <a:srgbClr val="000066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r>
              <a:rPr lang="zh-CN" altLang="en-US" sz="2100" b="1" dirty="0">
                <a:solidFill>
                  <a:schemeClr val="bg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安静</a:t>
            </a:r>
            <a:endParaRPr lang="zh-CN" altLang="en-US" sz="2100" b="1" dirty="0">
              <a:solidFill>
                <a:schemeClr val="bg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3445510" y="1010920"/>
            <a:ext cx="2642235" cy="101473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室仅方丈，可容一人居。每移案，顾视无可置者</a:t>
            </a:r>
            <a:endParaRPr lang="zh-CN" altLang="en-US" sz="2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 flipH="1">
            <a:off x="3434080" y="2293620"/>
            <a:ext cx="2451100" cy="39878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百年老屋</a:t>
            </a:r>
            <a:endParaRPr lang="zh-CN" altLang="en-US" sz="2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3434080" y="3091815"/>
            <a:ext cx="2642235" cy="39878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尘泥渗漉，雨泽下注</a:t>
            </a:r>
            <a:endParaRPr lang="zh-CN" altLang="en-US" sz="2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3477260" y="3846830"/>
            <a:ext cx="2679065" cy="70675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又北向，不能得日，日过午已昏。</a:t>
            </a:r>
            <a:endParaRPr lang="zh-CN" altLang="en-US" sz="20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8595" y="5887720"/>
            <a:ext cx="11814810" cy="70675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不仅是环境清幽的物理空间，更是归有光的精神避难所和自得其乐的小天地。在家族日衰、前程未卜的双重境遇中，项脊轩如同一个精神的摇篮，</a:t>
            </a:r>
            <a:r>
              <a:rPr lang="zh-CN" altLang="en-US" sz="2000" b="1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是对儒家</a:t>
            </a:r>
            <a:r>
              <a:rPr lang="en-US" altLang="zh-CN" sz="2000" b="1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“</a:t>
            </a:r>
            <a:r>
              <a:rPr lang="zh-CN" altLang="en-US" sz="2000" b="1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穷则独善其身</a:t>
            </a:r>
            <a:r>
              <a:rPr lang="en-US" altLang="zh-CN" sz="2000" b="1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”</a:t>
            </a:r>
            <a:r>
              <a:rPr lang="zh-CN" altLang="en-US" sz="2000" b="1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传统的一次沉静实践的</a:t>
            </a:r>
            <a:r>
              <a:rPr lang="zh-CN" altLang="en-US" sz="2000" b="1">
                <a:solidFill>
                  <a:srgbClr val="0F1115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场所。</a:t>
            </a:r>
            <a:endParaRPr lang="zh-CN" altLang="en-US" sz="2000" b="1">
              <a:solidFill>
                <a:srgbClr val="0F1115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38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0" grpId="1"/>
      <p:bldP spid="38" grpId="1" animBg="1"/>
      <p:bldP spid="42" grpId="1" animBg="1"/>
      <p:bldP spid="43" grpId="1" animBg="1"/>
      <p:bldP spid="44" grpId="1" animBg="1"/>
      <p:bldP spid="45" grpId="1" animBg="1"/>
      <p:bldP spid="30" grpId="0" bldLvl="0" animBg="1"/>
      <p:bldP spid="15" grpId="0" bldLvl="0" animBg="1"/>
      <p:bldP spid="18" grpId="0" bldLvl="0" animBg="1"/>
      <p:bldP spid="30" grpId="1" animBg="1"/>
      <p:bldP spid="15" grpId="1" animBg="1"/>
      <p:bldP spid="18" grpId="1" animBg="1"/>
      <p:bldP spid="41" grpId="0"/>
      <p:bldP spid="39" grpId="0" bldLvl="0" animBg="1"/>
      <p:bldP spid="21" grpId="0" bldLvl="0" animBg="1"/>
      <p:bldP spid="24" grpId="0" bldLvl="0" animBg="1"/>
      <p:bldP spid="27" grpId="0" bldLvl="0" animBg="1"/>
      <p:bldP spid="35" grpId="0" bldLvl="0" animBg="1"/>
      <p:bldP spid="41" grpId="1"/>
      <p:bldP spid="39" grpId="1" animBg="1"/>
      <p:bldP spid="21" grpId="1" animBg="1"/>
      <p:bldP spid="24" grpId="1" animBg="1"/>
      <p:bldP spid="27" grpId="1" animBg="1"/>
      <p:bldP spid="35" grpId="1" animBg="1"/>
      <p:bldP spid="2" grpId="0" bldLvl="0" animBg="1"/>
      <p:bldP spid="3" grpId="0" bldLvl="0" animBg="1"/>
      <p:bldP spid="5" grpId="0" bldLvl="0" animBg="1"/>
      <p:bldP spid="2" grpId="1" animBg="1"/>
      <p:bldP spid="3" grpId="1" animBg="1"/>
      <p:bldP spid="5" grpId="1" animBg="1"/>
      <p:bldP spid="4" grpId="0"/>
      <p:bldP spid="6" grpId="0" bldLvl="0" animBg="1"/>
      <p:bldP spid="7" grpId="0"/>
      <p:bldP spid="4" grpId="1"/>
      <p:bldP spid="6" grpId="1" animBg="1"/>
      <p:bldP spid="7" grpId="1"/>
      <p:bldP spid="9" grpId="0" bldLvl="0" animBg="1"/>
      <p:bldP spid="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10920" y="1338580"/>
            <a:ext cx="10767695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36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归</a:t>
            </a:r>
            <a:r>
              <a:rPr lang="zh-CN" altLang="zh-CN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有光在《震川先生集</a:t>
            </a:r>
            <a:r>
              <a:rPr lang="en-US" altLang="zh-CN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·</a:t>
            </a:r>
            <a:r>
              <a:rPr lang="zh-CN" altLang="zh-CN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归氏世谱》中记载高祖凯旋时的盛况：</a:t>
            </a:r>
            <a:r>
              <a:rPr lang="en-US" altLang="zh-CN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吾归氏虽无位于朝，而居于乡者甚乐。县城东南，列第相望。宾客过从饮酒无虚日，而归氏世</a:t>
            </a:r>
            <a:r>
              <a:rPr lang="zh-CN" altLang="zh-CN" sz="36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世</a:t>
            </a:r>
            <a:r>
              <a:rPr lang="zh-CN" altLang="en-US" sz="3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为县人所服。时人为之语曰：“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县官印，不如归家信。</a:t>
            </a:r>
            <a:r>
              <a:rPr lang="zh-CN" altLang="en-US" sz="36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”</a:t>
            </a:r>
            <a:endParaRPr lang="en-US" altLang="zh-CN" sz="3600" b="1" dirty="0" smtClean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sz="36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然而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归有光的父亲归正没有取得过功名，只以读书耕田为务。归有光出生时，家族已经衰落。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64540" y="246380"/>
            <a:ext cx="11064875" cy="370776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l"/>
            <a:r>
              <a:rPr lang="en-US" altLang="zh-CN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400" b="1" i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然余居于此，多可喜，亦多可悲。</a:t>
            </a:r>
            <a:r>
              <a:rPr lang="zh-CN" altLang="en-US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先是，庭中通南北为一。迨诸父异爨，内外多置小门墙，往往而是，东犬西吠，客逾庖而宴，鸡栖于厅。庭中始为篱，已为墙，凡再变矣。家有老妪，尝居于此。妪，先大母婢也，乳二世，先妣抚之甚厚。室西连于中闺，先妣尝一至。妪每谓余曰</a:t>
            </a:r>
            <a:r>
              <a:rPr lang="en-US" altLang="zh-CN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某所，而母立于兹。”妪又曰</a:t>
            </a:r>
            <a:r>
              <a:rPr lang="en-US" altLang="zh-CN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汝姊在吾怀，呱呱而泣；娘以指叩门扉曰</a:t>
            </a:r>
            <a:r>
              <a:rPr lang="en-US" altLang="zh-CN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:‘</a:t>
            </a:r>
            <a:r>
              <a:rPr lang="zh-CN" altLang="en-US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儿寒乎？欲食乎？’吾从板外相为应答。”语未毕，余泣，妪亦泣。余自束发读书轩中，一日，大母过余曰</a:t>
            </a:r>
            <a:r>
              <a:rPr lang="en-US" altLang="zh-CN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吾儿，久不见若影，何竟日默默在此，大类女郎也？”比去，以手阖门，自语曰</a:t>
            </a:r>
            <a:r>
              <a:rPr lang="en-US" altLang="zh-CN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吾家读书久不效，儿之成，则可待乎！”顷之，持一象笏至，曰</a:t>
            </a:r>
            <a:r>
              <a:rPr lang="en-US" altLang="zh-CN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400" b="1" i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此吾祖太常公宣德间执此以朝，他日汝当用之！”瞻顾遗迹，如在昨日，令人长号不自禁。</a:t>
            </a:r>
            <a:endParaRPr lang="zh-CN" altLang="en-US" sz="2400" b="1" i="0">
              <a:solidFill>
                <a:srgbClr val="00B0F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87830" y="4075430"/>
            <a:ext cx="763016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 b="1" dirty="0">
                <a:solidFill>
                  <a:srgbClr val="320FD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第一句在全文中有什么作用？</a:t>
            </a:r>
            <a:endParaRPr lang="zh-CN" altLang="en-US" sz="4400" b="1" dirty="0">
              <a:solidFill>
                <a:srgbClr val="320FD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64540" y="4965065"/>
            <a:ext cx="10073640" cy="181483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 smtClean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①</a:t>
            </a:r>
            <a:r>
              <a:rPr lang="zh-CN" altLang="en-US" sz="3200" dirty="0" smtClean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过渡句：承上启下，承上文“多可喜”，启下文“亦多可悲”。</a:t>
            </a:r>
            <a:endParaRPr lang="zh-CN" altLang="en-US" sz="3200" dirty="0">
              <a:solidFill>
                <a:srgbClr val="FF33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3200" dirty="0" smtClean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②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情感句</a:t>
            </a:r>
            <a:r>
              <a:rPr lang="zh-CN" altLang="en-US" sz="3200" dirty="0" smtClean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：表明全文的情感线索。</a:t>
            </a:r>
            <a:endParaRPr lang="zh-CN" altLang="en-US" sz="3200" dirty="0" smtClean="0">
              <a:solidFill>
                <a:srgbClr val="FF33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13693" y="1524561"/>
            <a:ext cx="1029286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然余居于此，多可喜，亦多可悲。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先是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，庭中通南北为一。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迨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诸父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异爨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，内外多置小门墙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往往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而是，东犬西吠，客逾庖而宴，鸡栖于厅。庭中始为篱，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已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为墙，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凡再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变矣。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4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内容讲析</a:t>
              </a:r>
              <a:endParaRPr lang="zh-CN" altLang="en-US" sz="44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3177440" y="3586664"/>
            <a:ext cx="4438010" cy="267765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先是：在此之前。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迨：等到。</a:t>
            </a:r>
            <a:r>
              <a:rPr lang="zh-CN" altLang="en-US" sz="2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</a:t>
            </a:r>
            <a:endParaRPr lang="en-US" altLang="zh-CN" sz="24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异爨：分灶做饭，即分家。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往往：到处。                      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已：不久后。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凡：总共。                         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再：两次。</a:t>
            </a:r>
            <a:endParaRPr lang="en-US" altLang="zh-CN" sz="24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9806" y="214531"/>
            <a:ext cx="5844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在小屋琐事中观家族离落</a:t>
            </a:r>
            <a:endParaRPr lang="zh-CN" altLang="en-US" sz="4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9544" y="3409208"/>
            <a:ext cx="11804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“内外多置小门墙”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“往往而是”，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脊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轩的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四周添了许多小门、小墙。大家虽然是一家人，但渐渐互不来往了。强调分家的彻底，支离破碎。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3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07798" y="1873425"/>
            <a:ext cx="108379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庭中通南北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为一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迨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诸父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异爨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，内外多置小门墙，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往往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而是，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9806" y="214531"/>
            <a:ext cx="5844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在小屋琐事中观家族离落</a:t>
            </a:r>
            <a:endParaRPr lang="zh-CN" altLang="en-US" sz="4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09128" y="3064750"/>
            <a:ext cx="11477407" cy="2491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“东犬西吠”应按“互文”来理解，需要前后互补而“见义”“东家的狗朝着西家咬，西家的狗朝着东家叫”。</a:t>
            </a:r>
            <a:endParaRPr lang="zh-CN" altLang="en-US" sz="32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8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东犬西吠”这一细节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，借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狗的对吠从而生动形象地表现出分家后兄弟之间矛盾迭出的情况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32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9806" y="1731973"/>
            <a:ext cx="2242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东犬西</a:t>
            </a:r>
            <a:r>
              <a:rPr lang="zh-CN" altLang="en-US" sz="40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吠</a:t>
            </a:r>
            <a:endParaRPr lang="zh-CN" altLang="en-US" sz="40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9806" y="214531"/>
            <a:ext cx="5844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在小屋琐事中观家族离落</a:t>
            </a:r>
            <a:endParaRPr lang="zh-CN" altLang="en-US" sz="4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86977" y="2769832"/>
            <a:ext cx="114046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客逾庖而宴”暗示家庭生活的混乱。“厅”在古代本是庄严的场地，除了宴请会客、嫁娶时新人、丧葬时的吊唁都是在厅堂里完成。而在这庄严的场所里却有家禽栖息，可见这个大家庭礼制的荒废破坏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32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32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“犬、客、鸡”，将客夹杂在两种动物之间并与之并列，再现分崩离析，无序败落的情景。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52627" y="1553737"/>
            <a:ext cx="67762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东犬西吠，客逾庖而宴，鸡栖于厅。</a:t>
            </a:r>
            <a:endParaRPr lang="zh-CN" altLang="en-US" sz="32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9806" y="214531"/>
            <a:ext cx="5844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在小屋琐事中观家族离落</a:t>
            </a:r>
            <a:endParaRPr lang="zh-CN" altLang="en-US" sz="4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57643" y="1830745"/>
            <a:ext cx="71336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庭中始为篱，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已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为墙，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凡再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变矣。</a:t>
            </a: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57643" y="3385404"/>
            <a:ext cx="103290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由篱到墙的变化，凸现了伦理空间中隔阂的日益加重，看似实物的变化，实是亲情的逐步冷漠淡化，人心的隔膜。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1"/>
          <p:cNvSpPr txBox="1">
            <a:spLocks noChangeArrowheads="1"/>
          </p:cNvSpPr>
          <p:nvPr/>
        </p:nvSpPr>
        <p:spPr bwMode="auto">
          <a:xfrm>
            <a:off x="669627" y="609655"/>
            <a:ext cx="1045368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“吾家自高、曾以来，累世未尝分异。传至于今，先考所生吾兄弟姊五人，吾遵父存日遗言，切切不能忘也。为吾子孙，而私其妻子求析生者，以为不孝，不可以列于归氏。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en-US" altLang="zh-CN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</a:t>
            </a:r>
            <a:endParaRPr lang="en-US" altLang="zh-CN" sz="28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  </a:t>
            </a:r>
            <a:r>
              <a:rPr lang="en-US" altLang="zh-CN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归有光</a:t>
            </a:r>
            <a:r>
              <a:rPr lang="en-US" altLang="zh-CN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归氏世谱后</a:t>
            </a:r>
            <a:r>
              <a:rPr lang="en-US" altLang="zh-CN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en-US" altLang="zh-CN" sz="2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669627" y="3710285"/>
            <a:ext cx="10451782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“归氏至于有光之生，而日益衰。源远而末分，口多而心异。自吾祖及诸父而外，贪鄙诈戾者，往往杂出于间。率百人而聚，无一人知学者；率十人而学，无一人知礼者。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endParaRPr lang="en-US" altLang="zh-CN" sz="28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       —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归有光</a:t>
            </a:r>
            <a:r>
              <a:rPr lang="en-US" altLang="zh-CN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家谱记</a:t>
            </a:r>
            <a:r>
              <a:rPr lang="en-US" altLang="zh-CN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en-US" altLang="zh-CN" sz="2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  <p:bldP spid="143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73723" y="1471135"/>
            <a:ext cx="108672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家有老妪，尝居于此。妪，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先大母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婢也，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乳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二世，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先妣</a:t>
            </a:r>
            <a:r>
              <a:rPr lang="zh-CN" altLang="en-US" sz="3200" b="1" dirty="0" smtClean="0">
                <a:solidFill>
                  <a:schemeClr val="bg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抚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之甚厚。室西连于中闺，先妣尝一至。妪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每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谓余曰：“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某所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而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母立于兹。”妪又曰：“汝姊在吾怀，呱呱而泣；娘以指叩门扉曰：‘儿寒乎？欲食乎？’吾从板外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相为</a:t>
            </a:r>
            <a:r>
              <a:rPr lang="zh-CN" altLang="en-US" sz="32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应答。”语未毕，余泣，妪亦泣。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4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内容讲析</a:t>
              </a:r>
              <a:endParaRPr lang="zh-CN" altLang="en-US" sz="44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6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5111259" y="3903647"/>
            <a:ext cx="4879512" cy="26765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先大母：去世的祖母。           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乳：喂奶，哺育。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先妣：去世的母亲。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</a:t>
            </a:r>
            <a:endParaRPr lang="en-US" altLang="zh-CN" sz="28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每：每每，经常。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而：你的。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相为：为相，对着她。</a:t>
            </a:r>
            <a:endParaRPr lang="zh-CN" altLang="en-US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6"/>
          <p:cNvSpPr/>
          <p:nvPr/>
        </p:nvSpPr>
        <p:spPr>
          <a:xfrm rot="5400000" flipH="1">
            <a:off x="7148513" y="2114550"/>
            <a:ext cx="600075" cy="600075"/>
          </a:xfrm>
          <a:custGeom>
            <a:avLst/>
            <a:gdLst>
              <a:gd name="connsiteX0" fmla="*/ 4611949 w 5157302"/>
              <a:gd name="connsiteY0" fmla="*/ 545353 h 5143500"/>
              <a:gd name="connsiteX1" fmla="*/ 4918681 w 5157302"/>
              <a:gd name="connsiteY1" fmla="*/ 545353 h 5143500"/>
              <a:gd name="connsiteX2" fmla="*/ 4918681 w 5157302"/>
              <a:gd name="connsiteY2" fmla="*/ 231640 h 5143500"/>
              <a:gd name="connsiteX3" fmla="*/ 4611949 w 5157302"/>
              <a:gd name="connsiteY3" fmla="*/ 231640 h 5143500"/>
              <a:gd name="connsiteX4" fmla="*/ 4611949 w 5157302"/>
              <a:gd name="connsiteY4" fmla="*/ 1607615 h 5143500"/>
              <a:gd name="connsiteX5" fmla="*/ 4918681 w 5157302"/>
              <a:gd name="connsiteY5" fmla="*/ 1607615 h 5143500"/>
              <a:gd name="connsiteX6" fmla="*/ 4918681 w 5157302"/>
              <a:gd name="connsiteY6" fmla="*/ 1293902 h 5143500"/>
              <a:gd name="connsiteX7" fmla="*/ 4611949 w 5157302"/>
              <a:gd name="connsiteY7" fmla="*/ 1293902 h 5143500"/>
              <a:gd name="connsiteX8" fmla="*/ 4076470 w 5157302"/>
              <a:gd name="connsiteY8" fmla="*/ 1070599 h 5143500"/>
              <a:gd name="connsiteX9" fmla="*/ 4383203 w 5157302"/>
              <a:gd name="connsiteY9" fmla="*/ 1070599 h 5143500"/>
              <a:gd name="connsiteX10" fmla="*/ 4383203 w 5157302"/>
              <a:gd name="connsiteY10" fmla="*/ 756886 h 5143500"/>
              <a:gd name="connsiteX11" fmla="*/ 4076470 w 5157302"/>
              <a:gd name="connsiteY11" fmla="*/ 756886 h 5143500"/>
              <a:gd name="connsiteX12" fmla="*/ 3545397 w 5157302"/>
              <a:gd name="connsiteY12" fmla="*/ 540403 h 5143500"/>
              <a:gd name="connsiteX13" fmla="*/ 3852129 w 5157302"/>
              <a:gd name="connsiteY13" fmla="*/ 540403 h 5143500"/>
              <a:gd name="connsiteX14" fmla="*/ 3852129 w 5157302"/>
              <a:gd name="connsiteY14" fmla="*/ 226690 h 5143500"/>
              <a:gd name="connsiteX15" fmla="*/ 3545397 w 5157302"/>
              <a:gd name="connsiteY15" fmla="*/ 226690 h 5143500"/>
              <a:gd name="connsiteX16" fmla="*/ 0 w 5157302"/>
              <a:gd name="connsiteY16" fmla="*/ 227400 h 5143500"/>
              <a:gd name="connsiteX17" fmla="*/ 0 w 5157302"/>
              <a:gd name="connsiteY17" fmla="*/ 0 h 5143500"/>
              <a:gd name="connsiteX18" fmla="*/ 3288732 w 5157302"/>
              <a:gd name="connsiteY18" fmla="*/ 0 h 5143500"/>
              <a:gd name="connsiteX19" fmla="*/ 4086621 w 5157302"/>
              <a:gd name="connsiteY19" fmla="*/ 0 h 5143500"/>
              <a:gd name="connsiteX20" fmla="*/ 4086621 w 5157302"/>
              <a:gd name="connsiteY20" fmla="*/ 545353 h 5143500"/>
              <a:gd name="connsiteX21" fmla="*/ 4352633 w 5157302"/>
              <a:gd name="connsiteY21" fmla="*/ 545353 h 5143500"/>
              <a:gd name="connsiteX22" fmla="*/ 4352633 w 5157302"/>
              <a:gd name="connsiteY22" fmla="*/ 0 h 5143500"/>
              <a:gd name="connsiteX23" fmla="*/ 5157302 w 5157302"/>
              <a:gd name="connsiteY23" fmla="*/ 0 h 5143500"/>
              <a:gd name="connsiteX24" fmla="*/ 5157302 w 5157302"/>
              <a:gd name="connsiteY24" fmla="*/ 780737 h 5143500"/>
              <a:gd name="connsiteX25" fmla="*/ 4611950 w 5157302"/>
              <a:gd name="connsiteY25" fmla="*/ 780737 h 5143500"/>
              <a:gd name="connsiteX26" fmla="*/ 4611950 w 5157302"/>
              <a:gd name="connsiteY26" fmla="*/ 1046750 h 5143500"/>
              <a:gd name="connsiteX27" fmla="*/ 5157302 w 5157302"/>
              <a:gd name="connsiteY27" fmla="*/ 1046750 h 5143500"/>
              <a:gd name="connsiteX28" fmla="*/ 5157302 w 5157302"/>
              <a:gd name="connsiteY28" fmla="*/ 1854768 h 5143500"/>
              <a:gd name="connsiteX29" fmla="*/ 5157302 w 5157302"/>
              <a:gd name="connsiteY29" fmla="*/ 5143500 h 5143500"/>
              <a:gd name="connsiteX30" fmla="*/ 4929902 w 5157302"/>
              <a:gd name="connsiteY30" fmla="*/ 5143500 h 5143500"/>
              <a:gd name="connsiteX31" fmla="*/ 4929902 w 5157302"/>
              <a:gd name="connsiteY31" fmla="*/ 1854768 h 5143500"/>
              <a:gd name="connsiteX32" fmla="*/ 4330131 w 5157302"/>
              <a:gd name="connsiteY32" fmla="*/ 1854768 h 5143500"/>
              <a:gd name="connsiteX33" fmla="*/ 4330131 w 5157302"/>
              <a:gd name="connsiteY33" fmla="*/ 1309179 h 5143500"/>
              <a:gd name="connsiteX34" fmla="*/ 3815230 w 5157302"/>
              <a:gd name="connsiteY34" fmla="*/ 1309179 h 5143500"/>
              <a:gd name="connsiteX35" fmla="*/ 3815230 w 5157302"/>
              <a:gd name="connsiteY35" fmla="*/ 797688 h 5143500"/>
              <a:gd name="connsiteX36" fmla="*/ 3288732 w 5157302"/>
              <a:gd name="connsiteY36" fmla="*/ 797688 h 5143500"/>
              <a:gd name="connsiteX37" fmla="*/ 3288732 w 5157302"/>
              <a:gd name="connsiteY37" fmla="*/ 2274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157302" h="5143500">
                <a:moveTo>
                  <a:pt x="4611949" y="545353"/>
                </a:moveTo>
                <a:lnTo>
                  <a:pt x="4918681" y="545353"/>
                </a:lnTo>
                <a:lnTo>
                  <a:pt x="4918681" y="231640"/>
                </a:lnTo>
                <a:lnTo>
                  <a:pt x="4611949" y="231640"/>
                </a:lnTo>
                <a:close/>
                <a:moveTo>
                  <a:pt x="4611949" y="1607615"/>
                </a:moveTo>
                <a:lnTo>
                  <a:pt x="4918681" y="1607615"/>
                </a:lnTo>
                <a:lnTo>
                  <a:pt x="4918681" y="1293902"/>
                </a:lnTo>
                <a:lnTo>
                  <a:pt x="4611949" y="1293902"/>
                </a:lnTo>
                <a:close/>
                <a:moveTo>
                  <a:pt x="4076470" y="1070599"/>
                </a:moveTo>
                <a:lnTo>
                  <a:pt x="4383203" y="1070599"/>
                </a:lnTo>
                <a:lnTo>
                  <a:pt x="4383203" y="756886"/>
                </a:lnTo>
                <a:lnTo>
                  <a:pt x="4076470" y="756886"/>
                </a:lnTo>
                <a:close/>
                <a:moveTo>
                  <a:pt x="3545397" y="540403"/>
                </a:moveTo>
                <a:lnTo>
                  <a:pt x="3852129" y="540403"/>
                </a:lnTo>
                <a:lnTo>
                  <a:pt x="3852129" y="226690"/>
                </a:lnTo>
                <a:lnTo>
                  <a:pt x="3545397" y="226690"/>
                </a:lnTo>
                <a:close/>
                <a:moveTo>
                  <a:pt x="0" y="227400"/>
                </a:moveTo>
                <a:lnTo>
                  <a:pt x="0" y="0"/>
                </a:lnTo>
                <a:lnTo>
                  <a:pt x="3288732" y="0"/>
                </a:lnTo>
                <a:lnTo>
                  <a:pt x="4086621" y="0"/>
                </a:lnTo>
                <a:lnTo>
                  <a:pt x="4086621" y="545353"/>
                </a:lnTo>
                <a:lnTo>
                  <a:pt x="4352633" y="545353"/>
                </a:lnTo>
                <a:lnTo>
                  <a:pt x="4352633" y="0"/>
                </a:lnTo>
                <a:lnTo>
                  <a:pt x="5157302" y="0"/>
                </a:lnTo>
                <a:lnTo>
                  <a:pt x="5157302" y="780737"/>
                </a:lnTo>
                <a:lnTo>
                  <a:pt x="4611950" y="780737"/>
                </a:lnTo>
                <a:lnTo>
                  <a:pt x="4611950" y="1046750"/>
                </a:lnTo>
                <a:lnTo>
                  <a:pt x="5157302" y="1046750"/>
                </a:lnTo>
                <a:lnTo>
                  <a:pt x="5157302" y="1854768"/>
                </a:lnTo>
                <a:lnTo>
                  <a:pt x="5157302" y="5143500"/>
                </a:lnTo>
                <a:lnTo>
                  <a:pt x="4929902" y="5143500"/>
                </a:lnTo>
                <a:lnTo>
                  <a:pt x="4929902" y="1854768"/>
                </a:lnTo>
                <a:lnTo>
                  <a:pt x="4330131" y="1854768"/>
                </a:lnTo>
                <a:lnTo>
                  <a:pt x="4330131" y="1309179"/>
                </a:lnTo>
                <a:lnTo>
                  <a:pt x="3815230" y="1309179"/>
                </a:lnTo>
                <a:lnTo>
                  <a:pt x="3815230" y="797688"/>
                </a:lnTo>
                <a:lnTo>
                  <a:pt x="3288732" y="797688"/>
                </a:lnTo>
                <a:lnTo>
                  <a:pt x="3288732" y="227400"/>
                </a:lnTo>
                <a:close/>
              </a:path>
            </a:pathLst>
          </a:custGeom>
          <a:solidFill>
            <a:srgbClr val="C2D4E5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8" name="图片 1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175750" y="1870075"/>
            <a:ext cx="26511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本占位符 7169"/>
          <p:cNvSpPr>
            <a:spLocks noGrp="1"/>
          </p:cNvSpPr>
          <p:nvPr/>
        </p:nvSpPr>
        <p:spPr>
          <a:xfrm>
            <a:off x="1627188" y="962025"/>
            <a:ext cx="8713787" cy="52562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endParaRPr lang="zh-CN" altLang="en-US" sz="4400" b="1" noProof="1">
              <a:solidFill>
                <a:srgbClr val="0000FF"/>
              </a:solidFill>
              <a:effectLst>
                <a:outerShdw blurRad="38100" dist="38100" dir="2700000">
                  <a:srgbClr val="C0C0C0"/>
                </a:outerShdw>
              </a:effectLst>
              <a:latin typeface="方正姚体" panose="02010601030101010101" pitchFamily="2" charset="-122"/>
              <a:ea typeface="方正姚体" panose="02010601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项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脊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轩：      渗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漉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修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葺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b="1" noProof="1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垣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墙：        栏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楯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偃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仰：</a:t>
            </a:r>
            <a:endParaRPr lang="zh-CN" altLang="en-US" b="1" noProof="1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万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籁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  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迨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  异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爨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b="1" noProof="1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老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妪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  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婢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  先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妣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b="1" noProof="1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呱呱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  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阖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门：      象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笏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b="1" noProof="1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扃牖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  </a:t>
            </a:r>
            <a:r>
              <a:rPr lang="zh-CN" altLang="en-US" b="1" noProof="1" smtClean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长</a:t>
            </a:r>
            <a:r>
              <a:rPr lang="zh-CN" altLang="en-US" b="1" noProof="1" smtClean="0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号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      </a:t>
            </a:r>
            <a:r>
              <a:rPr lang="zh-CN" altLang="en-US" b="1" noProof="1">
                <a:solidFill>
                  <a:srgbClr val="320FD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枇杷</a:t>
            </a:r>
            <a:r>
              <a:rPr lang="zh-CN" altLang="en-US" b="1" noProof="1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b="1" noProof="1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155950" y="1787525"/>
            <a:ext cx="409575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jǐ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700713" y="1793875"/>
            <a:ext cx="1008062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lù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134350" y="1749425"/>
            <a:ext cx="72072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qì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762250" y="2546350"/>
            <a:ext cx="1243013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yuán 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681663" y="2498725"/>
            <a:ext cx="1222375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shǔn 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153400" y="2470150"/>
            <a:ext cx="862013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yǎn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786063" y="3252788"/>
            <a:ext cx="86360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lài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394325" y="3271838"/>
            <a:ext cx="1152525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dài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091488" y="3205163"/>
            <a:ext cx="1130300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cuàn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833688" y="3984625"/>
            <a:ext cx="657225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yù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426075" y="3971925"/>
            <a:ext cx="792163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bì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186738" y="3952875"/>
            <a:ext cx="636587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bǐ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833688" y="4719638"/>
            <a:ext cx="1198562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gū gū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689600" y="4692650"/>
            <a:ext cx="1223963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hé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8226425" y="4691063"/>
            <a:ext cx="679450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hù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818188" y="5408613"/>
            <a:ext cx="904875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háo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660650" y="5443538"/>
            <a:ext cx="1897063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jiōng yǒu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294688" y="5376863"/>
            <a:ext cx="1017587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b="1" noProof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pípa</a:t>
            </a:r>
            <a:endParaRPr lang="en-US" altLang="zh-CN" sz="3200" b="1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  <p:custDataLst>
      <p:tags r:id="rId2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3"/>
          <p:cNvGrpSpPr/>
          <p:nvPr/>
        </p:nvGrpSpPr>
        <p:grpSpPr>
          <a:xfrm>
            <a:off x="960123" y="-271462"/>
            <a:ext cx="5118107" cy="1204913"/>
            <a:chOff x="-12" y="0"/>
            <a:chExt cx="6619368" cy="950731"/>
          </a:xfrm>
        </p:grpSpPr>
        <p:pic>
          <p:nvPicPr>
            <p:cNvPr id="4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内容讲析</a:t>
              </a:r>
              <a:endParaRPr lang="zh-CN" altLang="en-US" sz="44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6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4168775" y="3296920"/>
            <a:ext cx="6202045" cy="310769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束发：十五岁。               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过：拜访，探望。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endParaRPr lang="en-US" altLang="zh-CN" sz="28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若：你。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竟日：整天。                   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比：等到。                      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不效：没有效果，没有得到功名。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则：就。                              </a:t>
            </a:r>
            <a:endParaRPr lang="zh-CN" altLang="en-US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31445" y="933452"/>
            <a:ext cx="1097858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余自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束发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读书轩中，一日，大母</a:t>
            </a:r>
            <a:r>
              <a:rPr lang="zh-CN" altLang="en-US" sz="28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过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余曰：“吾儿，久不见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若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影，何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竟日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默默在此，大类女郎也？”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去，以手阖门，自语曰：“吾家读书久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不效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，儿之成，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则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可待乎！”顷之，持一象笏至，曰：“此吾祖太常公宣德间执此以朝，他日汝当用之！”瞻顾遗迹，如在昨日，令人长号不自禁。</a:t>
            </a:r>
            <a:endParaRPr lang="zh-CN" altLang="en-US" sz="2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0" y="2004060"/>
            <a:ext cx="5589270" cy="4281805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襁褓qiǎnɡ bǎo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未满周岁的婴儿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孩提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两三岁的儿童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总角 垂髫tiáo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幼年的儿童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豆蔻年华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十三四岁的少女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及笄</a:t>
            </a:r>
            <a:r>
              <a:rPr lang="en-US" altLang="zh-CN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jī 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十五岁的少女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女子成年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)        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束发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男子十五岁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加冠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弱冠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男子刚成年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20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岁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  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而立之年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男子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30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岁</a:t>
            </a:r>
            <a:endParaRPr lang="zh-CN" altLang="en-US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不惑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男子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40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岁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046470" y="2004060"/>
            <a:ext cx="5703570" cy="428117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知命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知天命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半百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知非之年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五十岁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花甲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六十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   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耆</a:t>
            </a:r>
            <a:r>
              <a:rPr lang="en-US" altLang="zh-CN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qí: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六十岁以上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   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古稀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七十岁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耋（</a:t>
            </a:r>
            <a:r>
              <a:rPr lang="en-US" altLang="zh-CN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dié </a:t>
            </a:r>
            <a:r>
              <a:rPr lang="zh-CN" altLang="en-US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）</a:t>
            </a:r>
            <a:r>
              <a:rPr lang="en-US" altLang="zh-CN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七十到八十岁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耄（</a:t>
            </a:r>
            <a:r>
              <a:rPr lang="en-US" altLang="zh-CN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mào</a:t>
            </a:r>
            <a:r>
              <a:rPr lang="zh-CN" altLang="en-US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）</a:t>
            </a:r>
            <a:r>
              <a:rPr lang="en-US" altLang="zh-CN" sz="2800" b="1" err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: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八十岁到九十岁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</a:t>
            </a:r>
            <a:endParaRPr lang="en-US" altLang="zh-CN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期颐（qī yí）</a:t>
            </a:r>
            <a:r>
              <a:rPr lang="en-US" altLang="zh-CN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: </a:t>
            </a:r>
            <a:r>
              <a: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一百岁</a:t>
            </a:r>
            <a:endParaRPr lang="zh-CN" altLang="en-US" sz="28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05840" y="409575"/>
            <a:ext cx="1691640" cy="52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古代文常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 animBg="1"/>
      <p:bldP spid="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795954" y="1037493"/>
            <a:ext cx="18415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b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627679" y="829531"/>
            <a:ext cx="184731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endParaRPr lang="zh-CN" altLang="en-US" b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92125" y="2789555"/>
            <a:ext cx="901001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66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第二段写</a:t>
            </a:r>
            <a:r>
              <a:rPr lang="zh-CN" altLang="en-US" sz="3200" b="1" dirty="0" smtClean="0">
                <a:solidFill>
                  <a:srgbClr val="66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了哪些“可悲”之事，</a:t>
            </a:r>
            <a:r>
              <a:rPr lang="zh-CN" altLang="en-US" sz="3200" b="1" dirty="0">
                <a:solidFill>
                  <a:srgbClr val="6666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表现怎样的感情？</a:t>
            </a:r>
            <a:endParaRPr lang="zh-CN" altLang="en-US" sz="3200" b="1" dirty="0">
              <a:solidFill>
                <a:srgbClr val="6666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37490" y="3729990"/>
            <a:ext cx="11536045" cy="95313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CC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可悲者一：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诸父异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爨</a:t>
            </a:r>
            <a:r>
              <a:rPr lang="en-US" altLang="zh-CN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大家庭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零落衰败，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分崩离析</a:t>
            </a:r>
            <a:r>
              <a:rPr lang="en-US" altLang="zh-CN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客观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记述寄寓深长的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感叹。</a:t>
            </a:r>
            <a:endParaRPr lang="zh-CN" altLang="en-US" sz="2800" dirty="0" smtClean="0">
              <a:solidFill>
                <a:srgbClr val="FF66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237490" y="4756150"/>
            <a:ext cx="11553190" cy="95313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CC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可悲者二：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慈母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早逝</a:t>
            </a:r>
            <a:r>
              <a:rPr lang="en-US" altLang="zh-CN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乳母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的深情回忆和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指点</a:t>
            </a:r>
            <a:r>
              <a:rPr lang="en-US" altLang="zh-CN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——“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泣”，情动于中，有泪无声。</a:t>
            </a:r>
            <a:endParaRPr lang="zh-CN" altLang="en-US" sz="2800" dirty="0">
              <a:solidFill>
                <a:srgbClr val="FF66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37490" y="5782310"/>
            <a:ext cx="11670030" cy="95313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CC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可悲者三：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祖母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亡故</a:t>
            </a:r>
            <a:r>
              <a:rPr lang="en-US" altLang="zh-CN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——“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瞻顾遗迹”，先大母的爱抚、教诲和</a:t>
            </a:r>
            <a:r>
              <a:rPr lang="zh-CN" altLang="en-US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期望</a:t>
            </a:r>
            <a:r>
              <a:rPr lang="en-US" altLang="zh-CN" sz="2800" dirty="0" smtClean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——“</a:t>
            </a:r>
            <a:r>
              <a:rPr lang="zh-CN" altLang="en-US" sz="2800" dirty="0">
                <a:solidFill>
                  <a:srgbClr val="FF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长号不自禁”。</a:t>
            </a:r>
            <a:endParaRPr lang="zh-CN" altLang="en-US" sz="2800" dirty="0">
              <a:solidFill>
                <a:srgbClr val="FF66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7490" y="142240"/>
            <a:ext cx="11670030" cy="248856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l"/>
            <a:r>
              <a:rPr lang="en-US" altLang="zh-CN" sz="2000" b="1" i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 i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然余居于此，多可喜，亦多可悲。先是，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庭中通南北为一。迨诸父异爨，内外多置小门墙，往往而是，东犬西吠，客逾庖而宴，鸡栖于厅。庭中始为篱，已为墙，凡再变矣。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家有老妪，尝居于此。妪，先大母婢也，乳二世，先妣抚之甚厚。室西连于中闺，先妣尝一至。妪每谓余曰</a:t>
            </a:r>
            <a:r>
              <a:rPr lang="en-US" altLang="zh-CN" sz="2000" b="1" i="0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某所，而母立于兹。”妪又曰</a:t>
            </a:r>
            <a:r>
              <a:rPr lang="en-US" altLang="zh-CN" sz="2000" b="1" i="0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汝姊在吾怀，呱呱而泣；娘以指叩门扉曰</a:t>
            </a:r>
            <a:r>
              <a:rPr lang="en-US" altLang="zh-CN" sz="2000" b="1" i="0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:‘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00FFFF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儿寒乎？欲食乎？’吾从板外相为应答。”语未毕，余泣，妪亦泣。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余自束发读书轩中，一日，大母过余曰</a:t>
            </a:r>
            <a:r>
              <a:rPr lang="en-US" altLang="zh-CN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吾儿，久不见若影，何竟日默默在此，大类女郎也？”比去，以手阖门，自语曰</a:t>
            </a:r>
            <a:r>
              <a:rPr lang="en-US" altLang="zh-CN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吾家读书久不效，儿之成，则可待乎！”顷之，持一象笏至，曰</a:t>
            </a:r>
            <a:r>
              <a:rPr lang="en-US" altLang="zh-CN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:“</a:t>
            </a:r>
            <a:r>
              <a:rPr lang="zh-CN" altLang="en-US" sz="2000" b="1" i="0">
                <a:solidFill>
                  <a:schemeClr val="tx1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此吾祖太常公宣德间执此以朝，他日汝当用之！”瞻顾遗迹，如在昨日，令人长号不自禁。</a:t>
            </a:r>
            <a:endParaRPr lang="zh-CN" altLang="en-US" sz="2000" b="1" i="0">
              <a:solidFill>
                <a:schemeClr val="tx1"/>
              </a:solidFill>
              <a:highlight>
                <a:srgbClr val="FFFF00"/>
              </a:highligh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 autoUpdateAnimBg="0"/>
      <p:bldP spid="10" grpId="0" bldLvl="0" animBg="1" autoUpdateAnimBg="0"/>
      <p:bldP spid="11" grpId="0" bldLvl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3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内容讲析</a:t>
              </a:r>
              <a:endParaRPr lang="zh-CN" altLang="en-US" sz="44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5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2086523" y="3699335"/>
            <a:ext cx="8285470" cy="26765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扃牖：关着窗户。扃，关闭。            </a:t>
            </a:r>
            <a:endParaRPr lang="en-US" altLang="zh-CN" sz="28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久之：时间长了。</a:t>
            </a:r>
            <a:endParaRPr lang="en-US" altLang="zh-CN" sz="28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凡：总共。</a:t>
            </a:r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</a:t>
            </a:r>
            <a:endParaRPr lang="en-US" altLang="zh-CN" sz="2800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得：能够。</a:t>
            </a:r>
            <a:endParaRPr lang="en-US" altLang="zh-CN" sz="28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焚：烧毁。                            </a:t>
            </a:r>
            <a:endParaRPr lang="en-US" altLang="zh-CN" sz="28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殆：恐怕，可能。</a:t>
            </a:r>
            <a:endParaRPr lang="zh-CN" altLang="en-US" sz="28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057400" y="1553260"/>
            <a:ext cx="81248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轩东，故尝为厨，人往，从轩前过。余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扃牖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而居，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久之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，能以足音辨人。轩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凡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四遭火，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不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焚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殆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有神护者。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F:\ppt素材\图标\我收集的图标\字体\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1582420" y="-1020445"/>
            <a:ext cx="1113790" cy="32435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2"/>
          <p:cNvSpPr txBox="1"/>
          <p:nvPr/>
        </p:nvSpPr>
        <p:spPr>
          <a:xfrm>
            <a:off x="909320" y="452755"/>
            <a:ext cx="194373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b="1" dirty="0" smtClean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内容讲析</a:t>
            </a:r>
            <a:endParaRPr lang="zh-CN" altLang="en-US" sz="2800" b="1" dirty="0" smtClean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09320" y="4018280"/>
            <a:ext cx="5222240" cy="26765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既：已经。                  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来归：嫁到我家来。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从：向。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</a:t>
            </a:r>
            <a:endParaRPr lang="en-US" altLang="zh-CN" sz="28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归宁：出嫁的女子回娘家省亲。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且：那么。                  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制：规制，形制。</a:t>
            </a:r>
            <a:endParaRPr lang="zh-CN" altLang="en-US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68935" y="1158240"/>
            <a:ext cx="7559675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余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既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为此志，后五年，吾妻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来归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，时至轩中，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余问古事，或凭几学书。吾妻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归宁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，述诸小妹语曰：“闻姊家有阁子，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且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何谓阁子也？”其后六年，吾妻死，室坏不修。其后二年，余久卧病无聊，乃使人复葺南阁子，其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制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稍异于前。然自后余多在外，不常居。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8089265" y="974725"/>
            <a:ext cx="3736975" cy="353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18岁——写《项脊轩志》</a:t>
            </a:r>
            <a:endParaRPr lang="zh-CN" altLang="en-US" sz="2800" dirty="0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23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</a:t>
            </a:r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娶妻</a:t>
            </a:r>
            <a:endParaRPr lang="zh-CN" altLang="en-US" sz="2800" dirty="0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29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</a:t>
            </a:r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丧妻、室坏</a:t>
            </a:r>
            <a:endParaRPr lang="zh-CN" altLang="en-US" sz="2800" dirty="0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31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</a:t>
            </a:r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复葺南阁子</a:t>
            </a:r>
            <a:endParaRPr lang="zh-CN" altLang="en-US" sz="2800" dirty="0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35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</a:t>
            </a:r>
            <a:r>
              <a:rPr lang="en-US" altLang="zh-CN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中举、迁居嘉定</a:t>
            </a:r>
            <a:endParaRPr lang="zh-CN" altLang="en-US" sz="2800" dirty="0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800" dirty="0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bldLvl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矩形 8"/>
          <p:cNvSpPr/>
          <p:nvPr/>
        </p:nvSpPr>
        <p:spPr>
          <a:xfrm>
            <a:off x="547370" y="701040"/>
            <a:ext cx="11262995" cy="2553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余既为此志，后五年，吾妻来归，时至轩中，从余问古事，或凭几学书。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吾妻归宁，述诸小妹语曰：“闻姊家有阁子，且何谓阁子也？”</a:t>
            </a:r>
            <a:r>
              <a:rPr lang="zh-CN" altLang="en-US" sz="32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其后六年，吾妻死，室坏不修。其后二年，余久卧病无聊，乃使人复葺南阁子，其制稍异于前。然自后余多在外，不常居。</a:t>
            </a:r>
            <a:endParaRPr lang="zh-CN" altLang="en-US" sz="32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47370" y="4092575"/>
            <a:ext cx="11358880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妻子在</a:t>
            </a:r>
            <a:r>
              <a:rPr lang="zh-CN" altLang="en-US" sz="28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回娘家时多次以愉快、赞赏的口气提及“阁子”，才会引发“何谓阁子”一问</a:t>
            </a:r>
            <a:r>
              <a:rPr lang="zh-CN" altLang="en-US" sz="2800" b="1" dirty="0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妻子</a:t>
            </a:r>
            <a:r>
              <a:rPr lang="zh-CN" altLang="en-US" sz="28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转述小妹问题这一细节背后</a:t>
            </a:r>
            <a:r>
              <a:rPr lang="zh-CN" altLang="en-US" sz="2800" b="1" dirty="0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，体现出妻子</a:t>
            </a:r>
            <a:r>
              <a:rPr lang="zh-CN" altLang="en-US" sz="28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回娘家时对婚姻和美的称赞</a:t>
            </a:r>
            <a:r>
              <a:rPr lang="zh-CN" altLang="en-US" sz="2800" b="1" dirty="0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，妻子</a:t>
            </a:r>
            <a:r>
              <a:rPr lang="zh-CN" altLang="en-US" sz="28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对归有光的维护</a:t>
            </a:r>
            <a:r>
              <a:rPr lang="zh-CN" altLang="en-US" sz="2800" b="1" dirty="0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，夫妻</a:t>
            </a:r>
            <a:r>
              <a:rPr lang="zh-CN" altLang="en-US" sz="28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二人的情深意笃</a:t>
            </a:r>
            <a:r>
              <a:rPr lang="zh-CN" altLang="en-US" sz="2800" b="1" dirty="0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2800" b="1" dirty="0" smtClean="0">
              <a:solidFill>
                <a:schemeClr val="accent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987418" y="-237588"/>
            <a:ext cx="4307914" cy="1204913"/>
            <a:chOff x="-12" y="0"/>
            <a:chExt cx="6619368" cy="950731"/>
          </a:xfrm>
        </p:grpSpPr>
        <p:pic>
          <p:nvPicPr>
            <p:cNvPr id="3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内容讲析</a:t>
              </a:r>
              <a:endParaRPr lang="zh-CN" altLang="en-US" sz="44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5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74" y="-307181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1373505" y="3543935"/>
            <a:ext cx="7858760" cy="13836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手：亲手。                      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亭亭：直立的样子。</a:t>
            </a:r>
            <a:endParaRPr lang="en-US" altLang="zh-CN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盖：伞盖。</a:t>
            </a:r>
            <a:endParaRPr lang="zh-CN" altLang="en-US" sz="2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67137" y="1686366"/>
            <a:ext cx="104907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庭有枇杷树，吾妻死之年所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手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植也，今已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亭亭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如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盖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矣。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154822" y="5656289"/>
            <a:ext cx="59522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睹物思人，寄情于景，深沉蕴藉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Box 1"/>
          <p:cNvSpPr txBox="1">
            <a:spLocks noChangeArrowheads="1"/>
          </p:cNvSpPr>
          <p:nvPr/>
        </p:nvSpPr>
        <p:spPr bwMode="auto">
          <a:xfrm>
            <a:off x="1661871" y="2512527"/>
            <a:ext cx="878522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语未毕，余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泣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，妪亦泣。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 瞻顾 遗迹 ，如在昨日，令人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长号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不自禁。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庭有枇杷树，吾妻死之年所手植也，今已亭亭如盖矣。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01983" y="167640"/>
            <a:ext cx="890500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作者对生命中的三位女性的情感态度。</a:t>
            </a:r>
            <a:endParaRPr lang="zh-CN" alt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矩形 1"/>
          <p:cNvSpPr/>
          <p:nvPr/>
        </p:nvSpPr>
        <p:spPr>
          <a:xfrm>
            <a:off x="1601983" y="1287041"/>
            <a:ext cx="92083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8</a:t>
            </a:r>
            <a:r>
              <a:rPr lang="zh-CN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岁丧母，</a:t>
            </a:r>
            <a:r>
              <a:rPr lang="en-US" altLang="zh-C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17</a:t>
            </a:r>
            <a:r>
              <a:rPr lang="zh-CN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岁祖母去世，</a:t>
            </a:r>
            <a:r>
              <a:rPr lang="en-US" altLang="zh-C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29</a:t>
            </a:r>
            <a:r>
              <a:rPr lang="zh-CN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岁发妻魏氏</a:t>
            </a:r>
            <a:r>
              <a:rPr lang="zh-CN" alt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死。</a:t>
            </a:r>
            <a:endParaRPr lang="zh-CN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" grpId="0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Box 2"/>
          <p:cNvSpPr txBox="1">
            <a:spLocks noChangeArrowheads="1"/>
          </p:cNvSpPr>
          <p:nvPr/>
        </p:nvSpPr>
        <p:spPr bwMode="auto">
          <a:xfrm>
            <a:off x="1487487" y="1125539"/>
            <a:ext cx="9635437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4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震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川（归有光）为明文第一</a:t>
            </a:r>
            <a:r>
              <a:rPr lang="en-US" altLang="zh-CN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余读震川文之为女妇者，一往情深，每以一二细事见之，使人欲涕。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                                                             ——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（清）黄宗羲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906905" y="623570"/>
            <a:ext cx="7058660" cy="570865"/>
          </a:xfrm>
          <a:prstGeom prst="rect">
            <a:avLst/>
          </a:prstGeom>
          <a:noFill/>
          <a:ln w="28575" cmpd="thickThin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lvl="0" indent="720090" algn="l" ea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2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“然余居于此，多可</a:t>
            </a:r>
            <a:r>
              <a:rPr sz="2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喜</a:t>
            </a:r>
            <a:r>
              <a:rPr sz="2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，亦多可</a:t>
            </a:r>
            <a:r>
              <a:rPr sz="2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悲</a:t>
            </a:r>
            <a:r>
              <a:rPr sz="2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endParaRPr sz="26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69636" name="文本框 69635"/>
          <p:cNvSpPr txBox="1"/>
          <p:nvPr>
            <p:custDataLst>
              <p:tags r:id="rId2"/>
            </p:custDataLst>
          </p:nvPr>
        </p:nvSpPr>
        <p:spPr>
          <a:xfrm>
            <a:off x="161925" y="1957070"/>
            <a:ext cx="10548620" cy="4084955"/>
          </a:xfrm>
          <a:prstGeom prst="rect">
            <a:avLst/>
          </a:prstGeom>
          <a:noFill/>
          <a:ln w="28575" cmpd="thickThin">
            <a:solidFill>
              <a:schemeClr val="accent1">
                <a:shade val="50000"/>
              </a:schemeClr>
            </a:solidFill>
            <a:prstDash val="lgDashDot"/>
          </a:ln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666633"/>
                </a:solidFill>
                <a:latin typeface="Times New Roman" panose="02020603050405020304"/>
              </a:rPr>
              <a:t> </a:t>
            </a:r>
            <a:r>
              <a:rPr sz="2600" b="1"/>
              <a:t>18 岁</a:t>
            </a:r>
            <a:r>
              <a:rPr sz="2600" b="1">
                <a:sym typeface="+mn-ea"/>
              </a:rPr>
              <a:t>读书轩中</a:t>
            </a:r>
            <a:r>
              <a:rPr sz="2600" b="1"/>
              <a:t>的</a:t>
            </a:r>
            <a:r>
              <a:rPr sz="2600" b="1">
                <a:solidFill>
                  <a:srgbClr val="C00000"/>
                </a:solidFill>
              </a:rPr>
              <a:t>昂扬欢喜</a:t>
            </a:r>
            <a:r>
              <a:rPr sz="2600" b="1"/>
              <a:t>；</a:t>
            </a: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sz="2600" b="1"/>
              <a:t> 32 岁仍屡次不第，多年固守书斋的勤勉苦读的</a:t>
            </a:r>
            <a:r>
              <a:rPr sz="2600" b="1">
                <a:solidFill>
                  <a:srgbClr val="C00000"/>
                </a:solidFill>
              </a:rPr>
              <a:t>辛酸</a:t>
            </a:r>
            <a:r>
              <a:rPr sz="2600" b="1"/>
              <a:t>！</a:t>
            </a: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sz="2600" b="1">
                <a:sym typeface="+mn-ea"/>
              </a:rPr>
              <a:t>家族分崩的</a:t>
            </a:r>
            <a:r>
              <a:rPr lang="zh-CN" sz="2600" b="1">
                <a:solidFill>
                  <a:srgbClr val="FF0000"/>
                </a:solidFill>
                <a:sym typeface="+mn-ea"/>
              </a:rPr>
              <a:t>无奈，</a:t>
            </a:r>
            <a:r>
              <a:rPr lang="zh-CN" sz="2600" b="1">
                <a:solidFill>
                  <a:schemeClr val="tx1"/>
                </a:solidFill>
                <a:sym typeface="+mn-ea"/>
              </a:rPr>
              <a:t>重振家业无望的</a:t>
            </a:r>
            <a:r>
              <a:rPr lang="zh-CN" sz="2600" b="1">
                <a:solidFill>
                  <a:srgbClr val="FF0000"/>
                </a:solidFill>
                <a:sym typeface="+mn-ea"/>
              </a:rPr>
              <a:t>悲。</a:t>
            </a:r>
            <a:endParaRPr sz="2600" b="1">
              <a:solidFill>
                <a:srgbClr val="C00000"/>
              </a:solidFill>
              <a:sym typeface="+mn-e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sz="2600" b="1"/>
              <a:t>祖母的怜惜夸赞</a:t>
            </a:r>
            <a:r>
              <a:rPr lang="en-US" sz="2600" b="1"/>
              <a:t>,</a:t>
            </a:r>
            <a:r>
              <a:rPr sz="2600" b="1"/>
              <a:t>值得骄傲的</a:t>
            </a:r>
            <a:r>
              <a:rPr sz="2600" b="1">
                <a:solidFill>
                  <a:srgbClr val="C00000"/>
                </a:solidFill>
              </a:rPr>
              <a:t>喜</a:t>
            </a:r>
            <a:r>
              <a:rPr sz="2600" b="1"/>
              <a:t>；</a:t>
            </a: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sz="2600" b="1"/>
              <a:t>多年未能实现祖母</a:t>
            </a:r>
            <a:r>
              <a:rPr lang="zh-CN" sz="2600" b="1"/>
              <a:t>愿望</a:t>
            </a:r>
            <a:r>
              <a:rPr sz="2600" b="1"/>
              <a:t>的</a:t>
            </a:r>
            <a:r>
              <a:rPr sz="2600" b="1">
                <a:solidFill>
                  <a:srgbClr val="C00000"/>
                </a:solidFill>
              </a:rPr>
              <a:t>悲哀</a:t>
            </a:r>
            <a:r>
              <a:rPr sz="2600" b="1"/>
              <a:t>！</a:t>
            </a: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zh-CN" sz="2600" b="1">
                <a:sym typeface="+mn-ea"/>
              </a:rPr>
              <a:t>与妻子</a:t>
            </a:r>
            <a:r>
              <a:rPr sz="2600" b="1">
                <a:sym typeface="+mn-ea"/>
              </a:rPr>
              <a:t>轩中相伴，言笑晏晏</a:t>
            </a:r>
            <a:r>
              <a:rPr lang="en-US" sz="2600" b="1">
                <a:sym typeface="+mn-ea"/>
              </a:rPr>
              <a:t>,</a:t>
            </a:r>
            <a:r>
              <a:rPr sz="2600" b="1">
                <a:sym typeface="+mn-ea"/>
              </a:rPr>
              <a:t>多年之后都难以忘怀的</a:t>
            </a:r>
            <a:r>
              <a:rPr sz="2600" b="1">
                <a:solidFill>
                  <a:srgbClr val="C00000"/>
                </a:solidFill>
                <a:sym typeface="+mn-ea"/>
              </a:rPr>
              <a:t>甜蜜</a:t>
            </a:r>
            <a:r>
              <a:rPr sz="2600" b="1">
                <a:sym typeface="+mn-ea"/>
              </a:rPr>
              <a:t>！</a:t>
            </a:r>
            <a:endParaRPr sz="2600" b="1">
              <a:sym typeface="+mn-e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sz="2600" b="1"/>
              <a:t>妻子早逝</a:t>
            </a:r>
            <a:r>
              <a:rPr lang="zh-CN" sz="2600" b="1"/>
              <a:t>的</a:t>
            </a:r>
            <a:r>
              <a:rPr sz="2600" b="1">
                <a:solidFill>
                  <a:srgbClr val="FF0000"/>
                </a:solidFill>
              </a:rPr>
              <a:t>悲</a:t>
            </a:r>
            <a:r>
              <a:rPr sz="2600" b="1"/>
              <a:t>；</a:t>
            </a: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sz="2600" b="1"/>
              <a:t>文中的感情线索不是泾渭分明的，作者的情感悲喜交织，曲折变化。</a:t>
            </a: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endParaRPr sz="2600" b="1"/>
          </a:p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en-US" sz="2600" b="1"/>
              <a:t>      </a:t>
            </a:r>
            <a:r>
              <a:rPr sz="2600" b="1"/>
              <a:t> </a:t>
            </a:r>
            <a:r>
              <a:rPr lang="en-US" sz="2600" b="1"/>
              <a:t>     </a:t>
            </a:r>
            <a:endParaRPr sz="26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3"/>
          <p:cNvGrpSpPr/>
          <p:nvPr/>
        </p:nvGrpSpPr>
        <p:grpSpPr>
          <a:xfrm>
            <a:off x="596893" y="-2"/>
            <a:ext cx="6619875" cy="1614488"/>
            <a:chOff x="-12" y="0"/>
            <a:chExt cx="6619368" cy="950731"/>
          </a:xfrm>
        </p:grpSpPr>
        <p:pic>
          <p:nvPicPr>
            <p:cNvPr id="18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" name="TextBox 2"/>
            <p:cNvSpPr txBox="1"/>
            <p:nvPr/>
          </p:nvSpPr>
          <p:spPr>
            <a:xfrm>
              <a:off x="1099851" y="353925"/>
              <a:ext cx="3966918" cy="38060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作者简介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20" name="Picture 6" descr="东方0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2456" y="3419475"/>
            <a:ext cx="2569544" cy="3276600"/>
          </a:xfrm>
          <a:prstGeom prst="ellipse">
            <a:avLst/>
          </a:prstGeom>
          <a:noFill/>
          <a:ln w="9525">
            <a:noFill/>
          </a:ln>
        </p:spPr>
      </p:pic>
      <p:sp>
        <p:nvSpPr>
          <p:cNvPr id="21" name="文本框 1"/>
          <p:cNvSpPr txBox="1"/>
          <p:nvPr/>
        </p:nvSpPr>
        <p:spPr>
          <a:xfrm>
            <a:off x="561975" y="1951888"/>
            <a:ext cx="9336035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 归有光（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1506——1571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）字熙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甫，号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震川，又号项脊生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，昆山人，世称“震川先生”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。明朝中期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散文家。  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9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岁能文；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35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岁中举，八试不第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；迁居嘉定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，收徒讲学；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花甲中进士，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授长兴县令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，后任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南京太仆寺丞（管皇家车马），故称</a:t>
            </a: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“归太仆”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  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3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TextBox 2"/>
            <p:cNvSpPr txBox="1"/>
            <p:nvPr/>
          </p:nvSpPr>
          <p:spPr>
            <a:xfrm>
              <a:off x="833195" y="312948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隶书" panose="02010509060101010101" pitchFamily="49" charset="-122"/>
                  <a:ea typeface="隶书" panose="02010509060101010101" pitchFamily="49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隶书" panose="02010509060101010101" pitchFamily="49" charset="-122"/>
                  <a:ea typeface="隶书" panose="02010509060101010101" pitchFamily="49" charset="-122"/>
                </a:rPr>
                <a:t>内容概括</a:t>
              </a:r>
              <a:endParaRPr lang="zh-CN" altLang="en-US" sz="4400" b="1" dirty="0">
                <a:solidFill>
                  <a:srgbClr val="FFFFFF"/>
                </a:solidFill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</p:grpSp>
      <p:pic>
        <p:nvPicPr>
          <p:cNvPr id="5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41987"/>
          <p:cNvSpPr txBox="1"/>
          <p:nvPr>
            <p:custDataLst>
              <p:tags r:id="rId3"/>
            </p:custDataLst>
          </p:nvPr>
        </p:nvSpPr>
        <p:spPr>
          <a:xfrm>
            <a:off x="1725595" y="1451086"/>
            <a:ext cx="614194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41988"/>
          <p:cNvSpPr txBox="1"/>
          <p:nvPr>
            <p:custDataLst>
              <p:tags r:id="rId4"/>
            </p:custDataLst>
          </p:nvPr>
        </p:nvSpPr>
        <p:spPr>
          <a:xfrm>
            <a:off x="1725594" y="2509818"/>
            <a:ext cx="596265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41989"/>
          <p:cNvSpPr txBox="1"/>
          <p:nvPr>
            <p:custDataLst>
              <p:tags r:id="rId5"/>
            </p:custDataLst>
          </p:nvPr>
        </p:nvSpPr>
        <p:spPr>
          <a:xfrm>
            <a:off x="1752488" y="3554206"/>
            <a:ext cx="56937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endParaRPr lang="zh-CN" altLang="en-US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41990"/>
          <p:cNvSpPr txBox="1"/>
          <p:nvPr>
            <p:custDataLst>
              <p:tags r:id="rId6"/>
            </p:custDataLst>
          </p:nvPr>
        </p:nvSpPr>
        <p:spPr>
          <a:xfrm>
            <a:off x="1725594" y="4567218"/>
            <a:ext cx="578335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</a:t>
            </a:r>
            <a:endParaRPr lang="zh-CN" altLang="en-US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41991"/>
          <p:cNvSpPr txBox="1"/>
          <p:nvPr>
            <p:custDataLst>
              <p:tags r:id="rId7"/>
            </p:custDataLst>
          </p:nvPr>
        </p:nvSpPr>
        <p:spPr>
          <a:xfrm>
            <a:off x="2411394" y="1443018"/>
            <a:ext cx="266509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 smtClean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一间</a:t>
            </a:r>
            <a:r>
              <a:rPr lang="zh-CN" altLang="en-US" sz="24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书斋</a:t>
            </a:r>
            <a:endParaRPr lang="zh-CN" altLang="en-US" sz="2400" b="1" dirty="0"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41992"/>
          <p:cNvSpPr txBox="1"/>
          <p:nvPr>
            <p:custDataLst>
              <p:tags r:id="rId8"/>
            </p:custDataLst>
          </p:nvPr>
        </p:nvSpPr>
        <p:spPr>
          <a:xfrm>
            <a:off x="2335194" y="2509818"/>
            <a:ext cx="333184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 smtClean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两种</a:t>
            </a:r>
            <a:r>
              <a:rPr lang="zh-CN" altLang="en-US" sz="24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感情</a:t>
            </a:r>
            <a:endParaRPr lang="zh-CN" altLang="en-US" sz="2400" b="1" dirty="0"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41993"/>
          <p:cNvSpPr txBox="1"/>
          <p:nvPr>
            <p:custDataLst>
              <p:tags r:id="rId9"/>
            </p:custDataLst>
          </p:nvPr>
        </p:nvSpPr>
        <p:spPr>
          <a:xfrm>
            <a:off x="2258994" y="3576618"/>
            <a:ext cx="342646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2400" b="1" dirty="0">
                <a:solidFill>
                  <a:srgbClr val="3333FF"/>
                </a:solidFill>
                <a:latin typeface="Times New Roman" panose="02020603050405020304" pitchFamily="18" charset="0"/>
                <a:ea typeface="楷体_GB2312" pitchFamily="49" charset="-122"/>
              </a:rPr>
              <a:t> </a:t>
            </a:r>
            <a:r>
              <a:rPr lang="zh-CN" altLang="en-US" sz="24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三</a:t>
            </a:r>
            <a:r>
              <a:rPr lang="zh-CN" altLang="en-US" sz="2400" b="1" dirty="0" smtClean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世</a:t>
            </a:r>
            <a:r>
              <a:rPr lang="zh-CN" altLang="en-US" sz="24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变迁</a:t>
            </a:r>
            <a:endParaRPr lang="zh-CN" altLang="en-US" sz="2400" b="1" dirty="0"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41994"/>
          <p:cNvSpPr txBox="1"/>
          <p:nvPr>
            <p:custDataLst>
              <p:tags r:id="rId10"/>
            </p:custDataLst>
          </p:nvPr>
        </p:nvSpPr>
        <p:spPr>
          <a:xfrm>
            <a:off x="2366944" y="4559598"/>
            <a:ext cx="285559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 smtClean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四个</a:t>
            </a:r>
            <a:r>
              <a:rPr lang="zh-CN" altLang="en-US" sz="24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女人</a:t>
            </a:r>
            <a:endParaRPr lang="zh-CN" altLang="en-US" sz="2400" b="1" dirty="0"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41995"/>
          <p:cNvSpPr txBox="1"/>
          <p:nvPr/>
        </p:nvSpPr>
        <p:spPr>
          <a:xfrm>
            <a:off x="5593864" y="1438536"/>
            <a:ext cx="3639783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项脊轩，旧南阁子也</a:t>
            </a:r>
            <a:endParaRPr lang="zh-CN" altLang="en-US" sz="2400" b="1" dirty="0">
              <a:solidFill>
                <a:srgbClr val="660033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文本框 41996"/>
          <p:cNvSpPr txBox="1"/>
          <p:nvPr/>
        </p:nvSpPr>
        <p:spPr>
          <a:xfrm>
            <a:off x="5535594" y="2469477"/>
            <a:ext cx="31870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多可喜，亦多可悲</a:t>
            </a:r>
            <a:endParaRPr lang="zh-CN" altLang="en-US" sz="2400" b="1" dirty="0">
              <a:solidFill>
                <a:srgbClr val="660033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文本框 41997"/>
          <p:cNvSpPr txBox="1"/>
          <p:nvPr/>
        </p:nvSpPr>
        <p:spPr>
          <a:xfrm>
            <a:off x="5526630" y="3536277"/>
            <a:ext cx="359944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祖辈，父母辈，自己</a:t>
            </a:r>
            <a:endParaRPr lang="zh-CN" altLang="en-US" sz="2400" b="1" dirty="0">
              <a:solidFill>
                <a:srgbClr val="660033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文本框 41998"/>
          <p:cNvSpPr txBox="1"/>
          <p:nvPr/>
        </p:nvSpPr>
        <p:spPr>
          <a:xfrm>
            <a:off x="5481806" y="4555265"/>
            <a:ext cx="4182147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先大母，妪，先妣，妻子</a:t>
            </a:r>
            <a:endParaRPr lang="zh-CN" altLang="en-US" sz="2400" b="1" dirty="0">
              <a:solidFill>
                <a:srgbClr val="660033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右箭头 41999"/>
          <p:cNvSpPr/>
          <p:nvPr>
            <p:custDataLst>
              <p:tags r:id="rId11"/>
            </p:custDataLst>
          </p:nvPr>
        </p:nvSpPr>
        <p:spPr>
          <a:xfrm>
            <a:off x="3980218" y="1555078"/>
            <a:ext cx="1427480" cy="264758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22" name="右箭头 42000"/>
          <p:cNvSpPr/>
          <p:nvPr>
            <p:custDataLst>
              <p:tags r:id="rId12"/>
            </p:custDataLst>
          </p:nvPr>
        </p:nvSpPr>
        <p:spPr>
          <a:xfrm>
            <a:off x="3948841" y="2593489"/>
            <a:ext cx="1427480" cy="284182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23" name="右箭头 42001"/>
          <p:cNvSpPr/>
          <p:nvPr>
            <p:custDataLst>
              <p:tags r:id="rId13"/>
            </p:custDataLst>
          </p:nvPr>
        </p:nvSpPr>
        <p:spPr>
          <a:xfrm>
            <a:off x="3921947" y="3652819"/>
            <a:ext cx="1427480" cy="309582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24" name="右箭头 42002"/>
          <p:cNvSpPr/>
          <p:nvPr>
            <p:custDataLst>
              <p:tags r:id="rId14"/>
            </p:custDataLst>
          </p:nvPr>
        </p:nvSpPr>
        <p:spPr>
          <a:xfrm>
            <a:off x="3895053" y="4652382"/>
            <a:ext cx="1427480" cy="314064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25" name="文本框 41990"/>
          <p:cNvSpPr txBox="1"/>
          <p:nvPr>
            <p:custDataLst>
              <p:tags r:id="rId15"/>
            </p:custDataLst>
          </p:nvPr>
        </p:nvSpPr>
        <p:spPr>
          <a:xfrm>
            <a:off x="1693844" y="5491143"/>
            <a:ext cx="574227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</a:t>
            </a:r>
            <a:endParaRPr lang="zh-CN" altLang="en-US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41994"/>
          <p:cNvSpPr txBox="1"/>
          <p:nvPr>
            <p:custDataLst>
              <p:tags r:id="rId16"/>
            </p:custDataLst>
          </p:nvPr>
        </p:nvSpPr>
        <p:spPr>
          <a:xfrm>
            <a:off x="2366944" y="5491143"/>
            <a:ext cx="285559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400" b="1" dirty="0" smtClean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五件</a:t>
            </a:r>
            <a:r>
              <a:rPr lang="zh-CN" altLang="en-US" sz="24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事情</a:t>
            </a:r>
            <a:endParaRPr lang="zh-CN" altLang="en-US" sz="2400" b="1" dirty="0"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右箭头 42002"/>
          <p:cNvSpPr/>
          <p:nvPr>
            <p:custDataLst>
              <p:tags r:id="rId17"/>
            </p:custDataLst>
          </p:nvPr>
        </p:nvSpPr>
        <p:spPr>
          <a:xfrm>
            <a:off x="3916008" y="5584152"/>
            <a:ext cx="1427480" cy="332554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28" name="文本框 4"/>
          <p:cNvSpPr txBox="1"/>
          <p:nvPr/>
        </p:nvSpPr>
        <p:spPr>
          <a:xfrm>
            <a:off x="5544559" y="5428390"/>
            <a:ext cx="5069653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修葺项脊轩；诸父异爨、老妪忆</a:t>
            </a:r>
            <a:r>
              <a:rPr lang="zh-CN" altLang="en-US" sz="2400" b="1" dirty="0" smtClean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母</a:t>
            </a:r>
            <a:endParaRPr lang="en-US" altLang="zh-CN" sz="2400" b="1" dirty="0" smtClean="0">
              <a:solidFill>
                <a:srgbClr val="660033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</a:t>
            </a:r>
            <a:r>
              <a:rPr lang="zh-CN" altLang="en-US" sz="2400" b="1" dirty="0">
                <a:solidFill>
                  <a:srgbClr val="66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母励志、回忆亡妻</a:t>
            </a:r>
            <a:endParaRPr lang="zh-CN" altLang="en-US" sz="2400" b="1" dirty="0">
              <a:solidFill>
                <a:srgbClr val="660033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25" grpId="0" animBg="1"/>
      <p:bldP spid="9" grpId="1" animBg="1"/>
      <p:bldP spid="10" grpId="1" animBg="1"/>
      <p:bldP spid="11" grpId="1" animBg="1"/>
      <p:bldP spid="12" grpId="1" animBg="1"/>
      <p:bldP spid="25" grpId="1" animBg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26" grpId="0"/>
      <p:bldP spid="26" grpId="1"/>
      <p:bldP spid="21" grpId="0" animBg="1"/>
      <p:bldP spid="17" grpId="0"/>
      <p:bldP spid="21" grpId="1" animBg="1"/>
      <p:bldP spid="17" grpId="1"/>
      <p:bldP spid="22" grpId="0" animBg="1"/>
      <p:bldP spid="18" grpId="0"/>
      <p:bldP spid="22" grpId="1" animBg="1"/>
      <p:bldP spid="18" grpId="1"/>
      <p:bldP spid="23" grpId="0" animBg="1"/>
      <p:bldP spid="19" grpId="0"/>
      <p:bldP spid="23" grpId="1" animBg="1"/>
      <p:bldP spid="19" grpId="1"/>
      <p:bldP spid="24" grpId="0" animBg="1"/>
      <p:bldP spid="20" grpId="0"/>
      <p:bldP spid="24" grpId="1" animBg="1"/>
      <p:bldP spid="20" grpId="1"/>
      <p:bldP spid="27" grpId="0" animBg="1"/>
      <p:bldP spid="28" grpId="0"/>
      <p:bldP spid="27" grpId="1" animBg="1"/>
      <p:bldP spid="28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3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主旨归纳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5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703898" y="2275957"/>
            <a:ext cx="10996328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《</a:t>
            </a:r>
            <a:r>
              <a:rPr lang="zh-CN" altLang="en-US" sz="3600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项脊轩志</a:t>
            </a:r>
            <a:r>
              <a:rPr lang="en-US" altLang="zh-CN" sz="3600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》</a:t>
            </a:r>
            <a:r>
              <a:rPr lang="zh-CN" altLang="en-US" sz="3600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是归有光散文的代表作，它通过对小小书斋项脊轩的描写及相关人事的叙述，表达了作者对人亡物在、三世变迁的感慨，以及对祖母、母亲和妻子的深沉怀念之情。</a:t>
            </a:r>
            <a:endParaRPr lang="zh-CN" altLang="en-US" sz="3600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45210" y="1356360"/>
            <a:ext cx="10101580" cy="4693285"/>
          </a:xfrm>
          <a:prstGeom prst="rect">
            <a:avLst/>
          </a:prstGeom>
          <a:ln w="28575">
            <a:solidFill>
              <a:schemeClr val="bg1"/>
            </a:solidFill>
          </a:ln>
        </p:spPr>
        <p:txBody>
          <a:bodyPr wrap="square">
            <a:noAutofit/>
          </a:bodyPr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有光一生科举坎坷，屡试不第，直至六十岁方中进士，且久居下僚。在外部功名的世界里，他是一个屡遭挫折的失意者。而项脊轩，恰恰成为他抵御这种失意的精神堡垒。在这里，他不是落魄的举子，而是家族记忆的守护者、是文学世界的创造者、是自我价值的确立者。当外部世界无法给予他认可时，他转而向内建构一个属于自己的意义宇宙。项脊轩的狭小空间与丰富内蕴所形成的反差，正是归有光内心世界的镜像：外部境遇的局促与内心世界的丰盈。体现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了中国古代文人面对现实困境时的典型姿态：不是逃避或摧毁，而是在承认局限的前提下，通过审美的、精神的努力，将有限空间转化为无限的精神栖居地。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88720" y="150495"/>
            <a:ext cx="2941955" cy="52197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归有光与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项脊轩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4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艺术特色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6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1897070" y="1534254"/>
            <a:ext cx="83764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明人王锡爵所说：“（</a:t>
            </a:r>
            <a:r>
              <a:rPr lang="en-US" altLang="zh-CN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项脊轩志</a:t>
            </a:r>
            <a:r>
              <a:rPr lang="en-US" altLang="zh-CN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）温润典丽，如清庙之瑟，一唱三叹，无意于感人，而欢愉惨恻之思，溢于言语之外。”</a:t>
            </a:r>
            <a:endParaRPr lang="zh-CN" altLang="en-US" sz="3200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6388" y="3456927"/>
            <a:ext cx="86206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清代文学家林纾这样评价</a:t>
            </a:r>
            <a:r>
              <a:rPr lang="en-US" altLang="zh-CN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项脊轩志</a:t>
            </a:r>
            <a:r>
              <a:rPr lang="en-US" altLang="zh-CN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：“归震川之</a:t>
            </a:r>
            <a:r>
              <a:rPr lang="en-US" altLang="zh-CN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项脊轩志</a:t>
            </a:r>
            <a:r>
              <a:rPr lang="en-US" altLang="zh-CN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，琐琐屑屑，均家常语，乃至百读不厌，斯亦奇矣。”他又说， “震川之述老妪语，至琐细，至无关紧要，然自少失母之儿读之，匪不流涕矣。”</a:t>
            </a:r>
            <a:endParaRPr lang="zh-CN" altLang="en-US" sz="3200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646523" y="1479176"/>
            <a:ext cx="738664" cy="212463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事事关情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64458" y="3783106"/>
            <a:ext cx="738664" cy="212463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句句动情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12432" y="270651"/>
            <a:ext cx="104060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r>
              <a:rPr lang="zh-CN" altLang="en-US" sz="28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结构“关”情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：本文有两条线索，</a:t>
            </a:r>
            <a:r>
              <a:rPr lang="zh-CN" altLang="en-US" sz="2800" b="1" dirty="0" smtClean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一条是项脊轩的兴废变迁，一条是作者的思想感情变化。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文章先写轩的狭小、破漏与昏暗，继而写经过修葺之后的优美、宁静与恬适。“多可喜，亦多可悲”几个字，承上启下，“喜”字应上文，“悲”从以下几个方面而来，一是大家庭的分崩离析，二是对母亲、祖母和妻子的深挚怀念。喜少悲多，喜短悲长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12432" y="3624042"/>
            <a:ext cx="1038563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r>
              <a:rPr lang="zh-CN" altLang="en-US" sz="28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细节“撩”情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善于从日常生活中选取那些感受最深的细节和场面，表现人物的风貌，寄托内心的感情，是归文的一大特色。作者写祖母、写母亲、写妻子，只是通过一两件和她们有关联的事来叙述，甚至只写一两个细节。笔墨不多，事情不大，只留下人物的一些身影，但人物的音容笑貌跃然纸上，作者的悲情也溢满字里行间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4608" y="0"/>
            <a:ext cx="116597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质朴“增”情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文章动情的另一个原因是语言质朴，不加藻饰。作者只是运用明净、流畅的语言，平平常常地叙事，老老实实地回忆，但通俗自然之中蕴含着丰富的表现力，浅显明白的文字却能使景物如画，人物毕肖。含而不露，以情动人，不去刻意追求强烈的效果，却取得了很好的效果，这确实是归有光散文的一个显著特色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85290" y="3472309"/>
            <a:ext cx="116252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叠字“助”情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文中看似不经意的叠词运用更好地增加了形象性和音乐美。如用“寂寂”来烘托环境之清静，用“往往”来渲染门墙之杂乱，用“呱呱”来描摹小儿的哭声，用“默默”来状写作者攻读之刻苦。又如写月下之树随风摇曳，用“姗姗”；写枇杷树高耸挺立，用“亭亭”。用叠词，摹声更为真切，状物更为细致，写景更为生动，抒情更为感人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38452" y="1547813"/>
            <a:ext cx="1173414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课文删去的第四段：</a:t>
            </a:r>
            <a:endParaRPr lang="en-US" altLang="zh-CN" sz="32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项脊生</a:t>
            </a: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①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曰：“蜀清守丹穴，利甲天下。其后秦皇帝筑女怀清台</a:t>
            </a: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②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。刘玄德与曹操争天下，诸葛孔明起陇中。方二人之昧昧</a:t>
            </a: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③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于一隅也，世何足以知之！余区区</a:t>
            </a: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④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处败屋中，方扬眉瞬目</a:t>
            </a: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⑤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，谓有奇景</a:t>
            </a: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⑥</a:t>
            </a:r>
            <a:r>
              <a:rPr lang="zh-CN" altLang="en-US" sz="32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。人知之者，其谓与坎井之蛙何异？”</a:t>
            </a:r>
            <a:endParaRPr lang="zh-CN" altLang="en-US" sz="3200" b="1" dirty="0" smtClean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0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[注] </a:t>
            </a:r>
            <a:r>
              <a:rPr lang="zh-CN" altLang="en-US" sz="2400" b="1" dirty="0" smtClean="0">
                <a:solidFill>
                  <a:srgbClr val="008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①项脊生：归有光自称。 ②“蜀清守丹穴”句：古代四川有个妇女叫清，她丈夫发现了一个产丹砂的矿穴，开采后获得巨利。丈夫死后，清继夫业，别人不敢侵犯。秦始皇后来为她筑了一个“女怀清台”，以示表彰，事见《史记·货殖列传》 ③昧昧：不明，即名声未显于天下。 ④区区：小的意思。 ⑤扬眉瞬目：扬眉眨眼，形容得意的情状。⑥谓有奇景：认为小屋自有不平凡的景物。谓，认为。</a:t>
            </a:r>
            <a:endParaRPr lang="en-US" altLang="zh-CN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4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附录一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6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444312" y="948690"/>
            <a:ext cx="11353677" cy="55391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000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寒</a:t>
            </a:r>
            <a:r>
              <a:rPr lang="zh-CN" altLang="en-US" sz="4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花葬志  </a:t>
            </a:r>
            <a:r>
              <a:rPr lang="zh-CN" altLang="en-US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归有光</a:t>
            </a:r>
            <a:endParaRPr lang="zh-CN" altLang="en-US" sz="4000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婢，魏孺人媵也。嘉靖丁酉五月四日死，葬虚丘。事我而不卒，命也夫！</a:t>
            </a:r>
            <a:b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婢初媵时，年十岁，垂双鬟，曳深绿布裳。一日，天寒，爇火煮荸荠熟，婢削之盈瓯，予入自外，取食之；婢持去，不与。魏孺人笑之。孺人每令婢倚几旁饭，即饭，目眶冉冉动。孺人又指予以为笑。</a:t>
            </a:r>
            <a:b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4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回思是时，奄忽便已十年。吁，可悲也已！</a:t>
            </a:r>
            <a:br>
              <a:rPr lang="zh-CN" altLang="en-US" sz="16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16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                                            </a:t>
            </a:r>
            <a:r>
              <a:rPr lang="en-US" altLang="zh-CN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选自</a:t>
            </a:r>
            <a:r>
              <a:rPr lang="en-US" altLang="zh-CN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四部丛刊</a:t>
            </a:r>
            <a:r>
              <a:rPr lang="en-US" altLang="zh-CN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</a:t>
            </a:r>
            <a:r>
              <a:rPr lang="en-US" altLang="zh-CN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震川先生文集</a:t>
            </a:r>
            <a:r>
              <a:rPr lang="en-US" altLang="zh-CN" sz="20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1600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endParaRPr lang="zh-CN" altLang="en-US" sz="1600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[注</a:t>
            </a: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]</a:t>
            </a:r>
            <a:endParaRPr lang="en-US" altLang="zh-CN" b="1" dirty="0" smtClean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）寒</a:t>
            </a:r>
            <a:r>
              <a:rPr lang="zh-CN" altLang="en-US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花：婢女的名字。</a:t>
            </a:r>
            <a:endParaRPr lang="zh-CN" altLang="en-US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）魏</a:t>
            </a:r>
            <a:r>
              <a:rPr lang="zh-CN" altLang="en-US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孺人：明清七品官的妻子封为孺人。魏，归有光的妻子姓魏</a:t>
            </a: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b="1" dirty="0" smtClean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）媵：陪嫁的丫鬟。</a:t>
            </a:r>
            <a:endParaRPr lang="zh-CN" altLang="en-US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）爇</a:t>
            </a:r>
            <a:r>
              <a:rPr lang="zh-CN" altLang="en-US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err="1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ruò</a:t>
            </a:r>
            <a:r>
              <a:rPr lang="en-US" altLang="zh-CN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 ：</a:t>
            </a:r>
            <a:r>
              <a:rPr lang="zh-CN" altLang="en-US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点燃。</a:t>
            </a:r>
            <a:endParaRPr lang="zh-CN" altLang="en-US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 b="1" dirty="0" smtClean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）奄忽</a:t>
            </a:r>
            <a:r>
              <a:rPr lang="zh-CN" altLang="en-US" b="1" dirty="0">
                <a:solidFill>
                  <a:srgbClr val="320FD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：指时间过得很快。</a:t>
            </a:r>
            <a:endParaRPr lang="zh-CN" altLang="en-US" b="1" dirty="0">
              <a:solidFill>
                <a:srgbClr val="320FD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" name="组合 3"/>
          <p:cNvGrpSpPr/>
          <p:nvPr/>
        </p:nvGrpSpPr>
        <p:grpSpPr>
          <a:xfrm>
            <a:off x="458500" y="0"/>
            <a:ext cx="5118107" cy="1204913"/>
            <a:chOff x="-12" y="0"/>
            <a:chExt cx="6619368" cy="950731"/>
          </a:xfrm>
        </p:grpSpPr>
        <p:pic>
          <p:nvPicPr>
            <p:cNvPr id="4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附录二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6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9" y="-143436"/>
            <a:ext cx="1143447" cy="13984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7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" name="TextBox 2"/>
            <p:cNvSpPr txBox="1"/>
            <p:nvPr/>
          </p:nvSpPr>
          <p:spPr>
            <a:xfrm>
              <a:off x="717252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文言知识归纳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9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矩形 10"/>
          <p:cNvSpPr/>
          <p:nvPr/>
        </p:nvSpPr>
        <p:spPr>
          <a:xfrm>
            <a:off x="1200244" y="1079313"/>
            <a:ext cx="9521545" cy="29048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rgbClr val="320FD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【古今异义】</a:t>
            </a:r>
            <a:endParaRPr lang="zh-CN" altLang="en-US" sz="2800" b="1" dirty="0">
              <a:solidFill>
                <a:srgbClr val="320FD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1.室仅</a:t>
            </a:r>
            <a:r>
              <a:rPr lang="zh-CN" altLang="en-US" sz="2400" b="1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方丈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，可容一人居（古义：一丈见方。今义：①佛寺或道观中住持住的房间；②寺院的住持。）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往往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而是（古义：到处。今义：表示根据以往的经验，某种情况在一定条件下时常存在或经常发生。）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73802" y="4081464"/>
            <a:ext cx="10490667" cy="240065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rgbClr val="320FD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【词类活用】</a:t>
            </a:r>
            <a:endParaRPr lang="zh-CN" altLang="en-US" sz="2800" b="1" dirty="0">
              <a:solidFill>
                <a:srgbClr val="320FD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雨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泽</a:t>
            </a:r>
            <a:r>
              <a:rPr lang="zh-CN" altLang="en-US" sz="2400" b="1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下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注（名词作状语，向下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）       使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不</a:t>
            </a:r>
            <a:r>
              <a:rPr lang="zh-CN" altLang="en-US" sz="2400" b="1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上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漏（名词作状语，从上面）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前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辟四窗（名词作状语，在前面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）   </a:t>
            </a:r>
            <a:r>
              <a:rPr lang="zh-CN" altLang="en-US" sz="2400" b="1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垣</a:t>
            </a:r>
            <a:r>
              <a:rPr lang="zh-CN" altLang="en-US" sz="2400" b="1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墙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周庭（名词用作动词，砌上垣墙）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客逾庖而</a:t>
            </a:r>
            <a:r>
              <a:rPr lang="zh-CN" altLang="en-US" sz="2400" b="1" dirty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宴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（名词用作动词，吃饭）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67435" y="502948"/>
            <a:ext cx="9269506" cy="2812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妪，先大母婢也，</a:t>
            </a:r>
            <a:r>
              <a:rPr lang="zh-CN" altLang="en-US" sz="2400" b="1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乳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二世（名词用作动词，喂奶、哺育）</a:t>
            </a:r>
            <a:endParaRPr lang="zh-CN" altLang="en-US" sz="2400" b="1" dirty="0" smtClean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此吾祖太常公宣德间执此以</a:t>
            </a:r>
            <a:r>
              <a:rPr lang="zh-CN" altLang="en-US" sz="2400" b="1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朝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（名词用作动词，上朝）</a:t>
            </a:r>
            <a:endParaRPr lang="zh-CN" altLang="en-US" sz="2400" b="1" dirty="0" smtClean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内外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多置小门墙（名词作状语，“内”，在里面；“外”，在外面）</a:t>
            </a:r>
            <a:endParaRPr lang="zh-CN" altLang="en-US" sz="2400" b="1" dirty="0" smtClean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吾妻死之年所</a:t>
            </a:r>
            <a:r>
              <a:rPr lang="zh-CN" altLang="en-US" sz="2400" b="1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手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植也（名词作状语，亲手）</a:t>
            </a:r>
            <a:endParaRPr lang="en-US" altLang="zh-CN" sz="2400" b="1" dirty="0" smtClean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先是，庭中通南北为</a:t>
            </a:r>
            <a:r>
              <a:rPr lang="zh-CN" altLang="en-US" sz="2400" b="1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一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（数词用作名词，一个整体）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17849" y="3490631"/>
            <a:ext cx="9982480" cy="29048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rgbClr val="320FD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【特殊句式】</a:t>
            </a:r>
            <a:endParaRPr lang="zh-CN" altLang="en-US" sz="2800" b="1" dirty="0">
              <a:solidFill>
                <a:srgbClr val="320FD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1.判断句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项脊轩，旧南阁子也（……也，表判断）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妪，先大母婢也（……也，表判断）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庭有枇杷树，吾妻死之年所手植也（……也，表判断）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组合 3"/>
          <p:cNvGrpSpPr/>
          <p:nvPr/>
        </p:nvGrpSpPr>
        <p:grpSpPr>
          <a:xfrm>
            <a:off x="1177918" y="-228602"/>
            <a:ext cx="6619875" cy="1614488"/>
            <a:chOff x="-12" y="0"/>
            <a:chExt cx="6619368" cy="950731"/>
          </a:xfrm>
        </p:grpSpPr>
        <p:pic>
          <p:nvPicPr>
            <p:cNvPr id="27660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7661" name="TextBox 2"/>
            <p:cNvSpPr txBox="1"/>
            <p:nvPr/>
          </p:nvSpPr>
          <p:spPr>
            <a:xfrm>
              <a:off x="1099851" y="348316"/>
              <a:ext cx="3966918" cy="38060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作者简介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27651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38" y="-204787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文本框 1"/>
          <p:cNvSpPr txBox="1"/>
          <p:nvPr/>
        </p:nvSpPr>
        <p:spPr>
          <a:xfrm>
            <a:off x="786765" y="1630045"/>
            <a:ext cx="10351770" cy="4182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归有光博览群书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散文杰出，上承唐宋，下启“桐城”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；是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明代“唐宋派”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（唐顺之、茅坤等人为主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）的代表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作家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r>
              <a:rPr lang="zh-CN" altLang="en-US" sz="2800" b="1" dirty="0" smtClean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清代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桐城派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代表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人物姚鼐视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之为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唐宋八大家和桐城派之间的一座桥梁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与</a:t>
            </a: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唐顺之、王慎中并称为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“嘉靖三大家”，与</a:t>
            </a: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胡友信齐名，世称“归、胡”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 lang="zh-CN" altLang="en-US" sz="2800" b="1" dirty="0">
              <a:solidFill>
                <a:srgbClr val="00206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其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散文通过记叙一些日常生活和家庭琐事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，来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表现母子、夫妻、兄弟之间的深情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语言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朴素简洁，感情真挚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。被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黄宗羲誉为</a:t>
            </a:r>
            <a:r>
              <a:rPr lang="zh-CN" altLang="en-US" sz="2800" b="1" dirty="0" smtClean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“明文第一”，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时人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称之为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“今之欧阳修”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。代表作有</a:t>
            </a:r>
            <a:r>
              <a:rPr lang="en-US" altLang="zh-CN" sz="2800" b="1" dirty="0" smtClean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《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先妣事略</a:t>
            </a:r>
            <a:r>
              <a:rPr lang="en-US" altLang="zh-CN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》《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寒花葬志</a:t>
            </a:r>
            <a:r>
              <a:rPr lang="en-US" altLang="zh-CN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》《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项脊轩志</a:t>
            </a:r>
            <a:r>
              <a:rPr lang="en-US" altLang="zh-CN" sz="2800" b="1" dirty="0" smtClean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》</a:t>
            </a:r>
            <a:r>
              <a:rPr lang="zh-CN" altLang="en-US" sz="2800" b="1" dirty="0" smtClean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等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。著</a:t>
            </a:r>
            <a:r>
              <a:rPr lang="zh-CN" altLang="en-US" sz="2800" b="1" dirty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有</a:t>
            </a:r>
            <a:r>
              <a:rPr lang="en-US" altLang="zh-CN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《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震川先生集</a:t>
            </a:r>
            <a:r>
              <a:rPr lang="en-US" altLang="zh-CN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》</a:t>
            </a:r>
            <a:r>
              <a:rPr lang="en-US" altLang="zh-CN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《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三吴水利录</a:t>
            </a:r>
            <a:r>
              <a:rPr lang="en-US" altLang="zh-CN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》</a:t>
            </a:r>
            <a:r>
              <a:rPr lang="zh-CN" altLang="en-US" sz="28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等</a:t>
            </a:r>
            <a:r>
              <a:rPr lang="zh-CN" altLang="en-US" sz="2800" b="1" dirty="0" smtClean="0">
                <a:solidFill>
                  <a:srgbClr val="00206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014073" y="985466"/>
            <a:ext cx="8537388" cy="45243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zh-CN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状语后置句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杂植兰桂竹木于庭（即“于庭杂植兰桂竹木”）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鸡栖于厅（即“鸡于厅栖”）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其制稍异于前（即“其制于前稍异”）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室西连于中闺（即“室西于中闺连”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）</a:t>
            </a:r>
            <a:endParaRPr lang="en-US" altLang="zh-CN" sz="2400" b="1" dirty="0" smtClean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zh-CN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400" b="1" dirty="0" smtClean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被动句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320FD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轩凡四遭火，得不焚（“焚”，意念被动，被焚毁）</a:t>
            </a:r>
            <a:endParaRPr lang="zh-CN" altLang="en-US" sz="2400" b="1" dirty="0">
              <a:solidFill>
                <a:srgbClr val="320FD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28681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682" name="TextBox 2"/>
            <p:cNvSpPr txBox="1"/>
            <p:nvPr/>
          </p:nvSpPr>
          <p:spPr>
            <a:xfrm>
              <a:off x="1366530" y="348316"/>
              <a:ext cx="3966918" cy="38060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题     解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28675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13" y="-338137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3"/>
          <p:cNvSpPr txBox="1"/>
          <p:nvPr/>
        </p:nvSpPr>
        <p:spPr>
          <a:xfrm>
            <a:off x="397510" y="1791970"/>
            <a:ext cx="11024235" cy="43561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“项脊轩”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是作者在昆山时的书斋名，以此为名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，据说有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三重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含义：</a:t>
            </a:r>
            <a:endParaRPr lang="zh-CN" altLang="en-US" sz="2800" b="1" dirty="0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其一，言书斋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很小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，从文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中“</a:t>
            </a:r>
            <a:r>
              <a:rPr lang="zh-CN" altLang="en-US" sz="2800" b="1" dirty="0">
                <a:solidFill>
                  <a:srgbClr val="1C08D6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室仅方丈，仅容一人居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”可以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看出；</a:t>
            </a:r>
            <a:endParaRPr lang="zh-CN" altLang="en-US" sz="2800" b="1" dirty="0" smtClean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其二，归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有光的远祖</a:t>
            </a:r>
            <a:r>
              <a:rPr lang="zh-CN" altLang="en-US" sz="2800" b="1" u="sng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归道隆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曾在太仓</a:t>
            </a:r>
            <a:r>
              <a:rPr lang="en-US" altLang="en-US" sz="2800" b="1" kern="0" noProof="0" dirty="0" err="1">
                <a:ln>
                  <a:noFill/>
                </a:ln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项脊泾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居住，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作者将书斋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命名为“项脊轩”，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含有</a:t>
            </a:r>
            <a:r>
              <a:rPr lang="zh-CN" altLang="en-US" sz="2800" b="1" dirty="0" smtClean="0">
                <a:solidFill>
                  <a:srgbClr val="1C08D6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追宗怀远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之意；</a:t>
            </a:r>
            <a:endParaRPr lang="zh-CN" altLang="en-US" sz="2800" b="1" dirty="0" smtClean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其</a:t>
            </a:r>
            <a:r>
              <a:rPr altLang="zh-CN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三</a:t>
            </a:r>
            <a:r>
              <a:rPr lang="zh-CN" altLang="en-US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altLang="zh-CN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项脊是撑起一个人的重要部位</a:t>
            </a:r>
            <a:r>
              <a:rPr altLang="zh-CN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altLang="zh-CN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归有光</a:t>
            </a:r>
            <a:r>
              <a:rPr lang="zh-CN" altLang="en-US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有</a:t>
            </a:r>
            <a:r>
              <a:rPr altLang="zh-CN" sz="28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通过读书撑起家族荣耀的志愿。</a:t>
            </a:r>
            <a:endParaRPr lang="en-US" altLang="zh-CN" sz="2800" b="1" dirty="0" smtClean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10000"/>
              </a:lnSpc>
            </a:pPr>
            <a:endParaRPr lang="en-US" altLang="zh-CN" sz="2800" b="1" dirty="0" smtClean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noProof="1" smtClean="0">
                <a:solidFill>
                  <a:srgbClr val="C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志：</a:t>
            </a:r>
            <a:r>
              <a:rPr lang="zh-CN" altLang="en-US" sz="2800" b="1" noProof="1" smtClean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一种</a:t>
            </a:r>
            <a:r>
              <a:rPr lang="zh-CN" altLang="en-US" sz="2800" b="1" noProof="1" smtClean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记叙事物，抒发感情</a:t>
            </a:r>
            <a:r>
              <a:rPr lang="zh-CN" altLang="en-US" sz="2800" b="1" noProof="1" smtClean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zh-CN" altLang="en-US" sz="2800" b="1" noProof="1" smtClean="0">
                <a:solidFill>
                  <a:srgbClr val="C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文体</a:t>
            </a:r>
            <a:r>
              <a:rPr lang="zh-CN" altLang="en-US" sz="2800" b="1" noProof="1" smtClean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，与“记”相似。但“记”通常用以记</a:t>
            </a:r>
            <a:r>
              <a:rPr lang="zh-CN" altLang="en-US" sz="2800" b="1" noProof="1" smtClean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“事” “物”</a:t>
            </a:r>
            <a:r>
              <a:rPr lang="zh-CN" altLang="en-US" sz="2800" b="1" noProof="1" smtClean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，“志”以记录</a:t>
            </a:r>
            <a:r>
              <a:rPr lang="zh-CN" altLang="en-US" sz="2800" b="1" noProof="1" smtClean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人物事迹</a:t>
            </a:r>
            <a:r>
              <a:rPr lang="zh-CN" altLang="en-US" sz="2800" b="1" noProof="1" smtClean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为主。</a:t>
            </a:r>
            <a:endParaRPr lang="zh-CN" altLang="zh-CN" sz="28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Box 1"/>
          <p:cNvSpPr/>
          <p:nvPr>
            <p:custDataLst>
              <p:tags r:id="rId1"/>
            </p:custDataLst>
          </p:nvPr>
        </p:nvSpPr>
        <p:spPr>
          <a:xfrm>
            <a:off x="2257425" y="1320165"/>
            <a:ext cx="81756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辛弃疾，退隐江西上饶，取“人生在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勤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，当以力田为先”。</a:t>
            </a:r>
            <a:endParaRPr lang="zh-CN" altLang="zh-CN" sz="24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060" name="矩形 11"/>
          <p:cNvSpPr/>
          <p:nvPr>
            <p:custDataLst>
              <p:tags r:id="rId2"/>
            </p:custDataLst>
          </p:nvPr>
        </p:nvSpPr>
        <p:spPr>
          <a:xfrm>
            <a:off x="2257425" y="2177415"/>
            <a:ext cx="87947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蒲松齡，摆茶水请路人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聊天讲故事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，作为《聊斋志异》的素材。</a:t>
            </a:r>
            <a:endParaRPr lang="zh-CN" altLang="zh-CN" sz="24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7657" name="图片 1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994265" y="121920"/>
            <a:ext cx="1979930" cy="13982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62" name="TextBox 2"/>
          <p:cNvSpPr/>
          <p:nvPr>
            <p:custDataLst>
              <p:tags r:id="rId5"/>
            </p:custDataLst>
          </p:nvPr>
        </p:nvSpPr>
        <p:spPr>
          <a:xfrm>
            <a:off x="1071245" y="693420"/>
            <a:ext cx="1186180" cy="1238250"/>
          </a:xfrm>
          <a:prstGeom prst="flowChartMagneticDisk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 eaLnBrk="0" hangingPunct="0"/>
            <a:r>
              <a:rPr lang="en-US" altLang="en-US" sz="33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稼轩</a:t>
            </a:r>
            <a:endParaRPr lang="en-US" altLang="en-US" sz="33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63" name="TextBox 2"/>
          <p:cNvSpPr/>
          <p:nvPr>
            <p:custDataLst>
              <p:tags r:id="rId6"/>
            </p:custDataLst>
          </p:nvPr>
        </p:nvSpPr>
        <p:spPr>
          <a:xfrm>
            <a:off x="577215" y="2023745"/>
            <a:ext cx="1535430" cy="1017270"/>
          </a:xfrm>
          <a:prstGeom prst="flowChartMagneticDisk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 eaLnBrk="0" hangingPunct="0"/>
            <a:r>
              <a:rPr lang="en-US" altLang="en-US" sz="33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聊斋</a:t>
            </a:r>
            <a:endParaRPr lang="en-US" altLang="en-US" sz="33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65" name="TextBox 2"/>
          <p:cNvSpPr/>
          <p:nvPr>
            <p:custDataLst>
              <p:tags r:id="rId7"/>
            </p:custDataLst>
          </p:nvPr>
        </p:nvSpPr>
        <p:spPr>
          <a:xfrm>
            <a:off x="633730" y="3133090"/>
            <a:ext cx="1192530" cy="916940"/>
          </a:xfrm>
          <a:prstGeom prst="flowChartMagneticDisk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 eaLnBrk="0" hangingPunct="0"/>
            <a:r>
              <a:rPr lang="en-US" altLang="en-US" sz="33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晦庵</a:t>
            </a:r>
            <a:endParaRPr lang="en-US" altLang="en-US" sz="33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66" name="矩形 11"/>
          <p:cNvSpPr/>
          <p:nvPr>
            <p:custDataLst>
              <p:tags r:id="rId8"/>
            </p:custDataLst>
          </p:nvPr>
        </p:nvSpPr>
        <p:spPr>
          <a:xfrm>
            <a:off x="2112645" y="3066415"/>
            <a:ext cx="946213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朱熹，“木晦于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根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，春容晔敷（yèfū）。人晦于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身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神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明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内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腴”。</a:t>
            </a:r>
            <a:endParaRPr lang="zh-CN" altLang="zh-CN" sz="24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1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</a:t>
            </a:r>
            <a:r>
              <a:rPr lang="zh-CN" altLang="en-US" sz="21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树木把它的生机隐藏在根部。到了春天，它的枝叶才能长得茂盛鲜明</a:t>
            </a:r>
            <a:endParaRPr lang="en-US" altLang="zh-CN" sz="2100" b="1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r>
              <a:rPr lang="zh-CN" altLang="en-US" sz="21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人将自己的才华和锋芒隐藏在身上，内在的精神世界才会充实、丰盈。）</a:t>
            </a:r>
            <a:endParaRPr lang="en-US" altLang="zh-CN" sz="2100" b="1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067" name="TextBox 2"/>
          <p:cNvSpPr/>
          <p:nvPr>
            <p:custDataLst>
              <p:tags r:id="rId9"/>
            </p:custDataLst>
          </p:nvPr>
        </p:nvSpPr>
        <p:spPr>
          <a:xfrm>
            <a:off x="4492625" y="91440"/>
            <a:ext cx="4993640" cy="1196815"/>
          </a:xfrm>
          <a:prstGeom prst="flowChartDecision">
            <a:avLst/>
          </a:prstGeom>
        </p:spPr>
        <p:style>
          <a:lnRef idx="0">
            <a:srgbClr val="FFFFFF"/>
          </a:lnRef>
          <a:fillRef idx="2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anchor="t" anchorCtr="0">
            <a:spAutoFit/>
          </a:bodyPr>
          <a:lstStyle/>
          <a:p>
            <a:pPr eaLnBrk="0" hangingPunct="0"/>
            <a:r>
              <a:rPr lang="en-US" altLang="en-US" sz="33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书斋雅趣</a:t>
            </a:r>
            <a:endParaRPr lang="en-US" altLang="en-US" sz="33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76" name="TextBox 1"/>
          <p:cNvSpPr/>
          <p:nvPr>
            <p:custDataLst>
              <p:tags r:id="rId10"/>
            </p:custDataLst>
          </p:nvPr>
        </p:nvSpPr>
        <p:spPr>
          <a:xfrm>
            <a:off x="2421255" y="4398010"/>
            <a:ext cx="896556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梁启超，《庄子‧人世间》：今吾朝受命而夕饮冰，我其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内热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与？表达自己内心之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忧虑焦灼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zh-CN" sz="24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077" name="矩形 11"/>
          <p:cNvSpPr/>
          <p:nvPr>
            <p:custDataLst>
              <p:tags r:id="rId11"/>
            </p:custDataLst>
          </p:nvPr>
        </p:nvSpPr>
        <p:spPr>
          <a:xfrm>
            <a:off x="2409190" y="5490210"/>
            <a:ext cx="9311005" cy="946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清代散文家姚鼐，常于写作之余，到自然松林中优雅清静之处，散步观景，尤以两手合抱树干，惜抱就是得名于此，含有</a:t>
            </a:r>
            <a:r>
              <a:rPr lang="zh-CN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抱元守中、爱惜身体</a:t>
            </a:r>
            <a:r>
              <a:rPr lang="zh-CN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的意思。</a:t>
            </a:r>
            <a:endParaRPr lang="zh-CN" altLang="zh-CN" sz="24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79" name="TextBox 2"/>
          <p:cNvSpPr/>
          <p:nvPr>
            <p:custDataLst>
              <p:tags r:id="rId12"/>
            </p:custDataLst>
          </p:nvPr>
        </p:nvSpPr>
        <p:spPr>
          <a:xfrm>
            <a:off x="455930" y="4168140"/>
            <a:ext cx="1656715" cy="1050290"/>
          </a:xfrm>
          <a:prstGeom prst="flowChartMagneticDisk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 eaLnBrk="0" hangingPunct="0"/>
            <a:r>
              <a:rPr lang="en-US" altLang="en-US" sz="33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饮冰室</a:t>
            </a:r>
            <a:endParaRPr lang="en-US" altLang="en-US" sz="33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80" name="TextBox 2"/>
          <p:cNvSpPr/>
          <p:nvPr>
            <p:custDataLst>
              <p:tags r:id="rId13"/>
            </p:custDataLst>
          </p:nvPr>
        </p:nvSpPr>
        <p:spPr>
          <a:xfrm>
            <a:off x="633730" y="5459095"/>
            <a:ext cx="1623695" cy="977265"/>
          </a:xfrm>
          <a:prstGeom prst="flowChartMagneticDisk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 eaLnBrk="0" hangingPunct="0"/>
            <a:r>
              <a:rPr lang="en-US" altLang="en-US" sz="33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惜抱轩</a:t>
            </a:r>
            <a:endParaRPr lang="en-US" altLang="en-US" sz="33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2" grpId="0" animBg="1"/>
      <p:bldP spid="2059" grpId="0"/>
      <p:bldP spid="2062" grpId="1" animBg="1"/>
      <p:bldP spid="2059" grpId="1"/>
      <p:bldP spid="2063" grpId="0" animBg="1"/>
      <p:bldP spid="2060" grpId="0"/>
      <p:bldP spid="2063" grpId="1" animBg="1"/>
      <p:bldP spid="2060" grpId="1"/>
      <p:bldP spid="2065" grpId="0" animBg="1"/>
      <p:bldP spid="2066" grpId="0"/>
      <p:bldP spid="2065" grpId="1" animBg="1"/>
      <p:bldP spid="2066" grpId="1"/>
      <p:bldP spid="2079" grpId="0" animBg="1"/>
      <p:bldP spid="2076" grpId="0"/>
      <p:bldP spid="2079" grpId="1" animBg="1"/>
      <p:bldP spid="2076" grpId="1"/>
      <p:bldP spid="2080" grpId="0" animBg="1"/>
      <p:bldP spid="2077" grpId="0"/>
      <p:bldP spid="2080" grpId="1" animBg="1"/>
      <p:bldP spid="207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3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结构梳理 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5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4"/>
          <p:cNvSpPr txBox="1">
            <a:spLocks noChangeArrowheads="1"/>
          </p:cNvSpPr>
          <p:nvPr/>
        </p:nvSpPr>
        <p:spPr bwMode="auto">
          <a:xfrm>
            <a:off x="739774" y="3857625"/>
            <a:ext cx="10880726" cy="240065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本文共分为三个部分：</a:t>
            </a:r>
            <a:endParaRPr lang="zh-CN" sz="3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第一部分（第</a:t>
            </a:r>
            <a:r>
              <a:rPr lang="zh-CN" alt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段）</a:t>
            </a:r>
            <a:r>
              <a:rPr 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，写项脊轩修葺前后的不同，以“喜”贯串。</a:t>
            </a:r>
            <a:endParaRPr lang="zh-CN" sz="3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第二部分（第</a:t>
            </a:r>
            <a:r>
              <a:rPr lang="zh-CN" alt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2-3</a:t>
            </a:r>
            <a:r>
              <a:rPr 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段）</a:t>
            </a:r>
            <a:r>
              <a:rPr 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，写对家庭生活琐事的回忆，充满悲情。</a:t>
            </a:r>
            <a:endParaRPr lang="zh-CN" sz="3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第三部分（第</a:t>
            </a:r>
            <a:r>
              <a:rPr lang="zh-CN" alt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4-5</a:t>
            </a:r>
            <a:r>
              <a:rPr lang="zh-CN" sz="3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段）</a:t>
            </a:r>
            <a:r>
              <a:rPr 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，补写项脊轩的变迁和逸事，表达对</a:t>
            </a:r>
            <a:r>
              <a:rPr lang="zh-CN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亡妻</a:t>
            </a:r>
            <a:endParaRPr lang="en-US" altLang="zh-CN" sz="3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en-US" altLang="zh-CN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</a:t>
            </a:r>
            <a:r>
              <a:rPr lang="zh-CN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悼念之情。</a:t>
            </a:r>
            <a:endParaRPr lang="zh-CN" sz="3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84835" y="1463040"/>
            <a:ext cx="10974705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《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项脊轩志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》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分两次写成。前四段写于明世宗嘉靖三年（公元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1524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年），当时</a:t>
            </a:r>
            <a:r>
              <a:rPr lang="zh-CN" altLang="en-US" sz="2800" b="1" u="sng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hlinkClick r:id="rId3"/>
              </a:rPr>
              <a:t>归有光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18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岁，他通过所居项脊轩的变化和几件小事的描述，表达了对家人的怀念之情。在经历了结婚、妻死、不遇等人生变故后，作者于明世宗嘉靖十八年（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1539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年），又为这篇散文增添了补记。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4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4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华文隶书" panose="02010800040101010101" pitchFamily="2" charset="-122"/>
                  <a:ea typeface="华文隶书" panose="02010800040101010101" pitchFamily="2" charset="-122"/>
                </a:rPr>
                <a:t>内容讲析</a:t>
              </a:r>
              <a:endParaRPr lang="zh-CN" altLang="en-US" sz="4400" b="1" dirty="0">
                <a:solidFill>
                  <a:srgbClr val="FFFFFF"/>
                </a:solid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pic>
        <p:nvPicPr>
          <p:cNvPr id="7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/>
        </p:nvSpPr>
        <p:spPr>
          <a:xfrm>
            <a:off x="1362074" y="1452860"/>
            <a:ext cx="955357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/>
              <a:t>项脊轩，旧南阁子也。室仅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方丈</a:t>
            </a:r>
            <a:r>
              <a:rPr lang="zh-CN" altLang="en-US" sz="2800" b="1" dirty="0" smtClean="0"/>
              <a:t>，可容一人居。百年老屋，尘泥渗漉，雨泽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下</a:t>
            </a:r>
            <a:r>
              <a:rPr lang="zh-CN" altLang="en-US" sz="2800" b="1" dirty="0" smtClean="0"/>
              <a:t>注；每移案，顾视无可置者。又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北向</a:t>
            </a:r>
            <a:r>
              <a:rPr lang="zh-CN" altLang="en-US" sz="2800" b="1" dirty="0" smtClean="0"/>
              <a:t>，不能得日，日过午已昏。余稍为修葺，使不上漏。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前</a:t>
            </a:r>
            <a:r>
              <a:rPr lang="zh-CN" altLang="en-US" sz="2800" b="1" dirty="0" smtClean="0"/>
              <a:t>辟四窗，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垣墙</a:t>
            </a:r>
            <a:r>
              <a:rPr lang="zh-CN" altLang="en-US" sz="2800" b="1" dirty="0" smtClean="0"/>
              <a:t>周庭，以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当</a:t>
            </a:r>
            <a:r>
              <a:rPr lang="zh-CN" altLang="en-US" sz="2800" b="1" dirty="0" smtClean="0"/>
              <a:t>南日，日影反照，室始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洞然</a:t>
            </a:r>
            <a:r>
              <a:rPr lang="zh-CN" altLang="en-US" sz="2800" b="1" dirty="0" smtClean="0"/>
              <a:t>。</a:t>
            </a:r>
            <a:endParaRPr lang="zh-CN" altLang="en-US" sz="2800" b="1" dirty="0"/>
          </a:p>
        </p:txBody>
      </p:sp>
      <p:sp>
        <p:nvSpPr>
          <p:cNvPr id="11" name="矩形 10"/>
          <p:cNvSpPr/>
          <p:nvPr/>
        </p:nvSpPr>
        <p:spPr>
          <a:xfrm>
            <a:off x="2885172" y="3789643"/>
            <a:ext cx="4452173" cy="267765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方丈：一丈见方。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</a:rPr>
              <a:t>下注：向下流注。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</a:rPr>
              <a:t>北向：向北，朝向北方。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</a:rPr>
              <a:t>前：在前面，即北面。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</a:rPr>
              <a:t>垣墙：修建围墙。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</a:rPr>
              <a:t>当：通“挡”，挡住。                            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</a:rPr>
              <a:t>洞然：明亮的样子。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987418" y="0"/>
            <a:ext cx="5118107" cy="1204913"/>
            <a:chOff x="-12" y="0"/>
            <a:chExt cx="6619368" cy="950731"/>
          </a:xfrm>
        </p:grpSpPr>
        <p:pic>
          <p:nvPicPr>
            <p:cNvPr id="3" name="Picture 9" descr="F:\ppt素材\图标\我收集的图标\字体\3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2834306" y="-2834318"/>
              <a:ext cx="950731" cy="6619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" name="TextBox 2"/>
            <p:cNvSpPr txBox="1"/>
            <p:nvPr/>
          </p:nvSpPr>
          <p:spPr>
            <a:xfrm>
              <a:off x="1366530" y="348316"/>
              <a:ext cx="3966918" cy="5099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36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内容讲析</a:t>
              </a:r>
              <a:endParaRPr lang="zh-CN" altLang="en-US" sz="44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5" name="Picture 6" descr="F:\超棒ppt模板\中国风\中国风物件\maob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8" y="-271462"/>
            <a:ext cx="1487487" cy="181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1609725" y="3633281"/>
            <a:ext cx="8285470" cy="193899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偃仰：俯仰，指安居，休息。        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冥然：静静地。                              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万籁有声：自然界的各种声音都可听到。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斑驳：错杂。                                  </a:t>
            </a:r>
            <a:endParaRPr lang="en-US" altLang="zh-CN" sz="24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珊珊：美好，美妙。</a:t>
            </a:r>
            <a:endParaRPr lang="en-US" altLang="zh-CN" sz="24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609725" y="1700510"/>
            <a:ext cx="92011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借书满架，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偃仰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啸歌，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冥然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兀坐，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万籁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有声；而庭阶寂寂，小鸟时来啄食，人至不去。三五之夜，明月半墙，桂影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斑驳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，风移影动，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珊珊</a:t>
            </a:r>
            <a:r>
              <a:rPr lang="zh-CN" altLang="en-US" sz="28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可爱。</a:t>
            </a:r>
            <a:endParaRPr lang="zh-CN" altLang="en-US" sz="2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101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p="http://schemas.openxmlformats.org/presentationml/2006/main">
  <p:tag name="AS_UNIQUEID" val="1526"/>
  <p:tag name="KSO_WM_DIAGRAM_VIRTUALLY_FRAME" val="{&quot;height&quot;:420.7556829916142,&quot;left&quot;:6.3250393700787395,&quot;top&quot;:94.56935637846456,&quot;width&quot;:708.5625196850397}"/>
</p:tagLst>
</file>

<file path=ppt/tags/tag66.xml><?xml version="1.0" encoding="utf-8"?>
<p:tagLst xmlns:p="http://schemas.openxmlformats.org/presentationml/2006/main">
  <p:tag name="AS_UNIQUEID" val="1527"/>
  <p:tag name="KSO_WM_DIAGRAM_VIRTUALLY_FRAME" val="{&quot;height&quot;:420.7556829916142,&quot;left&quot;:6.3250393700787395,&quot;top&quot;:94.56935637846456,&quot;width&quot;:708.5625196850397}"/>
</p:tagLst>
</file>

<file path=ppt/tags/tag67.xml><?xml version="1.0" encoding="utf-8"?>
<p:tagLst xmlns:p="http://schemas.openxmlformats.org/presentationml/2006/main">
  <p:tag name="AS_UNIQUEID" val="1528"/>
</p:tagLst>
</file>

<file path=ppt/tags/tag68.xml><?xml version="1.0" encoding="utf-8"?>
<p:tagLst xmlns:p="http://schemas.openxmlformats.org/presentationml/2006/main">
  <p:tag name="AS_UNIQUEID" val="1529"/>
  <p:tag name="KSO_WM_DIAGRAM_VIRTUALLY_FRAME" val="{&quot;height&quot;:420.7556829916142,&quot;left&quot;:6.3250393700787395,&quot;top&quot;:94.56935637846456,&quot;width&quot;:708.5625196850397}"/>
</p:tagLst>
</file>

<file path=ppt/tags/tag69.xml><?xml version="1.0" encoding="utf-8"?>
<p:tagLst xmlns:p="http://schemas.openxmlformats.org/presentationml/2006/main">
  <p:tag name="AS_UNIQUEID" val="1530"/>
  <p:tag name="KSO_WM_DIAGRAM_VIRTUALLY_FRAME" val="{&quot;height&quot;:420.7556829916142,&quot;left&quot;:6.3250393700787395,&quot;top&quot;:94.56935637846456,&quot;width&quot;:708.5625196850397}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AS_UNIQUEID" val="1532"/>
  <p:tag name="KSO_WM_DIAGRAM_VIRTUALLY_FRAME" val="{&quot;height&quot;:420.7556829916142,&quot;left&quot;:6.3250393700787395,&quot;top&quot;:94.56935637846456,&quot;width&quot;:708.5625196850397}"/>
</p:tagLst>
</file>

<file path=ppt/tags/tag71.xml><?xml version="1.0" encoding="utf-8"?>
<p:tagLst xmlns:p="http://schemas.openxmlformats.org/presentationml/2006/main">
  <p:tag name="AS_UNIQUEID" val="1533"/>
  <p:tag name="KSO_WM_DIAGRAM_VIRTUALLY_FRAME" val="{&quot;height&quot;:420.7556829916142,&quot;left&quot;:6.3250393700787395,&quot;top&quot;:94.56935637846456,&quot;width&quot;:708.5625196850397}"/>
</p:tagLst>
</file>

<file path=ppt/tags/tag72.xml><?xml version="1.0" encoding="utf-8"?>
<p:tagLst xmlns:p="http://schemas.openxmlformats.org/presentationml/2006/main">
  <p:tag name="AS_UNIQUEID" val="1534"/>
</p:tagLst>
</file>

<file path=ppt/tags/tag73.xml><?xml version="1.0" encoding="utf-8"?>
<p:tagLst xmlns:p="http://schemas.openxmlformats.org/presentationml/2006/main">
  <p:tag name="AS_UNIQUEID" val="1542"/>
</p:tagLst>
</file>

<file path=ppt/tags/tag74.xml><?xml version="1.0" encoding="utf-8"?>
<p:tagLst xmlns:p="http://schemas.openxmlformats.org/presentationml/2006/main">
  <p:tag name="AS_UNIQUEID" val="1543"/>
</p:tagLst>
</file>

<file path=ppt/tags/tag75.xml><?xml version="1.0" encoding="utf-8"?>
<p:tagLst xmlns:p="http://schemas.openxmlformats.org/presentationml/2006/main">
  <p:tag name="AS_UNIQUEID" val="1545"/>
</p:tagLst>
</file>

<file path=ppt/tags/tag76.xml><?xml version="1.0" encoding="utf-8"?>
<p:tagLst xmlns:p="http://schemas.openxmlformats.org/presentationml/2006/main">
  <p:tag name="AS_UNIQUEID" val="1546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p="http://schemas.openxmlformats.org/presentationml/2006/main">
  <p:tag name="AS_UNIQUEID" val="1479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AS_UNIQUEID" val="1481"/>
</p:tagLst>
</file>

<file path=ppt/tags/tag81.xml><?xml version="1.0" encoding="utf-8"?>
<p:tagLst xmlns:p="http://schemas.openxmlformats.org/presentationml/2006/main">
  <p:tag name="AS_UNIQUEID" val="1470"/>
</p:tagLst>
</file>

<file path=ppt/tags/tag82.xml><?xml version="1.0" encoding="utf-8"?>
<p:tagLst xmlns:p="http://schemas.openxmlformats.org/presentationml/2006/main">
  <p:tag name="AS_UNIQUEID" val="1471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4.xml><?xml version="1.0" encoding="utf-8"?>
<p:tagLst xmlns:p="http://schemas.openxmlformats.org/presentationml/2006/main">
  <p:tag name="AS_UNIQUEID" val="7897"/>
</p:tagLst>
</file>

<file path=ppt/tags/tag85.xml><?xml version="1.0" encoding="utf-8"?>
<p:tagLst xmlns:p="http://schemas.openxmlformats.org/presentationml/2006/main">
  <p:tag name="AS_UNIQUEID" val="7898"/>
  <p:tag name="KSO_WM_BEAUTIFY_FLAG" val=""/>
</p:tagLst>
</file>

<file path=ppt/tags/tag86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87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88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89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1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2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3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4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5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6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7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8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ags/tag99.xml><?xml version="1.0" encoding="utf-8"?>
<p:tagLst xmlns:p="http://schemas.openxmlformats.org/presentationml/2006/main">
  <p:tag name="KSO_WM_DIAGRAM_VIRTUALLY_FRAME" val="{&quot;height&quot;:355.1015748031497,&quot;left&quot;:133.3735433070866,&quot;top&quot;:113.62346456692913,&quot;width&quot;:314.3}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 overriden">
  <a:themeElements>
    <a:clrScheme name="">
      <a:dk1>
        <a:srgbClr val="FFFFFF"/>
      </a:dk1>
      <a:lt1>
        <a:srgbClr val="000000"/>
      </a:lt1>
      <a:dk2>
        <a:srgbClr val="E1F0FF"/>
      </a:dk2>
      <a:lt2>
        <a:srgbClr val="004646"/>
      </a:lt2>
      <a:accent1>
        <a:srgbClr val="50742F"/>
      </a:accent1>
      <a:accent2>
        <a:srgbClr val="268868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9BE02"/>
      </a:hlink>
      <a:folHlink>
        <a:srgbClr val="F900F9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prstClr val="black">
                <a:alpha val="38000"/>
              </a:prstClr>
            </a:outerShdw>
          </a:effectLst>
        </a:effectStyle>
        <a:effectStyle>
          <a:effectLst>
            <a:outerShdw blurRad="40000" dist="23000" dir="5400000" rotWithShape="0">
              <a:prstClr val="black">
                <a:alpha val="35000"/>
              </a:prstClr>
            </a:outerShdw>
          </a:effectLst>
        </a:effectStyle>
        <a:effectStyle>
          <a:effectLst>
            <a:outerShdw blurRad="40000" dist="23000" dir="5400000" rotWithShape="0">
              <a:prstClr val="black">
                <a:alpha val="35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 overriden 1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2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3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4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5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6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7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8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7_ overriden">
  <a:themeElements>
    <a:clrScheme name="">
      <a:dk1>
        <a:srgbClr val="FFFFFF"/>
      </a:dk1>
      <a:lt1>
        <a:srgbClr val="000000"/>
      </a:lt1>
      <a:dk2>
        <a:srgbClr val="E1F0FF"/>
      </a:dk2>
      <a:lt2>
        <a:srgbClr val="004646"/>
      </a:lt2>
      <a:accent1>
        <a:srgbClr val="50742F"/>
      </a:accent1>
      <a:accent2>
        <a:srgbClr val="268868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9BE02"/>
      </a:hlink>
      <a:folHlink>
        <a:srgbClr val="F900F9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prstClr val="black">
                <a:alpha val="38000"/>
              </a:prstClr>
            </a:outerShdw>
          </a:effectLst>
        </a:effectStyle>
        <a:effectStyle>
          <a:effectLst>
            <a:outerShdw blurRad="40000" dist="23000" dir="5400000" rotWithShape="0">
              <a:prstClr val="black">
                <a:alpha val="35000"/>
              </a:prstClr>
            </a:outerShdw>
          </a:effectLst>
        </a:effectStyle>
        <a:effectStyle>
          <a:effectLst>
            <a:outerShdw blurRad="40000" dist="23000" dir="5400000" rotWithShape="0">
              <a:prstClr val="black">
                <a:alpha val="35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 overriden 1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2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3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4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5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6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7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 overriden 8">
        <a:dk1>
          <a:srgbClr val="004646"/>
        </a:dk1>
        <a:lt1>
          <a:srgbClr val="FFFFFF"/>
        </a:lt1>
        <a:dk2>
          <a:srgbClr val="000000"/>
        </a:dk2>
        <a:lt2>
          <a:srgbClr val="E1F0FF"/>
        </a:lt2>
        <a:accent1>
          <a:srgbClr val="50742F"/>
        </a:accent1>
        <a:accent2>
          <a:srgbClr val="268868"/>
        </a:accent2>
        <a:accent3>
          <a:srgbClr val="AAAAAA"/>
        </a:accent3>
        <a:accent4>
          <a:srgbClr val="DADADA"/>
        </a:accent4>
        <a:accent5>
          <a:srgbClr val="B3BCAD"/>
        </a:accent5>
        <a:accent6>
          <a:srgbClr val="217B5E"/>
        </a:accent6>
        <a:hlink>
          <a:srgbClr val="D9BE02"/>
        </a:hlink>
        <a:folHlink>
          <a:srgbClr val="F900F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8087</Words>
  <Application>WPS 演示</Application>
  <PresentationFormat>宽屏</PresentationFormat>
  <Paragraphs>458</Paragraphs>
  <Slides>40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40</vt:i4>
      </vt:variant>
    </vt:vector>
  </HeadingPairs>
  <TitlesOfParts>
    <vt:vector size="70" baseType="lpstr">
      <vt:lpstr>Arial</vt:lpstr>
      <vt:lpstr>宋体</vt:lpstr>
      <vt:lpstr>Wingdings</vt:lpstr>
      <vt:lpstr>微软雅黑</vt:lpstr>
      <vt:lpstr>Wingdings</vt:lpstr>
      <vt:lpstr>Goudy Old Style</vt:lpstr>
      <vt:lpstr>Arial</vt:lpstr>
      <vt:lpstr>Footlight MT Light</vt:lpstr>
      <vt:lpstr>华文新魏</vt:lpstr>
      <vt:lpstr>Wingdings 2</vt:lpstr>
      <vt:lpstr>方正姚体</vt:lpstr>
      <vt:lpstr>黑体</vt:lpstr>
      <vt:lpstr>华文隶书</vt:lpstr>
      <vt:lpstr>楷体</vt:lpstr>
      <vt:lpstr>Calibri</vt:lpstr>
      <vt:lpstr>幼圆</vt:lpstr>
      <vt:lpstr>Arial Unicode MS</vt:lpstr>
      <vt:lpstr>Times New Roman</vt:lpstr>
      <vt:lpstr>方正粗黑宋简体</vt:lpstr>
      <vt:lpstr>Times New Roman</vt:lpstr>
      <vt:lpstr>隶书</vt:lpstr>
      <vt:lpstr>楷体_GB2312</vt:lpstr>
      <vt:lpstr>新宋体</vt:lpstr>
      <vt:lpstr>Goudy Old Style</vt:lpstr>
      <vt:lpstr>方正粗黑宋简体</vt:lpstr>
      <vt:lpstr>楷体_GB2312</vt:lpstr>
      <vt:lpstr>方正楷体_GB2312</vt:lpstr>
      <vt:lpstr>Office 主题​​</vt:lpstr>
      <vt:lpstr>5_ overriden</vt:lpstr>
      <vt:lpstr>17_ overriden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rbm.xkw.com</dc:creator>
  <cp:lastModifiedBy>崔</cp:lastModifiedBy>
  <cp:revision>136</cp:revision>
  <cp:lastPrinted>2021-05-24T08:04:00Z</cp:lastPrinted>
  <dcterms:created xsi:type="dcterms:W3CDTF">2021-05-24T08:04:00Z</dcterms:created>
  <dcterms:modified xsi:type="dcterms:W3CDTF">2026-03-16T00:49:28Z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2052-12.1.0.25225</vt:lpwstr>
  </property>
  <property fmtid="{D5CDD505-2E9C-101B-9397-08002B2CF9AE}" pid="7" name="ICV">
    <vt:lpwstr>3E05531DCFB64FEE821DC80CFC13148D_12</vt:lpwstr>
  </property>
</Properties>
</file>