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476" r:id="rId3"/>
    <p:sldId id="477" r:id="rId4"/>
    <p:sldId id="479" r:id="rId5"/>
    <p:sldId id="531" r:id="rId6"/>
    <p:sldId id="478" r:id="rId7"/>
    <p:sldId id="529" r:id="rId8"/>
    <p:sldId id="528" r:id="rId9"/>
    <p:sldId id="527" r:id="rId10"/>
    <p:sldId id="496" r:id="rId11"/>
    <p:sldId id="489" r:id="rId12"/>
    <p:sldId id="532" r:id="rId13"/>
    <p:sldId id="507" r:id="rId14"/>
    <p:sldId id="559" r:id="rId15"/>
    <p:sldId id="560" r:id="rId16"/>
    <p:sldId id="561" r:id="rId17"/>
    <p:sldId id="562" r:id="rId18"/>
    <p:sldId id="508" r:id="rId19"/>
    <p:sldId id="509" r:id="rId20"/>
    <p:sldId id="510" r:id="rId21"/>
    <p:sldId id="511" r:id="rId22"/>
    <p:sldId id="512" r:id="rId23"/>
    <p:sldId id="513" r:id="rId24"/>
    <p:sldId id="514" r:id="rId25"/>
    <p:sldId id="515" r:id="rId26"/>
    <p:sldId id="516" r:id="rId27"/>
    <p:sldId id="517" r:id="rId28"/>
    <p:sldId id="518" r:id="rId29"/>
    <p:sldId id="519" r:id="rId30"/>
    <p:sldId id="520" r:id="rId31"/>
    <p:sldId id="521" r:id="rId32"/>
    <p:sldId id="522" r:id="rId33"/>
    <p:sldId id="523" r:id="rId34"/>
    <p:sldId id="524" r:id="rId35"/>
    <p:sldId id="525" r:id="rId36"/>
  </p:sldIdLst>
  <p:sldSz cx="12192000" cy="6858000" type="screen16x9"/>
  <p:notesSz cx="6858000" cy="9144000"/>
  <p:custDataLst>
    <p:tags r:id="rId4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9A43"/>
    <a:srgbClr val="FCEAF5"/>
    <a:srgbClr val="E22E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276" y="393"/>
      </p:cViewPr>
      <p:guideLst>
        <p:guide orient="horz" pos="212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2" Type="http://schemas.openxmlformats.org/officeDocument/2006/relationships/tags" Target="tags/tag50.xml"/><Relationship Id="rId41" Type="http://schemas.openxmlformats.org/officeDocument/2006/relationships/tableStyles" Target="tableStyles.xml"/><Relationship Id="rId40" Type="http://schemas.openxmlformats.org/officeDocument/2006/relationships/viewProps" Target="viewProps.xml"/><Relationship Id="rId4" Type="http://schemas.openxmlformats.org/officeDocument/2006/relationships/slide" Target="slides/slide2.xml"/><Relationship Id="rId39" Type="http://schemas.openxmlformats.org/officeDocument/2006/relationships/presProps" Target="presProps.xml"/><Relationship Id="rId38" Type="http://schemas.openxmlformats.org/officeDocument/2006/relationships/handoutMaster" Target="handoutMasters/handoutMaster1.xml"/><Relationship Id="rId37" Type="http://schemas.openxmlformats.org/officeDocument/2006/relationships/notesMaster" Target="notesMasters/notesMaster1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1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9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800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801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802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1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3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794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B6C80-8896-47E5-8835-FDFE4482004B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795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p>
            <a:endParaRPr lang="zh-CN" altLang="en-US"/>
          </a:p>
        </p:txBody>
      </p:sp>
      <p:sp>
        <p:nvSpPr>
          <p:cNvPr id="1048796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48797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798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B328E9-AE7E-44F4-B1F5-C07B4B9F60F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4" Type="http://schemas.openxmlformats.org/officeDocument/2006/relationships/image" Target="../media/image1.png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23.xml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31.xml"/><Relationship Id="rId8" Type="http://schemas.openxmlformats.org/officeDocument/2006/relationships/tags" Target="../tags/tag30.xml"/><Relationship Id="rId7" Type="http://schemas.openxmlformats.org/officeDocument/2006/relationships/tags" Target="../tags/tag29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0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1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4" name="矩形 16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90500" dist="1905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  <a:sym typeface="汉仪书宋二简" panose="02010600000101010101" charset="-122"/>
            </a:endParaRPr>
          </a:p>
        </p:txBody>
      </p:sp>
      <p:sp>
        <p:nvSpPr>
          <p:cNvPr id="1048775" name="矩形 2"/>
          <p:cNvSpPr/>
          <p:nvPr userDrawn="1">
            <p:custDataLst>
              <p:tags r:id="rId3"/>
            </p:custDataLst>
          </p:nvPr>
        </p:nvSpPr>
        <p:spPr>
          <a:xfrm>
            <a:off x="0" y="1587500"/>
            <a:ext cx="12192000" cy="368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  <a:sym typeface="汉仪书宋二简" panose="02010600000101010101" charset="-122"/>
            </a:endParaRPr>
          </a:p>
        </p:txBody>
      </p:sp>
      <p:sp>
        <p:nvSpPr>
          <p:cNvPr id="1048776" name="矩形 3"/>
          <p:cNvSpPr/>
          <p:nvPr userDrawn="1">
            <p:custDataLst>
              <p:tags r:id="rId4"/>
            </p:custDataLst>
          </p:nvPr>
        </p:nvSpPr>
        <p:spPr>
          <a:xfrm>
            <a:off x="444500" y="395992"/>
            <a:ext cx="11303000" cy="606601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90500" dist="1905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  <a:sym typeface="汉仪书宋二简" panose="02010600000101010101" charset="-122"/>
            </a:endParaRPr>
          </a:p>
        </p:txBody>
      </p:sp>
      <p:sp>
        <p:nvSpPr>
          <p:cNvPr id="1048777" name="椭圆 4"/>
          <p:cNvSpPr/>
          <p:nvPr userDrawn="1">
            <p:custDataLst>
              <p:tags r:id="rId5"/>
            </p:custDataLst>
          </p:nvPr>
        </p:nvSpPr>
        <p:spPr>
          <a:xfrm>
            <a:off x="1312014" y="2294307"/>
            <a:ext cx="2269386" cy="2269386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47000">
                <a:schemeClr val="accent1">
                  <a:lumMod val="20000"/>
                  <a:lumOff val="80000"/>
                  <a:alpha val="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  <a:sym typeface="汉仪书宋二简" panose="02010600000101010101" charset="-122"/>
            </a:endParaRPr>
          </a:p>
        </p:txBody>
      </p:sp>
      <p:sp>
        <p:nvSpPr>
          <p:cNvPr id="1048778" name="矩形 5"/>
          <p:cNvSpPr/>
          <p:nvPr userDrawn="1">
            <p:custDataLst>
              <p:tags r:id="rId6"/>
            </p:custDataLst>
          </p:nvPr>
        </p:nvSpPr>
        <p:spPr>
          <a:xfrm>
            <a:off x="596900" y="542925"/>
            <a:ext cx="10998200" cy="57721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  <a:sym typeface="汉仪书宋二简" panose="02010600000101010101" charset="-122"/>
            </a:endParaRPr>
          </a:p>
        </p:txBody>
      </p:sp>
      <p:sp>
        <p:nvSpPr>
          <p:cNvPr id="1048779" name="任意多边形: 形状 9"/>
          <p:cNvSpPr/>
          <p:nvPr userDrawn="1">
            <p:custDataLst>
              <p:tags r:id="rId7"/>
            </p:custDataLst>
          </p:nvPr>
        </p:nvSpPr>
        <p:spPr>
          <a:xfrm>
            <a:off x="144243" y="3228984"/>
            <a:ext cx="106160" cy="373362"/>
          </a:xfrm>
          <a:custGeom>
            <a:avLst/>
            <a:gdLst>
              <a:gd name="connsiteX0" fmla="*/ 53080 w 106160"/>
              <a:gd name="connsiteY0" fmla="*/ 280881 h 373362"/>
              <a:gd name="connsiteX1" fmla="*/ 13679 w 106160"/>
              <a:gd name="connsiteY1" fmla="*/ 320282 h 373362"/>
              <a:gd name="connsiteX2" fmla="*/ 53080 w 106160"/>
              <a:gd name="connsiteY2" fmla="*/ 359683 h 373362"/>
              <a:gd name="connsiteX3" fmla="*/ 92481 w 106160"/>
              <a:gd name="connsiteY3" fmla="*/ 320282 h 373362"/>
              <a:gd name="connsiteX4" fmla="*/ 53080 w 106160"/>
              <a:gd name="connsiteY4" fmla="*/ 280881 h 373362"/>
              <a:gd name="connsiteX5" fmla="*/ 53080 w 106160"/>
              <a:gd name="connsiteY5" fmla="*/ 267202 h 373362"/>
              <a:gd name="connsiteX6" fmla="*/ 106160 w 106160"/>
              <a:gd name="connsiteY6" fmla="*/ 320282 h 373362"/>
              <a:gd name="connsiteX7" fmla="*/ 53080 w 106160"/>
              <a:gd name="connsiteY7" fmla="*/ 373362 h 373362"/>
              <a:gd name="connsiteX8" fmla="*/ 0 w 106160"/>
              <a:gd name="connsiteY8" fmla="*/ 320282 h 373362"/>
              <a:gd name="connsiteX9" fmla="*/ 53080 w 106160"/>
              <a:gd name="connsiteY9" fmla="*/ 267202 h 373362"/>
              <a:gd name="connsiteX10" fmla="*/ 53080 w 106160"/>
              <a:gd name="connsiteY10" fmla="*/ 147280 h 373362"/>
              <a:gd name="connsiteX11" fmla="*/ 13679 w 106160"/>
              <a:gd name="connsiteY11" fmla="*/ 186681 h 373362"/>
              <a:gd name="connsiteX12" fmla="*/ 53080 w 106160"/>
              <a:gd name="connsiteY12" fmla="*/ 226082 h 373362"/>
              <a:gd name="connsiteX13" fmla="*/ 92481 w 106160"/>
              <a:gd name="connsiteY13" fmla="*/ 186681 h 373362"/>
              <a:gd name="connsiteX14" fmla="*/ 53080 w 106160"/>
              <a:gd name="connsiteY14" fmla="*/ 147280 h 373362"/>
              <a:gd name="connsiteX15" fmla="*/ 53080 w 106160"/>
              <a:gd name="connsiteY15" fmla="*/ 133601 h 373362"/>
              <a:gd name="connsiteX16" fmla="*/ 106160 w 106160"/>
              <a:gd name="connsiteY16" fmla="*/ 186681 h 373362"/>
              <a:gd name="connsiteX17" fmla="*/ 53080 w 106160"/>
              <a:gd name="connsiteY17" fmla="*/ 239761 h 373362"/>
              <a:gd name="connsiteX18" fmla="*/ 0 w 106160"/>
              <a:gd name="connsiteY18" fmla="*/ 186681 h 373362"/>
              <a:gd name="connsiteX19" fmla="*/ 53080 w 106160"/>
              <a:gd name="connsiteY19" fmla="*/ 133601 h 373362"/>
              <a:gd name="connsiteX20" fmla="*/ 53080 w 106160"/>
              <a:gd name="connsiteY20" fmla="*/ 13679 h 373362"/>
              <a:gd name="connsiteX21" fmla="*/ 13679 w 106160"/>
              <a:gd name="connsiteY21" fmla="*/ 53080 h 373362"/>
              <a:gd name="connsiteX22" fmla="*/ 53080 w 106160"/>
              <a:gd name="connsiteY22" fmla="*/ 92481 h 373362"/>
              <a:gd name="connsiteX23" fmla="*/ 92481 w 106160"/>
              <a:gd name="connsiteY23" fmla="*/ 53080 h 373362"/>
              <a:gd name="connsiteX24" fmla="*/ 53080 w 106160"/>
              <a:gd name="connsiteY24" fmla="*/ 13679 h 373362"/>
              <a:gd name="connsiteX25" fmla="*/ 53080 w 106160"/>
              <a:gd name="connsiteY25" fmla="*/ 0 h 373362"/>
              <a:gd name="connsiteX26" fmla="*/ 106160 w 106160"/>
              <a:gd name="connsiteY26" fmla="*/ 53080 h 373362"/>
              <a:gd name="connsiteX27" fmla="*/ 53080 w 106160"/>
              <a:gd name="connsiteY27" fmla="*/ 106160 h 373362"/>
              <a:gd name="connsiteX28" fmla="*/ 0 w 106160"/>
              <a:gd name="connsiteY28" fmla="*/ 53080 h 373362"/>
              <a:gd name="connsiteX29" fmla="*/ 53080 w 106160"/>
              <a:gd name="connsiteY29" fmla="*/ 0 h 373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06160" h="373362">
                <a:moveTo>
                  <a:pt x="53080" y="280881"/>
                </a:moveTo>
                <a:cubicBezTo>
                  <a:pt x="31319" y="280881"/>
                  <a:pt x="13679" y="298521"/>
                  <a:pt x="13679" y="320282"/>
                </a:cubicBezTo>
                <a:cubicBezTo>
                  <a:pt x="13679" y="342043"/>
                  <a:pt x="31319" y="359683"/>
                  <a:pt x="53080" y="359683"/>
                </a:cubicBezTo>
                <a:cubicBezTo>
                  <a:pt x="74841" y="359683"/>
                  <a:pt x="92481" y="342043"/>
                  <a:pt x="92481" y="320282"/>
                </a:cubicBezTo>
                <a:cubicBezTo>
                  <a:pt x="92481" y="298521"/>
                  <a:pt x="74841" y="280881"/>
                  <a:pt x="53080" y="280881"/>
                </a:cubicBezTo>
                <a:close/>
                <a:moveTo>
                  <a:pt x="53080" y="267202"/>
                </a:moveTo>
                <a:cubicBezTo>
                  <a:pt x="82395" y="267202"/>
                  <a:pt x="106160" y="290967"/>
                  <a:pt x="106160" y="320282"/>
                </a:cubicBezTo>
                <a:cubicBezTo>
                  <a:pt x="106160" y="349597"/>
                  <a:pt x="82395" y="373362"/>
                  <a:pt x="53080" y="373362"/>
                </a:cubicBezTo>
                <a:cubicBezTo>
                  <a:pt x="23765" y="373362"/>
                  <a:pt x="0" y="349597"/>
                  <a:pt x="0" y="320282"/>
                </a:cubicBezTo>
                <a:cubicBezTo>
                  <a:pt x="0" y="290967"/>
                  <a:pt x="23765" y="267202"/>
                  <a:pt x="53080" y="267202"/>
                </a:cubicBezTo>
                <a:close/>
                <a:moveTo>
                  <a:pt x="53080" y="147280"/>
                </a:moveTo>
                <a:cubicBezTo>
                  <a:pt x="31319" y="147280"/>
                  <a:pt x="13679" y="164920"/>
                  <a:pt x="13679" y="186681"/>
                </a:cubicBezTo>
                <a:cubicBezTo>
                  <a:pt x="13679" y="208442"/>
                  <a:pt x="31319" y="226082"/>
                  <a:pt x="53080" y="226082"/>
                </a:cubicBezTo>
                <a:cubicBezTo>
                  <a:pt x="74841" y="226082"/>
                  <a:pt x="92481" y="208442"/>
                  <a:pt x="92481" y="186681"/>
                </a:cubicBezTo>
                <a:cubicBezTo>
                  <a:pt x="92481" y="164920"/>
                  <a:pt x="74841" y="147280"/>
                  <a:pt x="53080" y="147280"/>
                </a:cubicBezTo>
                <a:close/>
                <a:moveTo>
                  <a:pt x="53080" y="133601"/>
                </a:moveTo>
                <a:cubicBezTo>
                  <a:pt x="82395" y="133601"/>
                  <a:pt x="106160" y="157366"/>
                  <a:pt x="106160" y="186681"/>
                </a:cubicBezTo>
                <a:cubicBezTo>
                  <a:pt x="106160" y="215996"/>
                  <a:pt x="82395" y="239761"/>
                  <a:pt x="53080" y="239761"/>
                </a:cubicBezTo>
                <a:cubicBezTo>
                  <a:pt x="23765" y="239761"/>
                  <a:pt x="0" y="215996"/>
                  <a:pt x="0" y="186681"/>
                </a:cubicBezTo>
                <a:cubicBezTo>
                  <a:pt x="0" y="157366"/>
                  <a:pt x="23765" y="133601"/>
                  <a:pt x="53080" y="133601"/>
                </a:cubicBezTo>
                <a:close/>
                <a:moveTo>
                  <a:pt x="53080" y="13679"/>
                </a:moveTo>
                <a:cubicBezTo>
                  <a:pt x="31319" y="13679"/>
                  <a:pt x="13679" y="31319"/>
                  <a:pt x="13679" y="53080"/>
                </a:cubicBezTo>
                <a:cubicBezTo>
                  <a:pt x="13679" y="74841"/>
                  <a:pt x="31319" y="92481"/>
                  <a:pt x="53080" y="92481"/>
                </a:cubicBezTo>
                <a:cubicBezTo>
                  <a:pt x="74841" y="92481"/>
                  <a:pt x="92481" y="74841"/>
                  <a:pt x="92481" y="53080"/>
                </a:cubicBezTo>
                <a:cubicBezTo>
                  <a:pt x="92481" y="31319"/>
                  <a:pt x="74841" y="13679"/>
                  <a:pt x="53080" y="13679"/>
                </a:cubicBezTo>
                <a:close/>
                <a:moveTo>
                  <a:pt x="53080" y="0"/>
                </a:moveTo>
                <a:cubicBezTo>
                  <a:pt x="82395" y="0"/>
                  <a:pt x="106160" y="23765"/>
                  <a:pt x="106160" y="53080"/>
                </a:cubicBezTo>
                <a:cubicBezTo>
                  <a:pt x="106160" y="82395"/>
                  <a:pt x="82395" y="106160"/>
                  <a:pt x="53080" y="106160"/>
                </a:cubicBezTo>
                <a:cubicBezTo>
                  <a:pt x="23765" y="106160"/>
                  <a:pt x="0" y="82395"/>
                  <a:pt x="0" y="53080"/>
                </a:cubicBezTo>
                <a:cubicBezTo>
                  <a:pt x="0" y="23765"/>
                  <a:pt x="23765" y="0"/>
                  <a:pt x="5308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solidFill>
                <a:schemeClr val="tx1"/>
              </a:solidFill>
              <a:latin typeface="华文中宋" panose="02010600040101010101" pitchFamily="2" charset="-122"/>
              <a:ea typeface="华文中宋" panose="02010600040101010101" pitchFamily="2" charset="-122"/>
              <a:sym typeface="汉仪书宋二简" panose="02010600000101010101" charset="-122"/>
            </a:endParaRPr>
          </a:p>
        </p:txBody>
      </p:sp>
      <p:sp>
        <p:nvSpPr>
          <p:cNvPr id="1048780" name="任意多边形: 形状 10"/>
          <p:cNvSpPr/>
          <p:nvPr userDrawn="1">
            <p:custDataLst>
              <p:tags r:id="rId8"/>
            </p:custDataLst>
          </p:nvPr>
        </p:nvSpPr>
        <p:spPr>
          <a:xfrm>
            <a:off x="11894492" y="3242319"/>
            <a:ext cx="106160" cy="373362"/>
          </a:xfrm>
          <a:custGeom>
            <a:avLst/>
            <a:gdLst>
              <a:gd name="connsiteX0" fmla="*/ 53080 w 106160"/>
              <a:gd name="connsiteY0" fmla="*/ 280881 h 373362"/>
              <a:gd name="connsiteX1" fmla="*/ 13679 w 106160"/>
              <a:gd name="connsiteY1" fmla="*/ 320282 h 373362"/>
              <a:gd name="connsiteX2" fmla="*/ 53080 w 106160"/>
              <a:gd name="connsiteY2" fmla="*/ 359683 h 373362"/>
              <a:gd name="connsiteX3" fmla="*/ 92481 w 106160"/>
              <a:gd name="connsiteY3" fmla="*/ 320282 h 373362"/>
              <a:gd name="connsiteX4" fmla="*/ 53080 w 106160"/>
              <a:gd name="connsiteY4" fmla="*/ 280881 h 373362"/>
              <a:gd name="connsiteX5" fmla="*/ 53080 w 106160"/>
              <a:gd name="connsiteY5" fmla="*/ 267202 h 373362"/>
              <a:gd name="connsiteX6" fmla="*/ 106160 w 106160"/>
              <a:gd name="connsiteY6" fmla="*/ 320282 h 373362"/>
              <a:gd name="connsiteX7" fmla="*/ 53080 w 106160"/>
              <a:gd name="connsiteY7" fmla="*/ 373362 h 373362"/>
              <a:gd name="connsiteX8" fmla="*/ 0 w 106160"/>
              <a:gd name="connsiteY8" fmla="*/ 320282 h 373362"/>
              <a:gd name="connsiteX9" fmla="*/ 53080 w 106160"/>
              <a:gd name="connsiteY9" fmla="*/ 267202 h 373362"/>
              <a:gd name="connsiteX10" fmla="*/ 53080 w 106160"/>
              <a:gd name="connsiteY10" fmla="*/ 147280 h 373362"/>
              <a:gd name="connsiteX11" fmla="*/ 13679 w 106160"/>
              <a:gd name="connsiteY11" fmla="*/ 186681 h 373362"/>
              <a:gd name="connsiteX12" fmla="*/ 53080 w 106160"/>
              <a:gd name="connsiteY12" fmla="*/ 226082 h 373362"/>
              <a:gd name="connsiteX13" fmla="*/ 92481 w 106160"/>
              <a:gd name="connsiteY13" fmla="*/ 186681 h 373362"/>
              <a:gd name="connsiteX14" fmla="*/ 53080 w 106160"/>
              <a:gd name="connsiteY14" fmla="*/ 147280 h 373362"/>
              <a:gd name="connsiteX15" fmla="*/ 53080 w 106160"/>
              <a:gd name="connsiteY15" fmla="*/ 133601 h 373362"/>
              <a:gd name="connsiteX16" fmla="*/ 106160 w 106160"/>
              <a:gd name="connsiteY16" fmla="*/ 186681 h 373362"/>
              <a:gd name="connsiteX17" fmla="*/ 53080 w 106160"/>
              <a:gd name="connsiteY17" fmla="*/ 239761 h 373362"/>
              <a:gd name="connsiteX18" fmla="*/ 0 w 106160"/>
              <a:gd name="connsiteY18" fmla="*/ 186681 h 373362"/>
              <a:gd name="connsiteX19" fmla="*/ 53080 w 106160"/>
              <a:gd name="connsiteY19" fmla="*/ 133601 h 373362"/>
              <a:gd name="connsiteX20" fmla="*/ 53080 w 106160"/>
              <a:gd name="connsiteY20" fmla="*/ 13679 h 373362"/>
              <a:gd name="connsiteX21" fmla="*/ 13679 w 106160"/>
              <a:gd name="connsiteY21" fmla="*/ 53080 h 373362"/>
              <a:gd name="connsiteX22" fmla="*/ 53080 w 106160"/>
              <a:gd name="connsiteY22" fmla="*/ 92481 h 373362"/>
              <a:gd name="connsiteX23" fmla="*/ 92481 w 106160"/>
              <a:gd name="connsiteY23" fmla="*/ 53080 h 373362"/>
              <a:gd name="connsiteX24" fmla="*/ 53080 w 106160"/>
              <a:gd name="connsiteY24" fmla="*/ 13679 h 373362"/>
              <a:gd name="connsiteX25" fmla="*/ 53080 w 106160"/>
              <a:gd name="connsiteY25" fmla="*/ 0 h 373362"/>
              <a:gd name="connsiteX26" fmla="*/ 106160 w 106160"/>
              <a:gd name="connsiteY26" fmla="*/ 53080 h 373362"/>
              <a:gd name="connsiteX27" fmla="*/ 53080 w 106160"/>
              <a:gd name="connsiteY27" fmla="*/ 106160 h 373362"/>
              <a:gd name="connsiteX28" fmla="*/ 0 w 106160"/>
              <a:gd name="connsiteY28" fmla="*/ 53080 h 373362"/>
              <a:gd name="connsiteX29" fmla="*/ 53080 w 106160"/>
              <a:gd name="connsiteY29" fmla="*/ 0 h 373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06160" h="373362">
                <a:moveTo>
                  <a:pt x="53080" y="280881"/>
                </a:moveTo>
                <a:cubicBezTo>
                  <a:pt x="31319" y="280881"/>
                  <a:pt x="13679" y="298521"/>
                  <a:pt x="13679" y="320282"/>
                </a:cubicBezTo>
                <a:cubicBezTo>
                  <a:pt x="13679" y="342043"/>
                  <a:pt x="31319" y="359683"/>
                  <a:pt x="53080" y="359683"/>
                </a:cubicBezTo>
                <a:cubicBezTo>
                  <a:pt x="74841" y="359683"/>
                  <a:pt x="92481" y="342043"/>
                  <a:pt x="92481" y="320282"/>
                </a:cubicBezTo>
                <a:cubicBezTo>
                  <a:pt x="92481" y="298521"/>
                  <a:pt x="74841" y="280881"/>
                  <a:pt x="53080" y="280881"/>
                </a:cubicBezTo>
                <a:close/>
                <a:moveTo>
                  <a:pt x="53080" y="267202"/>
                </a:moveTo>
                <a:cubicBezTo>
                  <a:pt x="82395" y="267202"/>
                  <a:pt x="106160" y="290967"/>
                  <a:pt x="106160" y="320282"/>
                </a:cubicBezTo>
                <a:cubicBezTo>
                  <a:pt x="106160" y="349597"/>
                  <a:pt x="82395" y="373362"/>
                  <a:pt x="53080" y="373362"/>
                </a:cubicBezTo>
                <a:cubicBezTo>
                  <a:pt x="23765" y="373362"/>
                  <a:pt x="0" y="349597"/>
                  <a:pt x="0" y="320282"/>
                </a:cubicBezTo>
                <a:cubicBezTo>
                  <a:pt x="0" y="290967"/>
                  <a:pt x="23765" y="267202"/>
                  <a:pt x="53080" y="267202"/>
                </a:cubicBezTo>
                <a:close/>
                <a:moveTo>
                  <a:pt x="53080" y="147280"/>
                </a:moveTo>
                <a:cubicBezTo>
                  <a:pt x="31319" y="147280"/>
                  <a:pt x="13679" y="164920"/>
                  <a:pt x="13679" y="186681"/>
                </a:cubicBezTo>
                <a:cubicBezTo>
                  <a:pt x="13679" y="208442"/>
                  <a:pt x="31319" y="226082"/>
                  <a:pt x="53080" y="226082"/>
                </a:cubicBezTo>
                <a:cubicBezTo>
                  <a:pt x="74841" y="226082"/>
                  <a:pt x="92481" y="208442"/>
                  <a:pt x="92481" y="186681"/>
                </a:cubicBezTo>
                <a:cubicBezTo>
                  <a:pt x="92481" y="164920"/>
                  <a:pt x="74841" y="147280"/>
                  <a:pt x="53080" y="147280"/>
                </a:cubicBezTo>
                <a:close/>
                <a:moveTo>
                  <a:pt x="53080" y="133601"/>
                </a:moveTo>
                <a:cubicBezTo>
                  <a:pt x="82395" y="133601"/>
                  <a:pt x="106160" y="157366"/>
                  <a:pt x="106160" y="186681"/>
                </a:cubicBezTo>
                <a:cubicBezTo>
                  <a:pt x="106160" y="215996"/>
                  <a:pt x="82395" y="239761"/>
                  <a:pt x="53080" y="239761"/>
                </a:cubicBezTo>
                <a:cubicBezTo>
                  <a:pt x="23765" y="239761"/>
                  <a:pt x="0" y="215996"/>
                  <a:pt x="0" y="186681"/>
                </a:cubicBezTo>
                <a:cubicBezTo>
                  <a:pt x="0" y="157366"/>
                  <a:pt x="23765" y="133601"/>
                  <a:pt x="53080" y="133601"/>
                </a:cubicBezTo>
                <a:close/>
                <a:moveTo>
                  <a:pt x="53080" y="13679"/>
                </a:moveTo>
                <a:cubicBezTo>
                  <a:pt x="31319" y="13679"/>
                  <a:pt x="13679" y="31319"/>
                  <a:pt x="13679" y="53080"/>
                </a:cubicBezTo>
                <a:cubicBezTo>
                  <a:pt x="13679" y="74841"/>
                  <a:pt x="31319" y="92481"/>
                  <a:pt x="53080" y="92481"/>
                </a:cubicBezTo>
                <a:cubicBezTo>
                  <a:pt x="74841" y="92481"/>
                  <a:pt x="92481" y="74841"/>
                  <a:pt x="92481" y="53080"/>
                </a:cubicBezTo>
                <a:cubicBezTo>
                  <a:pt x="92481" y="31319"/>
                  <a:pt x="74841" y="13679"/>
                  <a:pt x="53080" y="13679"/>
                </a:cubicBezTo>
                <a:close/>
                <a:moveTo>
                  <a:pt x="53080" y="0"/>
                </a:moveTo>
                <a:cubicBezTo>
                  <a:pt x="82395" y="0"/>
                  <a:pt x="106160" y="23765"/>
                  <a:pt x="106160" y="53080"/>
                </a:cubicBezTo>
                <a:cubicBezTo>
                  <a:pt x="106160" y="82395"/>
                  <a:pt x="82395" y="106160"/>
                  <a:pt x="53080" y="106160"/>
                </a:cubicBezTo>
                <a:cubicBezTo>
                  <a:pt x="23765" y="106160"/>
                  <a:pt x="0" y="82395"/>
                  <a:pt x="0" y="53080"/>
                </a:cubicBezTo>
                <a:cubicBezTo>
                  <a:pt x="0" y="23765"/>
                  <a:pt x="23765" y="0"/>
                  <a:pt x="5308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solidFill>
                <a:schemeClr val="tx1"/>
              </a:solidFill>
              <a:latin typeface="华文中宋" panose="02010600040101010101" pitchFamily="2" charset="-122"/>
              <a:ea typeface="华文中宋" panose="02010600040101010101" pitchFamily="2" charset="-122"/>
              <a:sym typeface="汉仪书宋二简" panose="02010600000101010101" charset="-122"/>
            </a:endParaRPr>
          </a:p>
        </p:txBody>
      </p:sp>
      <p:sp>
        <p:nvSpPr>
          <p:cNvPr id="1048781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2003271" y="2454076"/>
            <a:ext cx="1035619" cy="1949848"/>
          </a:xfrm>
        </p:spPr>
        <p:txBody>
          <a:bodyPr vert="eaVert" wrap="square" anchor="ctr" anchorCtr="1">
            <a:normAutofit/>
          </a:bodyPr>
          <a:lstStyle>
            <a:lvl1pPr algn="ctr">
              <a:defRPr sz="6000" b="0">
                <a:solidFill>
                  <a:schemeClr val="accent1"/>
                </a:solidFill>
                <a:latin typeface="Times New Roman" panose="02020603050405020304" pitchFamily="18" charset="0"/>
                <a:ea typeface="华文中宋" panose="02010600040101010101" pitchFamily="2" charset="-122"/>
                <a:sym typeface="汉仪书宋二简" panose="02010600000101010101" charset="-122"/>
              </a:defRPr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  <p:sp>
        <p:nvSpPr>
          <p:cNvPr id="1048782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783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784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pic>
        <p:nvPicPr>
          <p:cNvPr id="2097157" name="图片 15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04157" y="180393"/>
            <a:ext cx="2603218" cy="206062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正文空白"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599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00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048601" name="内容占位符 4"/>
          <p:cNvSpPr>
            <a:spLocks noGrp="1"/>
          </p:cNvSpPr>
          <p:nvPr>
            <p:ph idx="13" hasCustomPrompt="1"/>
          </p:nvPr>
        </p:nvSpPr>
        <p:spPr>
          <a:xfrm>
            <a:off x="439420" y="214630"/>
            <a:ext cx="3398520" cy="44005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这里是板块内容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节标题">
    <p:spTree>
      <p:nvGrpSpPr>
        <p:cNvPr id="11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5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588507" y="3089910"/>
            <a:ext cx="8940794" cy="10160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单击编辑母版标题</a:t>
            </a:r>
            <a:endParaRPr lang="zh-CN" altLang="en-US" dirty="0"/>
          </a:p>
        </p:txBody>
      </p:sp>
      <p:sp>
        <p:nvSpPr>
          <p:cNvPr id="1048786" name="文本占位符 6"/>
          <p:cNvSpPr>
            <a:spLocks noGrp="1"/>
          </p:cNvSpPr>
          <p:nvPr>
            <p:ph type="body" idx="13" hasCustomPrompt="1"/>
            <p:custDataLst>
              <p:tags r:id="rId3"/>
            </p:custDataLst>
          </p:nvPr>
        </p:nvSpPr>
        <p:spPr>
          <a:xfrm>
            <a:off x="1588770" y="1657350"/>
            <a:ext cx="8940800" cy="984250"/>
          </a:xfrm>
        </p:spPr>
        <p:txBody>
          <a:bodyPr wrap="none" anchor="b" anchorCtr="0"/>
          <a:lstStyle>
            <a:lvl1pPr marL="0" indent="0" algn="ctr">
              <a:buNone/>
              <a:defRPr sz="6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节编号</a:t>
            </a:r>
            <a:endParaRPr lang="zh-CN" altLang="en-US" dirty="0"/>
          </a:p>
        </p:txBody>
      </p:sp>
      <p:sp>
        <p:nvSpPr>
          <p:cNvPr id="1048787" name="副标题 9"/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1588824" y="4204970"/>
            <a:ext cx="8940794" cy="606940"/>
          </a:xfrm>
        </p:spPr>
        <p:txBody>
          <a:bodyPr wrap="square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048788" name="任意多边形: 形状 21"/>
          <p:cNvSpPr/>
          <p:nvPr userDrawn="1">
            <p:custDataLst>
              <p:tags r:id="rId5"/>
            </p:custDataLst>
          </p:nvPr>
        </p:nvSpPr>
        <p:spPr>
          <a:xfrm>
            <a:off x="368300" y="5416578"/>
            <a:ext cx="4940300" cy="1044548"/>
          </a:xfrm>
          <a:custGeom>
            <a:avLst/>
            <a:gdLst>
              <a:gd name="connsiteX0" fmla="*/ 0 w 6007100"/>
              <a:gd name="connsiteY0" fmla="*/ 1270106 h 1270106"/>
              <a:gd name="connsiteX1" fmla="*/ 1752600 w 6007100"/>
              <a:gd name="connsiteY1" fmla="*/ 106 h 1270106"/>
              <a:gd name="connsiteX2" fmla="*/ 3784600 w 6007100"/>
              <a:gd name="connsiteY2" fmla="*/ 1193906 h 1270106"/>
              <a:gd name="connsiteX3" fmla="*/ 4876800 w 6007100"/>
              <a:gd name="connsiteY3" fmla="*/ 482706 h 1270106"/>
              <a:gd name="connsiteX4" fmla="*/ 6007100 w 6007100"/>
              <a:gd name="connsiteY4" fmla="*/ 1130406 h 1270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07100" h="1270106">
                <a:moveTo>
                  <a:pt x="0" y="1270106"/>
                </a:moveTo>
                <a:cubicBezTo>
                  <a:pt x="560916" y="641456"/>
                  <a:pt x="1121833" y="12806"/>
                  <a:pt x="1752600" y="106"/>
                </a:cubicBezTo>
                <a:cubicBezTo>
                  <a:pt x="2383367" y="-12594"/>
                  <a:pt x="3263900" y="1113473"/>
                  <a:pt x="3784600" y="1193906"/>
                </a:cubicBezTo>
                <a:cubicBezTo>
                  <a:pt x="4305300" y="1274339"/>
                  <a:pt x="4506383" y="493289"/>
                  <a:pt x="4876800" y="482706"/>
                </a:cubicBezTo>
                <a:cubicBezTo>
                  <a:pt x="5247217" y="472123"/>
                  <a:pt x="5627158" y="801264"/>
                  <a:pt x="6007100" y="1130406"/>
                </a:cubicBezTo>
              </a:path>
            </a:pathLst>
          </a:custGeom>
          <a:gradFill flip="none" rotWithShape="1">
            <a:gsLst>
              <a:gs pos="1835">
                <a:schemeClr val="accent1">
                  <a:lumMod val="34000"/>
                  <a:lumOff val="66000"/>
                  <a:alpha val="22000"/>
                </a:schemeClr>
              </a:gs>
              <a:gs pos="21000">
                <a:schemeClr val="accent1">
                  <a:lumMod val="17000"/>
                  <a:lumOff val="83000"/>
                  <a:alpha val="38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>
              <a:cs typeface="+mn-lt"/>
              <a:sym typeface="汉仪书宋二简" panose="02010600000101010101" charset="-122"/>
            </a:endParaRPr>
          </a:p>
        </p:txBody>
      </p:sp>
      <p:sp>
        <p:nvSpPr>
          <p:cNvPr id="1048789" name="任意多边形: 形状 21"/>
          <p:cNvSpPr/>
          <p:nvPr userDrawn="1">
            <p:custDataLst>
              <p:tags r:id="rId6"/>
            </p:custDataLst>
          </p:nvPr>
        </p:nvSpPr>
        <p:spPr>
          <a:xfrm>
            <a:off x="1346200" y="854075"/>
            <a:ext cx="9499600" cy="5150485"/>
          </a:xfrm>
          <a:custGeom>
            <a:avLst/>
            <a:gdLst>
              <a:gd name="connsiteX0" fmla="*/ 372192 w 9061807"/>
              <a:gd name="connsiteY0" fmla="*/ 0 h 4912760"/>
              <a:gd name="connsiteX1" fmla="*/ 8689615 w 9061807"/>
              <a:gd name="connsiteY1" fmla="*/ 0 h 4912760"/>
              <a:gd name="connsiteX2" fmla="*/ 8868587 w 9061807"/>
              <a:gd name="connsiteY2" fmla="*/ 178972 h 4912760"/>
              <a:gd name="connsiteX3" fmla="*/ 8868587 w 9061807"/>
              <a:gd name="connsiteY3" fmla="*/ 232025 h 4912760"/>
              <a:gd name="connsiteX4" fmla="*/ 8916245 w 9061807"/>
              <a:gd name="connsiteY4" fmla="*/ 232025 h 4912760"/>
              <a:gd name="connsiteX5" fmla="*/ 9061807 w 9061807"/>
              <a:gd name="connsiteY5" fmla="*/ 377587 h 4912760"/>
              <a:gd name="connsiteX6" fmla="*/ 9061807 w 9061807"/>
              <a:gd name="connsiteY6" fmla="*/ 4535173 h 4912760"/>
              <a:gd name="connsiteX7" fmla="*/ 8916245 w 9061807"/>
              <a:gd name="connsiteY7" fmla="*/ 4680735 h 4912760"/>
              <a:gd name="connsiteX8" fmla="*/ 8868587 w 9061807"/>
              <a:gd name="connsiteY8" fmla="*/ 4680735 h 4912760"/>
              <a:gd name="connsiteX9" fmla="*/ 8868587 w 9061807"/>
              <a:gd name="connsiteY9" fmla="*/ 4733788 h 4912760"/>
              <a:gd name="connsiteX10" fmla="*/ 8689615 w 9061807"/>
              <a:gd name="connsiteY10" fmla="*/ 4912760 h 4912760"/>
              <a:gd name="connsiteX11" fmla="*/ 372192 w 9061807"/>
              <a:gd name="connsiteY11" fmla="*/ 4912760 h 4912760"/>
              <a:gd name="connsiteX12" fmla="*/ 193220 w 9061807"/>
              <a:gd name="connsiteY12" fmla="*/ 4733788 h 4912760"/>
              <a:gd name="connsiteX13" fmla="*/ 193220 w 9061807"/>
              <a:gd name="connsiteY13" fmla="*/ 4680735 h 4912760"/>
              <a:gd name="connsiteX14" fmla="*/ 145562 w 9061807"/>
              <a:gd name="connsiteY14" fmla="*/ 4680735 h 4912760"/>
              <a:gd name="connsiteX15" fmla="*/ 0 w 9061807"/>
              <a:gd name="connsiteY15" fmla="*/ 4535173 h 4912760"/>
              <a:gd name="connsiteX16" fmla="*/ 0 w 9061807"/>
              <a:gd name="connsiteY16" fmla="*/ 377587 h 4912760"/>
              <a:gd name="connsiteX17" fmla="*/ 145562 w 9061807"/>
              <a:gd name="connsiteY17" fmla="*/ 232025 h 4912760"/>
              <a:gd name="connsiteX18" fmla="*/ 193220 w 9061807"/>
              <a:gd name="connsiteY18" fmla="*/ 232025 h 4912760"/>
              <a:gd name="connsiteX19" fmla="*/ 193220 w 9061807"/>
              <a:gd name="connsiteY19" fmla="*/ 178972 h 4912760"/>
              <a:gd name="connsiteX20" fmla="*/ 372192 w 9061807"/>
              <a:gd name="connsiteY20" fmla="*/ 0 h 4912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061807" h="4912760">
                <a:moveTo>
                  <a:pt x="372192" y="0"/>
                </a:moveTo>
                <a:lnTo>
                  <a:pt x="8689615" y="0"/>
                </a:lnTo>
                <a:cubicBezTo>
                  <a:pt x="8788459" y="0"/>
                  <a:pt x="8868587" y="80128"/>
                  <a:pt x="8868587" y="178972"/>
                </a:cubicBezTo>
                <a:lnTo>
                  <a:pt x="8868587" y="232025"/>
                </a:lnTo>
                <a:lnTo>
                  <a:pt x="8916245" y="232025"/>
                </a:lnTo>
                <a:cubicBezTo>
                  <a:pt x="8996637" y="232025"/>
                  <a:pt x="9061807" y="297195"/>
                  <a:pt x="9061807" y="377587"/>
                </a:cubicBezTo>
                <a:lnTo>
                  <a:pt x="9061807" y="4535173"/>
                </a:lnTo>
                <a:cubicBezTo>
                  <a:pt x="9061807" y="4615565"/>
                  <a:pt x="8996637" y="4680735"/>
                  <a:pt x="8916245" y="4680735"/>
                </a:cubicBezTo>
                <a:lnTo>
                  <a:pt x="8868587" y="4680735"/>
                </a:lnTo>
                <a:lnTo>
                  <a:pt x="8868587" y="4733788"/>
                </a:lnTo>
                <a:cubicBezTo>
                  <a:pt x="8868587" y="4832632"/>
                  <a:pt x="8788459" y="4912760"/>
                  <a:pt x="8689615" y="4912760"/>
                </a:cubicBezTo>
                <a:lnTo>
                  <a:pt x="372192" y="4912760"/>
                </a:lnTo>
                <a:cubicBezTo>
                  <a:pt x="273348" y="4912760"/>
                  <a:pt x="193220" y="4832632"/>
                  <a:pt x="193220" y="4733788"/>
                </a:cubicBezTo>
                <a:lnTo>
                  <a:pt x="193220" y="4680735"/>
                </a:lnTo>
                <a:lnTo>
                  <a:pt x="145562" y="4680735"/>
                </a:lnTo>
                <a:cubicBezTo>
                  <a:pt x="65170" y="4680735"/>
                  <a:pt x="0" y="4615565"/>
                  <a:pt x="0" y="4535173"/>
                </a:cubicBezTo>
                <a:lnTo>
                  <a:pt x="0" y="377587"/>
                </a:lnTo>
                <a:cubicBezTo>
                  <a:pt x="0" y="297195"/>
                  <a:pt x="65170" y="232025"/>
                  <a:pt x="145562" y="232025"/>
                </a:cubicBezTo>
                <a:lnTo>
                  <a:pt x="193220" y="232025"/>
                </a:lnTo>
                <a:lnTo>
                  <a:pt x="193220" y="178972"/>
                </a:lnTo>
                <a:cubicBezTo>
                  <a:pt x="193220" y="80128"/>
                  <a:pt x="273348" y="0"/>
                  <a:pt x="372192" y="0"/>
                </a:cubicBezTo>
                <a:close/>
              </a:path>
            </a:pathLst>
          </a:custGeom>
          <a:noFill/>
          <a:ln w="1905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algn="ctr"/>
            <a:endParaRPr lang="zh-CN" altLang="en-US" sz="1800">
              <a:cs typeface="黑体" panose="02010609060101010101" pitchFamily="49" charset="-122"/>
            </a:endParaRPr>
          </a:p>
        </p:txBody>
      </p:sp>
      <p:sp>
        <p:nvSpPr>
          <p:cNvPr id="1048790" name="任意多边形: 形状 34"/>
          <p:cNvSpPr/>
          <p:nvPr userDrawn="1">
            <p:custDataLst>
              <p:tags r:id="rId7"/>
            </p:custDataLst>
          </p:nvPr>
        </p:nvSpPr>
        <p:spPr>
          <a:xfrm>
            <a:off x="1435100" y="940435"/>
            <a:ext cx="9320530" cy="4977765"/>
          </a:xfrm>
          <a:custGeom>
            <a:avLst/>
            <a:gdLst>
              <a:gd name="connsiteX0" fmla="*/ 359696 w 8940783"/>
              <a:gd name="connsiteY0" fmla="*/ 0 h 4747816"/>
              <a:gd name="connsiteX1" fmla="*/ 542919 w 8940783"/>
              <a:gd name="connsiteY1" fmla="*/ 0 h 4747816"/>
              <a:gd name="connsiteX2" fmla="*/ 8397864 w 8940783"/>
              <a:gd name="connsiteY2" fmla="*/ 0 h 4747816"/>
              <a:gd name="connsiteX3" fmla="*/ 8581087 w 8940783"/>
              <a:gd name="connsiteY3" fmla="*/ 0 h 4747816"/>
              <a:gd name="connsiteX4" fmla="*/ 8754050 w 8940783"/>
              <a:gd name="connsiteY4" fmla="*/ 172963 h 4747816"/>
              <a:gd name="connsiteX5" fmla="*/ 8754050 w 8940783"/>
              <a:gd name="connsiteY5" fmla="*/ 224235 h 4747816"/>
              <a:gd name="connsiteX6" fmla="*/ 8800108 w 8940783"/>
              <a:gd name="connsiteY6" fmla="*/ 224235 h 4747816"/>
              <a:gd name="connsiteX7" fmla="*/ 8940783 w 8940783"/>
              <a:gd name="connsiteY7" fmla="*/ 364910 h 4747816"/>
              <a:gd name="connsiteX8" fmla="*/ 8940783 w 8940783"/>
              <a:gd name="connsiteY8" fmla="*/ 4382907 h 4747816"/>
              <a:gd name="connsiteX9" fmla="*/ 8800108 w 8940783"/>
              <a:gd name="connsiteY9" fmla="*/ 4523581 h 4747816"/>
              <a:gd name="connsiteX10" fmla="*/ 8754050 w 8940783"/>
              <a:gd name="connsiteY10" fmla="*/ 4523581 h 4747816"/>
              <a:gd name="connsiteX11" fmla="*/ 8754050 w 8940783"/>
              <a:gd name="connsiteY11" fmla="*/ 4574853 h 4747816"/>
              <a:gd name="connsiteX12" fmla="*/ 8581087 w 8940783"/>
              <a:gd name="connsiteY12" fmla="*/ 4747816 h 4747816"/>
              <a:gd name="connsiteX13" fmla="*/ 8397864 w 8940783"/>
              <a:gd name="connsiteY13" fmla="*/ 4747816 h 4747816"/>
              <a:gd name="connsiteX14" fmla="*/ 542919 w 8940783"/>
              <a:gd name="connsiteY14" fmla="*/ 4747816 h 4747816"/>
              <a:gd name="connsiteX15" fmla="*/ 359696 w 8940783"/>
              <a:gd name="connsiteY15" fmla="*/ 4747816 h 4747816"/>
              <a:gd name="connsiteX16" fmla="*/ 186733 w 8940783"/>
              <a:gd name="connsiteY16" fmla="*/ 4574853 h 4747816"/>
              <a:gd name="connsiteX17" fmla="*/ 186733 w 8940783"/>
              <a:gd name="connsiteY17" fmla="*/ 4523581 h 4747816"/>
              <a:gd name="connsiteX18" fmla="*/ 140675 w 8940783"/>
              <a:gd name="connsiteY18" fmla="*/ 4523581 h 4747816"/>
              <a:gd name="connsiteX19" fmla="*/ 0 w 8940783"/>
              <a:gd name="connsiteY19" fmla="*/ 4382907 h 4747816"/>
              <a:gd name="connsiteX20" fmla="*/ 0 w 8940783"/>
              <a:gd name="connsiteY20" fmla="*/ 364910 h 4747816"/>
              <a:gd name="connsiteX21" fmla="*/ 140675 w 8940783"/>
              <a:gd name="connsiteY21" fmla="*/ 224235 h 4747816"/>
              <a:gd name="connsiteX22" fmla="*/ 186733 w 8940783"/>
              <a:gd name="connsiteY22" fmla="*/ 224235 h 4747816"/>
              <a:gd name="connsiteX23" fmla="*/ 186733 w 8940783"/>
              <a:gd name="connsiteY23" fmla="*/ 172963 h 4747816"/>
              <a:gd name="connsiteX24" fmla="*/ 359696 w 8940783"/>
              <a:gd name="connsiteY24" fmla="*/ 0 h 4747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940783" h="4747816">
                <a:moveTo>
                  <a:pt x="359696" y="0"/>
                </a:moveTo>
                <a:lnTo>
                  <a:pt x="542919" y="0"/>
                </a:lnTo>
                <a:lnTo>
                  <a:pt x="8397864" y="0"/>
                </a:lnTo>
                <a:lnTo>
                  <a:pt x="8581087" y="0"/>
                </a:lnTo>
                <a:cubicBezTo>
                  <a:pt x="8676613" y="0"/>
                  <a:pt x="8754050" y="77438"/>
                  <a:pt x="8754050" y="172963"/>
                </a:cubicBezTo>
                <a:lnTo>
                  <a:pt x="8754050" y="224235"/>
                </a:lnTo>
                <a:lnTo>
                  <a:pt x="8800108" y="224235"/>
                </a:lnTo>
                <a:cubicBezTo>
                  <a:pt x="8877801" y="224235"/>
                  <a:pt x="8940783" y="287217"/>
                  <a:pt x="8940783" y="364910"/>
                </a:cubicBezTo>
                <a:lnTo>
                  <a:pt x="8940783" y="4382907"/>
                </a:lnTo>
                <a:cubicBezTo>
                  <a:pt x="8940783" y="4460599"/>
                  <a:pt x="8877801" y="4523581"/>
                  <a:pt x="8800108" y="4523581"/>
                </a:cubicBezTo>
                <a:lnTo>
                  <a:pt x="8754050" y="4523581"/>
                </a:lnTo>
                <a:lnTo>
                  <a:pt x="8754050" y="4574853"/>
                </a:lnTo>
                <a:cubicBezTo>
                  <a:pt x="8754050" y="4670379"/>
                  <a:pt x="8676613" y="4747816"/>
                  <a:pt x="8581087" y="4747816"/>
                </a:cubicBezTo>
                <a:lnTo>
                  <a:pt x="8397864" y="4747816"/>
                </a:lnTo>
                <a:lnTo>
                  <a:pt x="542919" y="4747816"/>
                </a:lnTo>
                <a:lnTo>
                  <a:pt x="359696" y="4747816"/>
                </a:lnTo>
                <a:cubicBezTo>
                  <a:pt x="264171" y="4747816"/>
                  <a:pt x="186733" y="4670379"/>
                  <a:pt x="186733" y="4574853"/>
                </a:cubicBezTo>
                <a:lnTo>
                  <a:pt x="186733" y="4523581"/>
                </a:lnTo>
                <a:lnTo>
                  <a:pt x="140675" y="4523581"/>
                </a:lnTo>
                <a:cubicBezTo>
                  <a:pt x="62982" y="4523581"/>
                  <a:pt x="0" y="4460599"/>
                  <a:pt x="0" y="4382907"/>
                </a:cubicBezTo>
                <a:lnTo>
                  <a:pt x="0" y="364910"/>
                </a:lnTo>
                <a:cubicBezTo>
                  <a:pt x="0" y="287217"/>
                  <a:pt x="62982" y="224235"/>
                  <a:pt x="140675" y="224235"/>
                </a:cubicBezTo>
                <a:lnTo>
                  <a:pt x="186733" y="224235"/>
                </a:lnTo>
                <a:lnTo>
                  <a:pt x="186733" y="172963"/>
                </a:lnTo>
                <a:cubicBezTo>
                  <a:pt x="186733" y="77438"/>
                  <a:pt x="264171" y="0"/>
                  <a:pt x="359696" y="0"/>
                </a:cubicBezTo>
                <a:close/>
              </a:path>
            </a:pathLst>
          </a:custGeom>
          <a:noFill/>
          <a:ln w="1905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algn="ctr"/>
            <a:endParaRPr lang="zh-CN" altLang="en-US" sz="1800">
              <a:cs typeface="黑体" panose="02010609060101010101" pitchFamily="49" charset="-122"/>
            </a:endParaRPr>
          </a:p>
        </p:txBody>
      </p:sp>
      <p:sp>
        <p:nvSpPr>
          <p:cNvPr id="1048791" name="任意多边形: 形状 23"/>
          <p:cNvSpPr/>
          <p:nvPr userDrawn="1">
            <p:custDataLst>
              <p:tags r:id="rId8"/>
            </p:custDataLst>
          </p:nvPr>
        </p:nvSpPr>
        <p:spPr>
          <a:xfrm>
            <a:off x="9858375" y="6136651"/>
            <a:ext cx="1835150" cy="402261"/>
          </a:xfrm>
          <a:custGeom>
            <a:avLst/>
            <a:gdLst>
              <a:gd name="connsiteX0" fmla="*/ 0 w 3708400"/>
              <a:gd name="connsiteY0" fmla="*/ 812873 h 812873"/>
              <a:gd name="connsiteX1" fmla="*/ 800100 w 3708400"/>
              <a:gd name="connsiteY1" fmla="*/ 12773 h 812873"/>
              <a:gd name="connsiteX2" fmla="*/ 2032000 w 3708400"/>
              <a:gd name="connsiteY2" fmla="*/ 558873 h 812873"/>
              <a:gd name="connsiteX3" fmla="*/ 2959100 w 3708400"/>
              <a:gd name="connsiteY3" fmla="*/ 73 h 812873"/>
              <a:gd name="connsiteX4" fmla="*/ 3708400 w 3708400"/>
              <a:gd name="connsiteY4" fmla="*/ 520773 h 812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8400" h="812873">
                <a:moveTo>
                  <a:pt x="0" y="812873"/>
                </a:moveTo>
                <a:cubicBezTo>
                  <a:pt x="230716" y="433989"/>
                  <a:pt x="461433" y="55106"/>
                  <a:pt x="800100" y="12773"/>
                </a:cubicBezTo>
                <a:cubicBezTo>
                  <a:pt x="1138767" y="-29560"/>
                  <a:pt x="1672167" y="560990"/>
                  <a:pt x="2032000" y="558873"/>
                </a:cubicBezTo>
                <a:cubicBezTo>
                  <a:pt x="2391833" y="556756"/>
                  <a:pt x="2679700" y="6423"/>
                  <a:pt x="2959100" y="73"/>
                </a:cubicBezTo>
                <a:cubicBezTo>
                  <a:pt x="3238500" y="-6277"/>
                  <a:pt x="3568700" y="402240"/>
                  <a:pt x="3708400" y="520773"/>
                </a:cubicBezTo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  <a:alpha val="34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>
              <a:cs typeface="+mn-lt"/>
              <a:sym typeface="汉仪书宋二简" panose="02010600000101010101" charset="-122"/>
            </a:endParaRPr>
          </a:p>
        </p:txBody>
      </p:sp>
      <p:sp>
        <p:nvSpPr>
          <p:cNvPr id="1048792" name="任意多边形: 形状 24"/>
          <p:cNvSpPr/>
          <p:nvPr userDrawn="1">
            <p:custDataLst>
              <p:tags r:id="rId9"/>
            </p:custDataLst>
          </p:nvPr>
        </p:nvSpPr>
        <p:spPr>
          <a:xfrm flipH="1">
            <a:off x="6380162" y="5382686"/>
            <a:ext cx="2854326" cy="837139"/>
          </a:xfrm>
          <a:custGeom>
            <a:avLst/>
            <a:gdLst>
              <a:gd name="connsiteX0" fmla="*/ 0 w 6007100"/>
              <a:gd name="connsiteY0" fmla="*/ 1270106 h 1270106"/>
              <a:gd name="connsiteX1" fmla="*/ 1752600 w 6007100"/>
              <a:gd name="connsiteY1" fmla="*/ 106 h 1270106"/>
              <a:gd name="connsiteX2" fmla="*/ 3784600 w 6007100"/>
              <a:gd name="connsiteY2" fmla="*/ 1193906 h 1270106"/>
              <a:gd name="connsiteX3" fmla="*/ 4876800 w 6007100"/>
              <a:gd name="connsiteY3" fmla="*/ 482706 h 1270106"/>
              <a:gd name="connsiteX4" fmla="*/ 6007100 w 6007100"/>
              <a:gd name="connsiteY4" fmla="*/ 1130406 h 1270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07100" h="1270106">
                <a:moveTo>
                  <a:pt x="0" y="1270106"/>
                </a:moveTo>
                <a:cubicBezTo>
                  <a:pt x="560916" y="641456"/>
                  <a:pt x="1121833" y="12806"/>
                  <a:pt x="1752600" y="106"/>
                </a:cubicBezTo>
                <a:cubicBezTo>
                  <a:pt x="2383367" y="-12594"/>
                  <a:pt x="3263900" y="1113473"/>
                  <a:pt x="3784600" y="1193906"/>
                </a:cubicBezTo>
                <a:cubicBezTo>
                  <a:pt x="4305300" y="1274339"/>
                  <a:pt x="4506383" y="493289"/>
                  <a:pt x="4876800" y="482706"/>
                </a:cubicBezTo>
                <a:cubicBezTo>
                  <a:pt x="5247217" y="472123"/>
                  <a:pt x="5627158" y="801264"/>
                  <a:pt x="6007100" y="1130406"/>
                </a:cubicBezTo>
              </a:path>
            </a:pathLst>
          </a:custGeom>
          <a:gradFill flip="none" rotWithShape="1">
            <a:gsLst>
              <a:gs pos="0">
                <a:schemeClr val="accent1">
                  <a:lumMod val="40000"/>
                  <a:lumOff val="60000"/>
                  <a:alpha val="20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>
              <a:cs typeface="+mn-lt"/>
              <a:sym typeface="汉仪书宋二简" panose="02010600000101010101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幻灯片">
    <p:spTree>
      <p:nvGrpSpPr>
        <p:cNvPr id="1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577340" y="1428750"/>
            <a:ext cx="9037320" cy="1899285"/>
          </a:xfrm>
        </p:spPr>
        <p:txBody>
          <a:bodyPr wrap="square" lIns="0" anchor="b" anchorCtr="0">
            <a:normAutofit/>
          </a:bodyPr>
          <a:lstStyle>
            <a:lvl1pPr algn="ctr">
              <a:lnSpc>
                <a:spcPct val="100000"/>
              </a:lnSpc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单击此处编辑母版标题</a:t>
            </a:r>
            <a:endParaRPr lang="zh-CN" altLang="en-US" dirty="0"/>
          </a:p>
        </p:txBody>
      </p:sp>
      <p:sp>
        <p:nvSpPr>
          <p:cNvPr id="1048589" name="署名占位符 10"/>
          <p:cNvSpPr>
            <a:spLocks noGrp="1"/>
          </p:cNvSpPr>
          <p:nvPr>
            <p:ph type="body" sz="quarter" idx="17" hasCustomPrompt="1"/>
            <p:custDataLst>
              <p:tags r:id="rId3"/>
            </p:custDataLst>
          </p:nvPr>
        </p:nvSpPr>
        <p:spPr>
          <a:xfrm>
            <a:off x="3549015" y="4889500"/>
            <a:ext cx="5093970" cy="539750"/>
          </a:xfrm>
          <a:prstGeom prst="rect">
            <a:avLst/>
          </a:prstGeom>
          <a:noFill/>
          <a:ln w="15875">
            <a:noFill/>
          </a:ln>
        </p:spPr>
        <p:txBody>
          <a:bodyPr wrap="square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  <p:cxnSp>
        <p:nvCxnSpPr>
          <p:cNvPr id="3145728" name="直接连接符 4"/>
          <p:cNvCxnSpPr/>
          <p:nvPr userDrawn="1">
            <p:custDataLst>
              <p:tags r:id="rId4"/>
            </p:custDataLst>
          </p:nvPr>
        </p:nvCxnSpPr>
        <p:spPr>
          <a:xfrm>
            <a:off x="3118168" y="4599538"/>
            <a:ext cx="5955665" cy="0"/>
          </a:xfrm>
          <a:prstGeom prst="line">
            <a:avLst/>
          </a:prstGeom>
          <a:ln w="12700"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590" name="副标题 2"/>
          <p:cNvSpPr>
            <a:spLocks noGrp="1"/>
          </p:cNvSpPr>
          <p:nvPr>
            <p:ph type="subTitle" idx="1" hasCustomPrompt="1"/>
            <p:custDataLst>
              <p:tags r:id="rId5"/>
            </p:custDataLst>
          </p:nvPr>
        </p:nvSpPr>
        <p:spPr>
          <a:xfrm>
            <a:off x="1577340" y="3550285"/>
            <a:ext cx="9037320" cy="805815"/>
          </a:xfrm>
        </p:spPr>
        <p:txBody>
          <a:bodyPr wrap="square">
            <a:normAutofit/>
          </a:bodyPr>
          <a:lstStyle>
            <a:lvl1pPr marL="0" indent="0" algn="ctr">
              <a:lnSpc>
                <a:spcPct val="1000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048591" name="任意多边形: 形状 21"/>
          <p:cNvSpPr/>
          <p:nvPr userDrawn="1">
            <p:custDataLst>
              <p:tags r:id="rId6"/>
            </p:custDataLst>
          </p:nvPr>
        </p:nvSpPr>
        <p:spPr>
          <a:xfrm>
            <a:off x="368300" y="5416578"/>
            <a:ext cx="4940300" cy="1044548"/>
          </a:xfrm>
          <a:custGeom>
            <a:avLst/>
            <a:gdLst>
              <a:gd name="connsiteX0" fmla="*/ 0 w 6007100"/>
              <a:gd name="connsiteY0" fmla="*/ 1270106 h 1270106"/>
              <a:gd name="connsiteX1" fmla="*/ 1752600 w 6007100"/>
              <a:gd name="connsiteY1" fmla="*/ 106 h 1270106"/>
              <a:gd name="connsiteX2" fmla="*/ 3784600 w 6007100"/>
              <a:gd name="connsiteY2" fmla="*/ 1193906 h 1270106"/>
              <a:gd name="connsiteX3" fmla="*/ 4876800 w 6007100"/>
              <a:gd name="connsiteY3" fmla="*/ 482706 h 1270106"/>
              <a:gd name="connsiteX4" fmla="*/ 6007100 w 6007100"/>
              <a:gd name="connsiteY4" fmla="*/ 1130406 h 1270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07100" h="1270106">
                <a:moveTo>
                  <a:pt x="0" y="1270106"/>
                </a:moveTo>
                <a:cubicBezTo>
                  <a:pt x="560916" y="641456"/>
                  <a:pt x="1121833" y="12806"/>
                  <a:pt x="1752600" y="106"/>
                </a:cubicBezTo>
                <a:cubicBezTo>
                  <a:pt x="2383367" y="-12594"/>
                  <a:pt x="3263900" y="1113473"/>
                  <a:pt x="3784600" y="1193906"/>
                </a:cubicBezTo>
                <a:cubicBezTo>
                  <a:pt x="4305300" y="1274339"/>
                  <a:pt x="4506383" y="493289"/>
                  <a:pt x="4876800" y="482706"/>
                </a:cubicBezTo>
                <a:cubicBezTo>
                  <a:pt x="5247217" y="472123"/>
                  <a:pt x="5627158" y="801264"/>
                  <a:pt x="6007100" y="1130406"/>
                </a:cubicBezTo>
              </a:path>
            </a:pathLst>
          </a:custGeom>
          <a:gradFill flip="none" rotWithShape="1">
            <a:gsLst>
              <a:gs pos="1835">
                <a:schemeClr val="accent1">
                  <a:lumMod val="34000"/>
                  <a:lumOff val="66000"/>
                  <a:alpha val="22000"/>
                </a:schemeClr>
              </a:gs>
              <a:gs pos="21000">
                <a:schemeClr val="accent1">
                  <a:lumMod val="17000"/>
                  <a:lumOff val="83000"/>
                  <a:alpha val="38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>
              <a:cs typeface="+mn-lt"/>
              <a:sym typeface="汉仪书宋二简" panose="02010600000101010101" charset="-122"/>
            </a:endParaRPr>
          </a:p>
        </p:txBody>
      </p:sp>
      <p:sp>
        <p:nvSpPr>
          <p:cNvPr id="1048592" name="任意多边形: 形状 23"/>
          <p:cNvSpPr/>
          <p:nvPr userDrawn="1">
            <p:custDataLst>
              <p:tags r:id="rId7"/>
            </p:custDataLst>
          </p:nvPr>
        </p:nvSpPr>
        <p:spPr>
          <a:xfrm>
            <a:off x="9858375" y="6136651"/>
            <a:ext cx="1835150" cy="402261"/>
          </a:xfrm>
          <a:custGeom>
            <a:avLst/>
            <a:gdLst>
              <a:gd name="connsiteX0" fmla="*/ 0 w 3708400"/>
              <a:gd name="connsiteY0" fmla="*/ 812873 h 812873"/>
              <a:gd name="connsiteX1" fmla="*/ 800100 w 3708400"/>
              <a:gd name="connsiteY1" fmla="*/ 12773 h 812873"/>
              <a:gd name="connsiteX2" fmla="*/ 2032000 w 3708400"/>
              <a:gd name="connsiteY2" fmla="*/ 558873 h 812873"/>
              <a:gd name="connsiteX3" fmla="*/ 2959100 w 3708400"/>
              <a:gd name="connsiteY3" fmla="*/ 73 h 812873"/>
              <a:gd name="connsiteX4" fmla="*/ 3708400 w 3708400"/>
              <a:gd name="connsiteY4" fmla="*/ 520773 h 812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8400" h="812873">
                <a:moveTo>
                  <a:pt x="0" y="812873"/>
                </a:moveTo>
                <a:cubicBezTo>
                  <a:pt x="230716" y="433989"/>
                  <a:pt x="461433" y="55106"/>
                  <a:pt x="800100" y="12773"/>
                </a:cubicBezTo>
                <a:cubicBezTo>
                  <a:pt x="1138767" y="-29560"/>
                  <a:pt x="1672167" y="560990"/>
                  <a:pt x="2032000" y="558873"/>
                </a:cubicBezTo>
                <a:cubicBezTo>
                  <a:pt x="2391833" y="556756"/>
                  <a:pt x="2679700" y="6423"/>
                  <a:pt x="2959100" y="73"/>
                </a:cubicBezTo>
                <a:cubicBezTo>
                  <a:pt x="3238500" y="-6277"/>
                  <a:pt x="3568700" y="402240"/>
                  <a:pt x="3708400" y="520773"/>
                </a:cubicBezTo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  <a:alpha val="34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>
              <a:cs typeface="+mn-lt"/>
              <a:sym typeface="汉仪书宋二简" panose="02010600000101010101" charset="-122"/>
            </a:endParaRPr>
          </a:p>
        </p:txBody>
      </p:sp>
      <p:sp>
        <p:nvSpPr>
          <p:cNvPr id="1048593" name="任意多边形: 形状 24"/>
          <p:cNvSpPr/>
          <p:nvPr userDrawn="1">
            <p:custDataLst>
              <p:tags r:id="rId8"/>
            </p:custDataLst>
          </p:nvPr>
        </p:nvSpPr>
        <p:spPr>
          <a:xfrm flipH="1">
            <a:off x="6380162" y="5382686"/>
            <a:ext cx="2854326" cy="837139"/>
          </a:xfrm>
          <a:custGeom>
            <a:avLst/>
            <a:gdLst>
              <a:gd name="connsiteX0" fmla="*/ 0 w 6007100"/>
              <a:gd name="connsiteY0" fmla="*/ 1270106 h 1270106"/>
              <a:gd name="connsiteX1" fmla="*/ 1752600 w 6007100"/>
              <a:gd name="connsiteY1" fmla="*/ 106 h 1270106"/>
              <a:gd name="connsiteX2" fmla="*/ 3784600 w 6007100"/>
              <a:gd name="connsiteY2" fmla="*/ 1193906 h 1270106"/>
              <a:gd name="connsiteX3" fmla="*/ 4876800 w 6007100"/>
              <a:gd name="connsiteY3" fmla="*/ 482706 h 1270106"/>
              <a:gd name="connsiteX4" fmla="*/ 6007100 w 6007100"/>
              <a:gd name="connsiteY4" fmla="*/ 1130406 h 1270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07100" h="1270106">
                <a:moveTo>
                  <a:pt x="0" y="1270106"/>
                </a:moveTo>
                <a:cubicBezTo>
                  <a:pt x="560916" y="641456"/>
                  <a:pt x="1121833" y="12806"/>
                  <a:pt x="1752600" y="106"/>
                </a:cubicBezTo>
                <a:cubicBezTo>
                  <a:pt x="2383367" y="-12594"/>
                  <a:pt x="3263900" y="1113473"/>
                  <a:pt x="3784600" y="1193906"/>
                </a:cubicBezTo>
                <a:cubicBezTo>
                  <a:pt x="4305300" y="1274339"/>
                  <a:pt x="4506383" y="493289"/>
                  <a:pt x="4876800" y="482706"/>
                </a:cubicBezTo>
                <a:cubicBezTo>
                  <a:pt x="5247217" y="472123"/>
                  <a:pt x="5627158" y="801264"/>
                  <a:pt x="6007100" y="1130406"/>
                </a:cubicBezTo>
              </a:path>
            </a:pathLst>
          </a:custGeom>
          <a:gradFill flip="none" rotWithShape="1">
            <a:gsLst>
              <a:gs pos="0">
                <a:schemeClr val="accent1">
                  <a:lumMod val="40000"/>
                  <a:lumOff val="60000"/>
                  <a:alpha val="20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>
              <a:cs typeface="+mn-lt"/>
              <a:sym typeface="汉仪书宋二简" panose="02010600000101010101" charset="-122"/>
            </a:endParaRPr>
          </a:p>
        </p:txBody>
      </p:sp>
      <p:sp>
        <p:nvSpPr>
          <p:cNvPr id="1048594" name="任意多边形: 形状 21"/>
          <p:cNvSpPr/>
          <p:nvPr userDrawn="1">
            <p:custDataLst>
              <p:tags r:id="rId9"/>
            </p:custDataLst>
          </p:nvPr>
        </p:nvSpPr>
        <p:spPr>
          <a:xfrm>
            <a:off x="1346200" y="854075"/>
            <a:ext cx="9499600" cy="5150485"/>
          </a:xfrm>
          <a:custGeom>
            <a:avLst/>
            <a:gdLst>
              <a:gd name="connsiteX0" fmla="*/ 372192 w 9061807"/>
              <a:gd name="connsiteY0" fmla="*/ 0 h 4912760"/>
              <a:gd name="connsiteX1" fmla="*/ 8689615 w 9061807"/>
              <a:gd name="connsiteY1" fmla="*/ 0 h 4912760"/>
              <a:gd name="connsiteX2" fmla="*/ 8868587 w 9061807"/>
              <a:gd name="connsiteY2" fmla="*/ 178972 h 4912760"/>
              <a:gd name="connsiteX3" fmla="*/ 8868587 w 9061807"/>
              <a:gd name="connsiteY3" fmla="*/ 232025 h 4912760"/>
              <a:gd name="connsiteX4" fmla="*/ 8916245 w 9061807"/>
              <a:gd name="connsiteY4" fmla="*/ 232025 h 4912760"/>
              <a:gd name="connsiteX5" fmla="*/ 9061807 w 9061807"/>
              <a:gd name="connsiteY5" fmla="*/ 377587 h 4912760"/>
              <a:gd name="connsiteX6" fmla="*/ 9061807 w 9061807"/>
              <a:gd name="connsiteY6" fmla="*/ 4535173 h 4912760"/>
              <a:gd name="connsiteX7" fmla="*/ 8916245 w 9061807"/>
              <a:gd name="connsiteY7" fmla="*/ 4680735 h 4912760"/>
              <a:gd name="connsiteX8" fmla="*/ 8868587 w 9061807"/>
              <a:gd name="connsiteY8" fmla="*/ 4680735 h 4912760"/>
              <a:gd name="connsiteX9" fmla="*/ 8868587 w 9061807"/>
              <a:gd name="connsiteY9" fmla="*/ 4733788 h 4912760"/>
              <a:gd name="connsiteX10" fmla="*/ 8689615 w 9061807"/>
              <a:gd name="connsiteY10" fmla="*/ 4912760 h 4912760"/>
              <a:gd name="connsiteX11" fmla="*/ 372192 w 9061807"/>
              <a:gd name="connsiteY11" fmla="*/ 4912760 h 4912760"/>
              <a:gd name="connsiteX12" fmla="*/ 193220 w 9061807"/>
              <a:gd name="connsiteY12" fmla="*/ 4733788 h 4912760"/>
              <a:gd name="connsiteX13" fmla="*/ 193220 w 9061807"/>
              <a:gd name="connsiteY13" fmla="*/ 4680735 h 4912760"/>
              <a:gd name="connsiteX14" fmla="*/ 145562 w 9061807"/>
              <a:gd name="connsiteY14" fmla="*/ 4680735 h 4912760"/>
              <a:gd name="connsiteX15" fmla="*/ 0 w 9061807"/>
              <a:gd name="connsiteY15" fmla="*/ 4535173 h 4912760"/>
              <a:gd name="connsiteX16" fmla="*/ 0 w 9061807"/>
              <a:gd name="connsiteY16" fmla="*/ 377587 h 4912760"/>
              <a:gd name="connsiteX17" fmla="*/ 145562 w 9061807"/>
              <a:gd name="connsiteY17" fmla="*/ 232025 h 4912760"/>
              <a:gd name="connsiteX18" fmla="*/ 193220 w 9061807"/>
              <a:gd name="connsiteY18" fmla="*/ 232025 h 4912760"/>
              <a:gd name="connsiteX19" fmla="*/ 193220 w 9061807"/>
              <a:gd name="connsiteY19" fmla="*/ 178972 h 4912760"/>
              <a:gd name="connsiteX20" fmla="*/ 372192 w 9061807"/>
              <a:gd name="connsiteY20" fmla="*/ 0 h 4912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061807" h="4912760">
                <a:moveTo>
                  <a:pt x="372192" y="0"/>
                </a:moveTo>
                <a:lnTo>
                  <a:pt x="8689615" y="0"/>
                </a:lnTo>
                <a:cubicBezTo>
                  <a:pt x="8788459" y="0"/>
                  <a:pt x="8868587" y="80128"/>
                  <a:pt x="8868587" y="178972"/>
                </a:cubicBezTo>
                <a:lnTo>
                  <a:pt x="8868587" y="232025"/>
                </a:lnTo>
                <a:lnTo>
                  <a:pt x="8916245" y="232025"/>
                </a:lnTo>
                <a:cubicBezTo>
                  <a:pt x="8996637" y="232025"/>
                  <a:pt x="9061807" y="297195"/>
                  <a:pt x="9061807" y="377587"/>
                </a:cubicBezTo>
                <a:lnTo>
                  <a:pt x="9061807" y="4535173"/>
                </a:lnTo>
                <a:cubicBezTo>
                  <a:pt x="9061807" y="4615565"/>
                  <a:pt x="8996637" y="4680735"/>
                  <a:pt x="8916245" y="4680735"/>
                </a:cubicBezTo>
                <a:lnTo>
                  <a:pt x="8868587" y="4680735"/>
                </a:lnTo>
                <a:lnTo>
                  <a:pt x="8868587" y="4733788"/>
                </a:lnTo>
                <a:cubicBezTo>
                  <a:pt x="8868587" y="4832632"/>
                  <a:pt x="8788459" y="4912760"/>
                  <a:pt x="8689615" y="4912760"/>
                </a:cubicBezTo>
                <a:lnTo>
                  <a:pt x="372192" y="4912760"/>
                </a:lnTo>
                <a:cubicBezTo>
                  <a:pt x="273348" y="4912760"/>
                  <a:pt x="193220" y="4832632"/>
                  <a:pt x="193220" y="4733788"/>
                </a:cubicBezTo>
                <a:lnTo>
                  <a:pt x="193220" y="4680735"/>
                </a:lnTo>
                <a:lnTo>
                  <a:pt x="145562" y="4680735"/>
                </a:lnTo>
                <a:cubicBezTo>
                  <a:pt x="65170" y="4680735"/>
                  <a:pt x="0" y="4615565"/>
                  <a:pt x="0" y="4535173"/>
                </a:cubicBezTo>
                <a:lnTo>
                  <a:pt x="0" y="377587"/>
                </a:lnTo>
                <a:cubicBezTo>
                  <a:pt x="0" y="297195"/>
                  <a:pt x="65170" y="232025"/>
                  <a:pt x="145562" y="232025"/>
                </a:cubicBezTo>
                <a:lnTo>
                  <a:pt x="193220" y="232025"/>
                </a:lnTo>
                <a:lnTo>
                  <a:pt x="193220" y="178972"/>
                </a:lnTo>
                <a:cubicBezTo>
                  <a:pt x="193220" y="80128"/>
                  <a:pt x="273348" y="0"/>
                  <a:pt x="372192" y="0"/>
                </a:cubicBezTo>
                <a:close/>
              </a:path>
            </a:pathLst>
          </a:custGeom>
          <a:noFill/>
          <a:ln w="1905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algn="ctr"/>
            <a:endParaRPr lang="zh-CN" altLang="en-US" sz="1800">
              <a:cs typeface="黑体" panose="02010609060101010101" pitchFamily="49" charset="-122"/>
            </a:endParaRPr>
          </a:p>
        </p:txBody>
      </p:sp>
      <p:sp>
        <p:nvSpPr>
          <p:cNvPr id="1048595" name="任意多边形: 形状 34"/>
          <p:cNvSpPr/>
          <p:nvPr userDrawn="1">
            <p:custDataLst>
              <p:tags r:id="rId10"/>
            </p:custDataLst>
          </p:nvPr>
        </p:nvSpPr>
        <p:spPr>
          <a:xfrm>
            <a:off x="1435735" y="940435"/>
            <a:ext cx="9320530" cy="4977765"/>
          </a:xfrm>
          <a:custGeom>
            <a:avLst/>
            <a:gdLst>
              <a:gd name="connsiteX0" fmla="*/ 359696 w 8940783"/>
              <a:gd name="connsiteY0" fmla="*/ 0 h 4747816"/>
              <a:gd name="connsiteX1" fmla="*/ 542919 w 8940783"/>
              <a:gd name="connsiteY1" fmla="*/ 0 h 4747816"/>
              <a:gd name="connsiteX2" fmla="*/ 8397864 w 8940783"/>
              <a:gd name="connsiteY2" fmla="*/ 0 h 4747816"/>
              <a:gd name="connsiteX3" fmla="*/ 8581087 w 8940783"/>
              <a:gd name="connsiteY3" fmla="*/ 0 h 4747816"/>
              <a:gd name="connsiteX4" fmla="*/ 8754050 w 8940783"/>
              <a:gd name="connsiteY4" fmla="*/ 172963 h 4747816"/>
              <a:gd name="connsiteX5" fmla="*/ 8754050 w 8940783"/>
              <a:gd name="connsiteY5" fmla="*/ 224235 h 4747816"/>
              <a:gd name="connsiteX6" fmla="*/ 8800108 w 8940783"/>
              <a:gd name="connsiteY6" fmla="*/ 224235 h 4747816"/>
              <a:gd name="connsiteX7" fmla="*/ 8940783 w 8940783"/>
              <a:gd name="connsiteY7" fmla="*/ 364910 h 4747816"/>
              <a:gd name="connsiteX8" fmla="*/ 8940783 w 8940783"/>
              <a:gd name="connsiteY8" fmla="*/ 4382907 h 4747816"/>
              <a:gd name="connsiteX9" fmla="*/ 8800108 w 8940783"/>
              <a:gd name="connsiteY9" fmla="*/ 4523581 h 4747816"/>
              <a:gd name="connsiteX10" fmla="*/ 8754050 w 8940783"/>
              <a:gd name="connsiteY10" fmla="*/ 4523581 h 4747816"/>
              <a:gd name="connsiteX11" fmla="*/ 8754050 w 8940783"/>
              <a:gd name="connsiteY11" fmla="*/ 4574853 h 4747816"/>
              <a:gd name="connsiteX12" fmla="*/ 8581087 w 8940783"/>
              <a:gd name="connsiteY12" fmla="*/ 4747816 h 4747816"/>
              <a:gd name="connsiteX13" fmla="*/ 8397864 w 8940783"/>
              <a:gd name="connsiteY13" fmla="*/ 4747816 h 4747816"/>
              <a:gd name="connsiteX14" fmla="*/ 542919 w 8940783"/>
              <a:gd name="connsiteY14" fmla="*/ 4747816 h 4747816"/>
              <a:gd name="connsiteX15" fmla="*/ 359696 w 8940783"/>
              <a:gd name="connsiteY15" fmla="*/ 4747816 h 4747816"/>
              <a:gd name="connsiteX16" fmla="*/ 186733 w 8940783"/>
              <a:gd name="connsiteY16" fmla="*/ 4574853 h 4747816"/>
              <a:gd name="connsiteX17" fmla="*/ 186733 w 8940783"/>
              <a:gd name="connsiteY17" fmla="*/ 4523581 h 4747816"/>
              <a:gd name="connsiteX18" fmla="*/ 140675 w 8940783"/>
              <a:gd name="connsiteY18" fmla="*/ 4523581 h 4747816"/>
              <a:gd name="connsiteX19" fmla="*/ 0 w 8940783"/>
              <a:gd name="connsiteY19" fmla="*/ 4382907 h 4747816"/>
              <a:gd name="connsiteX20" fmla="*/ 0 w 8940783"/>
              <a:gd name="connsiteY20" fmla="*/ 364910 h 4747816"/>
              <a:gd name="connsiteX21" fmla="*/ 140675 w 8940783"/>
              <a:gd name="connsiteY21" fmla="*/ 224235 h 4747816"/>
              <a:gd name="connsiteX22" fmla="*/ 186733 w 8940783"/>
              <a:gd name="connsiteY22" fmla="*/ 224235 h 4747816"/>
              <a:gd name="connsiteX23" fmla="*/ 186733 w 8940783"/>
              <a:gd name="connsiteY23" fmla="*/ 172963 h 4747816"/>
              <a:gd name="connsiteX24" fmla="*/ 359696 w 8940783"/>
              <a:gd name="connsiteY24" fmla="*/ 0 h 4747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940783" h="4747816">
                <a:moveTo>
                  <a:pt x="359696" y="0"/>
                </a:moveTo>
                <a:lnTo>
                  <a:pt x="542919" y="0"/>
                </a:lnTo>
                <a:lnTo>
                  <a:pt x="8397864" y="0"/>
                </a:lnTo>
                <a:lnTo>
                  <a:pt x="8581087" y="0"/>
                </a:lnTo>
                <a:cubicBezTo>
                  <a:pt x="8676613" y="0"/>
                  <a:pt x="8754050" y="77438"/>
                  <a:pt x="8754050" y="172963"/>
                </a:cubicBezTo>
                <a:lnTo>
                  <a:pt x="8754050" y="224235"/>
                </a:lnTo>
                <a:lnTo>
                  <a:pt x="8800108" y="224235"/>
                </a:lnTo>
                <a:cubicBezTo>
                  <a:pt x="8877801" y="224235"/>
                  <a:pt x="8940783" y="287217"/>
                  <a:pt x="8940783" y="364910"/>
                </a:cubicBezTo>
                <a:lnTo>
                  <a:pt x="8940783" y="4382907"/>
                </a:lnTo>
                <a:cubicBezTo>
                  <a:pt x="8940783" y="4460599"/>
                  <a:pt x="8877801" y="4523581"/>
                  <a:pt x="8800108" y="4523581"/>
                </a:cubicBezTo>
                <a:lnTo>
                  <a:pt x="8754050" y="4523581"/>
                </a:lnTo>
                <a:lnTo>
                  <a:pt x="8754050" y="4574853"/>
                </a:lnTo>
                <a:cubicBezTo>
                  <a:pt x="8754050" y="4670379"/>
                  <a:pt x="8676613" y="4747816"/>
                  <a:pt x="8581087" y="4747816"/>
                </a:cubicBezTo>
                <a:lnTo>
                  <a:pt x="8397864" y="4747816"/>
                </a:lnTo>
                <a:lnTo>
                  <a:pt x="542919" y="4747816"/>
                </a:lnTo>
                <a:lnTo>
                  <a:pt x="359696" y="4747816"/>
                </a:lnTo>
                <a:cubicBezTo>
                  <a:pt x="264171" y="4747816"/>
                  <a:pt x="186733" y="4670379"/>
                  <a:pt x="186733" y="4574853"/>
                </a:cubicBezTo>
                <a:lnTo>
                  <a:pt x="186733" y="4523581"/>
                </a:lnTo>
                <a:lnTo>
                  <a:pt x="140675" y="4523581"/>
                </a:lnTo>
                <a:cubicBezTo>
                  <a:pt x="62982" y="4523581"/>
                  <a:pt x="0" y="4460599"/>
                  <a:pt x="0" y="4382907"/>
                </a:cubicBezTo>
                <a:lnTo>
                  <a:pt x="0" y="364910"/>
                </a:lnTo>
                <a:cubicBezTo>
                  <a:pt x="0" y="287217"/>
                  <a:pt x="62982" y="224235"/>
                  <a:pt x="140675" y="224235"/>
                </a:cubicBezTo>
                <a:lnTo>
                  <a:pt x="186733" y="224235"/>
                </a:lnTo>
                <a:lnTo>
                  <a:pt x="186733" y="172963"/>
                </a:lnTo>
                <a:cubicBezTo>
                  <a:pt x="186733" y="77438"/>
                  <a:pt x="264171" y="0"/>
                  <a:pt x="359696" y="0"/>
                </a:cubicBezTo>
                <a:close/>
              </a:path>
            </a:pathLst>
          </a:custGeom>
          <a:noFill/>
          <a:ln w="1905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algn="ctr"/>
            <a:endParaRPr lang="zh-CN" altLang="en-US" sz="1800">
              <a:cs typeface="黑体" panose="02010609060101010101" pitchFamily="49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37.xml"/><Relationship Id="rId8" Type="http://schemas.openxmlformats.org/officeDocument/2006/relationships/tags" Target="../tags/tag36.xml"/><Relationship Id="rId7" Type="http://schemas.openxmlformats.org/officeDocument/2006/relationships/tags" Target="../tags/tag35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tags" Target="../tags/tag44.xml"/><Relationship Id="rId15" Type="http://schemas.openxmlformats.org/officeDocument/2006/relationships/tags" Target="../tags/tag43.xml"/><Relationship Id="rId14" Type="http://schemas.openxmlformats.org/officeDocument/2006/relationships/tags" Target="../tags/tag42.xml"/><Relationship Id="rId13" Type="http://schemas.openxmlformats.org/officeDocument/2006/relationships/tags" Target="../tags/tag41.xml"/><Relationship Id="rId12" Type="http://schemas.openxmlformats.org/officeDocument/2006/relationships/tags" Target="../tags/tag40.xml"/><Relationship Id="rId11" Type="http://schemas.openxmlformats.org/officeDocument/2006/relationships/tags" Target="../tags/tag39.xml"/><Relationship Id="rId10" Type="http://schemas.openxmlformats.org/officeDocument/2006/relationships/tags" Target="../tags/tag38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矩形 17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90500" dist="1905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zh-CN" altLang="en-US">
              <a:cs typeface="+mn-lt"/>
              <a:sym typeface="汉仪书宋二简" panose="02010600000101010101" charset="-122"/>
            </a:endParaRPr>
          </a:p>
        </p:txBody>
      </p:sp>
      <p:sp>
        <p:nvSpPr>
          <p:cNvPr id="1048577" name="矩形 18"/>
          <p:cNvSpPr/>
          <p:nvPr userDrawn="1">
            <p:custDataLst>
              <p:tags r:id="rId6"/>
            </p:custDataLst>
          </p:nvPr>
        </p:nvSpPr>
        <p:spPr>
          <a:xfrm>
            <a:off x="158750" y="136525"/>
            <a:ext cx="11874500" cy="65849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zh-CN" altLang="en-US">
              <a:cs typeface="+mn-lt"/>
              <a:sym typeface="汉仪书宋二简" panose="02010600000101010101" charset="-122"/>
            </a:endParaRPr>
          </a:p>
        </p:txBody>
      </p:sp>
      <p:sp>
        <p:nvSpPr>
          <p:cNvPr id="1048578" name="任意多边形: 形状 21"/>
          <p:cNvSpPr/>
          <p:nvPr userDrawn="1">
            <p:custDataLst>
              <p:tags r:id="rId7"/>
            </p:custDataLst>
          </p:nvPr>
        </p:nvSpPr>
        <p:spPr>
          <a:xfrm>
            <a:off x="368300" y="5416578"/>
            <a:ext cx="4940300" cy="1044548"/>
          </a:xfrm>
          <a:custGeom>
            <a:avLst/>
            <a:gdLst>
              <a:gd name="connsiteX0" fmla="*/ 0 w 6007100"/>
              <a:gd name="connsiteY0" fmla="*/ 1270106 h 1270106"/>
              <a:gd name="connsiteX1" fmla="*/ 1752600 w 6007100"/>
              <a:gd name="connsiteY1" fmla="*/ 106 h 1270106"/>
              <a:gd name="connsiteX2" fmla="*/ 3784600 w 6007100"/>
              <a:gd name="connsiteY2" fmla="*/ 1193906 h 1270106"/>
              <a:gd name="connsiteX3" fmla="*/ 4876800 w 6007100"/>
              <a:gd name="connsiteY3" fmla="*/ 482706 h 1270106"/>
              <a:gd name="connsiteX4" fmla="*/ 6007100 w 6007100"/>
              <a:gd name="connsiteY4" fmla="*/ 1130406 h 1270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07100" h="1270106">
                <a:moveTo>
                  <a:pt x="0" y="1270106"/>
                </a:moveTo>
                <a:cubicBezTo>
                  <a:pt x="560916" y="641456"/>
                  <a:pt x="1121833" y="12806"/>
                  <a:pt x="1752600" y="106"/>
                </a:cubicBezTo>
                <a:cubicBezTo>
                  <a:pt x="2383367" y="-12594"/>
                  <a:pt x="3263900" y="1113473"/>
                  <a:pt x="3784600" y="1193906"/>
                </a:cubicBezTo>
                <a:cubicBezTo>
                  <a:pt x="4305300" y="1274339"/>
                  <a:pt x="4506383" y="493289"/>
                  <a:pt x="4876800" y="482706"/>
                </a:cubicBezTo>
                <a:cubicBezTo>
                  <a:pt x="5247217" y="472123"/>
                  <a:pt x="5627158" y="801264"/>
                  <a:pt x="6007100" y="1130406"/>
                </a:cubicBezTo>
              </a:path>
            </a:pathLst>
          </a:custGeom>
          <a:gradFill flip="none" rotWithShape="1">
            <a:gsLst>
              <a:gs pos="1835">
                <a:schemeClr val="accent1">
                  <a:lumMod val="34000"/>
                  <a:lumOff val="66000"/>
                  <a:alpha val="22000"/>
                </a:schemeClr>
              </a:gs>
              <a:gs pos="21000">
                <a:schemeClr val="accent1">
                  <a:lumMod val="17000"/>
                  <a:lumOff val="83000"/>
                  <a:alpha val="38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just"/>
            <a:endParaRPr lang="zh-CN" altLang="en-US" sz="1800">
              <a:cs typeface="+mn-lt"/>
              <a:sym typeface="汉仪书宋二简" panose="02010600000101010101" charset="-122"/>
            </a:endParaRPr>
          </a:p>
        </p:txBody>
      </p:sp>
      <p:sp>
        <p:nvSpPr>
          <p:cNvPr id="1048579" name="任意多边形: 形状 23"/>
          <p:cNvSpPr/>
          <p:nvPr userDrawn="1">
            <p:custDataLst>
              <p:tags r:id="rId8"/>
            </p:custDataLst>
          </p:nvPr>
        </p:nvSpPr>
        <p:spPr>
          <a:xfrm>
            <a:off x="9858375" y="6136651"/>
            <a:ext cx="1835150" cy="402261"/>
          </a:xfrm>
          <a:custGeom>
            <a:avLst/>
            <a:gdLst>
              <a:gd name="connsiteX0" fmla="*/ 0 w 3708400"/>
              <a:gd name="connsiteY0" fmla="*/ 812873 h 812873"/>
              <a:gd name="connsiteX1" fmla="*/ 800100 w 3708400"/>
              <a:gd name="connsiteY1" fmla="*/ 12773 h 812873"/>
              <a:gd name="connsiteX2" fmla="*/ 2032000 w 3708400"/>
              <a:gd name="connsiteY2" fmla="*/ 558873 h 812873"/>
              <a:gd name="connsiteX3" fmla="*/ 2959100 w 3708400"/>
              <a:gd name="connsiteY3" fmla="*/ 73 h 812873"/>
              <a:gd name="connsiteX4" fmla="*/ 3708400 w 3708400"/>
              <a:gd name="connsiteY4" fmla="*/ 520773 h 812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8400" h="812873">
                <a:moveTo>
                  <a:pt x="0" y="812873"/>
                </a:moveTo>
                <a:cubicBezTo>
                  <a:pt x="230716" y="433989"/>
                  <a:pt x="461433" y="55106"/>
                  <a:pt x="800100" y="12773"/>
                </a:cubicBezTo>
                <a:cubicBezTo>
                  <a:pt x="1138767" y="-29560"/>
                  <a:pt x="1672167" y="560990"/>
                  <a:pt x="2032000" y="558873"/>
                </a:cubicBezTo>
                <a:cubicBezTo>
                  <a:pt x="2391833" y="556756"/>
                  <a:pt x="2679700" y="6423"/>
                  <a:pt x="2959100" y="73"/>
                </a:cubicBezTo>
                <a:cubicBezTo>
                  <a:pt x="3238500" y="-6277"/>
                  <a:pt x="3568700" y="402240"/>
                  <a:pt x="3708400" y="520773"/>
                </a:cubicBezTo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  <a:alpha val="34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just"/>
            <a:endParaRPr lang="zh-CN" altLang="en-US" sz="1800">
              <a:cs typeface="+mn-lt"/>
              <a:sym typeface="汉仪书宋二简" panose="02010600000101010101" charset="-122"/>
            </a:endParaRPr>
          </a:p>
        </p:txBody>
      </p:sp>
      <p:sp>
        <p:nvSpPr>
          <p:cNvPr id="1048580" name="任意多边形: 形状 24"/>
          <p:cNvSpPr/>
          <p:nvPr userDrawn="1">
            <p:custDataLst>
              <p:tags r:id="rId9"/>
            </p:custDataLst>
          </p:nvPr>
        </p:nvSpPr>
        <p:spPr>
          <a:xfrm flipH="1">
            <a:off x="6380162" y="5382686"/>
            <a:ext cx="2854326" cy="837139"/>
          </a:xfrm>
          <a:custGeom>
            <a:avLst/>
            <a:gdLst>
              <a:gd name="connsiteX0" fmla="*/ 0 w 6007100"/>
              <a:gd name="connsiteY0" fmla="*/ 1270106 h 1270106"/>
              <a:gd name="connsiteX1" fmla="*/ 1752600 w 6007100"/>
              <a:gd name="connsiteY1" fmla="*/ 106 h 1270106"/>
              <a:gd name="connsiteX2" fmla="*/ 3784600 w 6007100"/>
              <a:gd name="connsiteY2" fmla="*/ 1193906 h 1270106"/>
              <a:gd name="connsiteX3" fmla="*/ 4876800 w 6007100"/>
              <a:gd name="connsiteY3" fmla="*/ 482706 h 1270106"/>
              <a:gd name="connsiteX4" fmla="*/ 6007100 w 6007100"/>
              <a:gd name="connsiteY4" fmla="*/ 1130406 h 1270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07100" h="1270106">
                <a:moveTo>
                  <a:pt x="0" y="1270106"/>
                </a:moveTo>
                <a:cubicBezTo>
                  <a:pt x="560916" y="641456"/>
                  <a:pt x="1121833" y="12806"/>
                  <a:pt x="1752600" y="106"/>
                </a:cubicBezTo>
                <a:cubicBezTo>
                  <a:pt x="2383367" y="-12594"/>
                  <a:pt x="3263900" y="1113473"/>
                  <a:pt x="3784600" y="1193906"/>
                </a:cubicBezTo>
                <a:cubicBezTo>
                  <a:pt x="4305300" y="1274339"/>
                  <a:pt x="4506383" y="493289"/>
                  <a:pt x="4876800" y="482706"/>
                </a:cubicBezTo>
                <a:cubicBezTo>
                  <a:pt x="5247217" y="472123"/>
                  <a:pt x="5627158" y="801264"/>
                  <a:pt x="6007100" y="1130406"/>
                </a:cubicBezTo>
              </a:path>
            </a:pathLst>
          </a:custGeom>
          <a:gradFill flip="none" rotWithShape="1">
            <a:gsLst>
              <a:gs pos="0">
                <a:schemeClr val="accent1">
                  <a:lumMod val="40000"/>
                  <a:lumOff val="60000"/>
                  <a:alpha val="20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just"/>
            <a:endParaRPr lang="zh-CN" altLang="en-US" sz="1800">
              <a:cs typeface="+mn-lt"/>
              <a:sym typeface="汉仪书宋二简" panose="02010600000101010101" charset="-122"/>
            </a:endParaRPr>
          </a:p>
        </p:txBody>
      </p:sp>
      <p:sp>
        <p:nvSpPr>
          <p:cNvPr id="1048581" name="任意多边形: 形状 15"/>
          <p:cNvSpPr/>
          <p:nvPr userDrawn="1">
            <p:custDataLst>
              <p:tags r:id="rId10"/>
            </p:custDataLst>
          </p:nvPr>
        </p:nvSpPr>
        <p:spPr>
          <a:xfrm>
            <a:off x="246018" y="289470"/>
            <a:ext cx="75968" cy="267178"/>
          </a:xfrm>
          <a:custGeom>
            <a:avLst/>
            <a:gdLst>
              <a:gd name="connsiteX0" fmla="*/ 53080 w 106160"/>
              <a:gd name="connsiteY0" fmla="*/ 280881 h 373362"/>
              <a:gd name="connsiteX1" fmla="*/ 13679 w 106160"/>
              <a:gd name="connsiteY1" fmla="*/ 320282 h 373362"/>
              <a:gd name="connsiteX2" fmla="*/ 53080 w 106160"/>
              <a:gd name="connsiteY2" fmla="*/ 359683 h 373362"/>
              <a:gd name="connsiteX3" fmla="*/ 92481 w 106160"/>
              <a:gd name="connsiteY3" fmla="*/ 320282 h 373362"/>
              <a:gd name="connsiteX4" fmla="*/ 53080 w 106160"/>
              <a:gd name="connsiteY4" fmla="*/ 280881 h 373362"/>
              <a:gd name="connsiteX5" fmla="*/ 53080 w 106160"/>
              <a:gd name="connsiteY5" fmla="*/ 267202 h 373362"/>
              <a:gd name="connsiteX6" fmla="*/ 106160 w 106160"/>
              <a:gd name="connsiteY6" fmla="*/ 320282 h 373362"/>
              <a:gd name="connsiteX7" fmla="*/ 53080 w 106160"/>
              <a:gd name="connsiteY7" fmla="*/ 373362 h 373362"/>
              <a:gd name="connsiteX8" fmla="*/ 0 w 106160"/>
              <a:gd name="connsiteY8" fmla="*/ 320282 h 373362"/>
              <a:gd name="connsiteX9" fmla="*/ 53080 w 106160"/>
              <a:gd name="connsiteY9" fmla="*/ 267202 h 373362"/>
              <a:gd name="connsiteX10" fmla="*/ 53080 w 106160"/>
              <a:gd name="connsiteY10" fmla="*/ 147280 h 373362"/>
              <a:gd name="connsiteX11" fmla="*/ 13679 w 106160"/>
              <a:gd name="connsiteY11" fmla="*/ 186681 h 373362"/>
              <a:gd name="connsiteX12" fmla="*/ 53080 w 106160"/>
              <a:gd name="connsiteY12" fmla="*/ 226082 h 373362"/>
              <a:gd name="connsiteX13" fmla="*/ 92481 w 106160"/>
              <a:gd name="connsiteY13" fmla="*/ 186681 h 373362"/>
              <a:gd name="connsiteX14" fmla="*/ 53080 w 106160"/>
              <a:gd name="connsiteY14" fmla="*/ 147280 h 373362"/>
              <a:gd name="connsiteX15" fmla="*/ 53080 w 106160"/>
              <a:gd name="connsiteY15" fmla="*/ 133601 h 373362"/>
              <a:gd name="connsiteX16" fmla="*/ 106160 w 106160"/>
              <a:gd name="connsiteY16" fmla="*/ 186681 h 373362"/>
              <a:gd name="connsiteX17" fmla="*/ 53080 w 106160"/>
              <a:gd name="connsiteY17" fmla="*/ 239761 h 373362"/>
              <a:gd name="connsiteX18" fmla="*/ 0 w 106160"/>
              <a:gd name="connsiteY18" fmla="*/ 186681 h 373362"/>
              <a:gd name="connsiteX19" fmla="*/ 53080 w 106160"/>
              <a:gd name="connsiteY19" fmla="*/ 133601 h 373362"/>
              <a:gd name="connsiteX20" fmla="*/ 53080 w 106160"/>
              <a:gd name="connsiteY20" fmla="*/ 13679 h 373362"/>
              <a:gd name="connsiteX21" fmla="*/ 13679 w 106160"/>
              <a:gd name="connsiteY21" fmla="*/ 53080 h 373362"/>
              <a:gd name="connsiteX22" fmla="*/ 53080 w 106160"/>
              <a:gd name="connsiteY22" fmla="*/ 92481 h 373362"/>
              <a:gd name="connsiteX23" fmla="*/ 92481 w 106160"/>
              <a:gd name="connsiteY23" fmla="*/ 53080 h 373362"/>
              <a:gd name="connsiteX24" fmla="*/ 53080 w 106160"/>
              <a:gd name="connsiteY24" fmla="*/ 13679 h 373362"/>
              <a:gd name="connsiteX25" fmla="*/ 53080 w 106160"/>
              <a:gd name="connsiteY25" fmla="*/ 0 h 373362"/>
              <a:gd name="connsiteX26" fmla="*/ 106160 w 106160"/>
              <a:gd name="connsiteY26" fmla="*/ 53080 h 373362"/>
              <a:gd name="connsiteX27" fmla="*/ 53080 w 106160"/>
              <a:gd name="connsiteY27" fmla="*/ 106160 h 373362"/>
              <a:gd name="connsiteX28" fmla="*/ 0 w 106160"/>
              <a:gd name="connsiteY28" fmla="*/ 53080 h 373362"/>
              <a:gd name="connsiteX29" fmla="*/ 53080 w 106160"/>
              <a:gd name="connsiteY29" fmla="*/ 0 h 373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06160" h="373362">
                <a:moveTo>
                  <a:pt x="53080" y="280881"/>
                </a:moveTo>
                <a:cubicBezTo>
                  <a:pt x="31319" y="280881"/>
                  <a:pt x="13679" y="298521"/>
                  <a:pt x="13679" y="320282"/>
                </a:cubicBezTo>
                <a:cubicBezTo>
                  <a:pt x="13679" y="342043"/>
                  <a:pt x="31319" y="359683"/>
                  <a:pt x="53080" y="359683"/>
                </a:cubicBezTo>
                <a:cubicBezTo>
                  <a:pt x="74841" y="359683"/>
                  <a:pt x="92481" y="342043"/>
                  <a:pt x="92481" y="320282"/>
                </a:cubicBezTo>
                <a:cubicBezTo>
                  <a:pt x="92481" y="298521"/>
                  <a:pt x="74841" y="280881"/>
                  <a:pt x="53080" y="280881"/>
                </a:cubicBezTo>
                <a:close/>
                <a:moveTo>
                  <a:pt x="53080" y="267202"/>
                </a:moveTo>
                <a:cubicBezTo>
                  <a:pt x="82395" y="267202"/>
                  <a:pt x="106160" y="290967"/>
                  <a:pt x="106160" y="320282"/>
                </a:cubicBezTo>
                <a:cubicBezTo>
                  <a:pt x="106160" y="349597"/>
                  <a:pt x="82395" y="373362"/>
                  <a:pt x="53080" y="373362"/>
                </a:cubicBezTo>
                <a:cubicBezTo>
                  <a:pt x="23765" y="373362"/>
                  <a:pt x="0" y="349597"/>
                  <a:pt x="0" y="320282"/>
                </a:cubicBezTo>
                <a:cubicBezTo>
                  <a:pt x="0" y="290967"/>
                  <a:pt x="23765" y="267202"/>
                  <a:pt x="53080" y="267202"/>
                </a:cubicBezTo>
                <a:close/>
                <a:moveTo>
                  <a:pt x="53080" y="147280"/>
                </a:moveTo>
                <a:cubicBezTo>
                  <a:pt x="31319" y="147280"/>
                  <a:pt x="13679" y="164920"/>
                  <a:pt x="13679" y="186681"/>
                </a:cubicBezTo>
                <a:cubicBezTo>
                  <a:pt x="13679" y="208442"/>
                  <a:pt x="31319" y="226082"/>
                  <a:pt x="53080" y="226082"/>
                </a:cubicBezTo>
                <a:cubicBezTo>
                  <a:pt x="74841" y="226082"/>
                  <a:pt x="92481" y="208442"/>
                  <a:pt x="92481" y="186681"/>
                </a:cubicBezTo>
                <a:cubicBezTo>
                  <a:pt x="92481" y="164920"/>
                  <a:pt x="74841" y="147280"/>
                  <a:pt x="53080" y="147280"/>
                </a:cubicBezTo>
                <a:close/>
                <a:moveTo>
                  <a:pt x="53080" y="133601"/>
                </a:moveTo>
                <a:cubicBezTo>
                  <a:pt x="82395" y="133601"/>
                  <a:pt x="106160" y="157366"/>
                  <a:pt x="106160" y="186681"/>
                </a:cubicBezTo>
                <a:cubicBezTo>
                  <a:pt x="106160" y="215996"/>
                  <a:pt x="82395" y="239761"/>
                  <a:pt x="53080" y="239761"/>
                </a:cubicBezTo>
                <a:cubicBezTo>
                  <a:pt x="23765" y="239761"/>
                  <a:pt x="0" y="215996"/>
                  <a:pt x="0" y="186681"/>
                </a:cubicBezTo>
                <a:cubicBezTo>
                  <a:pt x="0" y="157366"/>
                  <a:pt x="23765" y="133601"/>
                  <a:pt x="53080" y="133601"/>
                </a:cubicBezTo>
                <a:close/>
                <a:moveTo>
                  <a:pt x="53080" y="13679"/>
                </a:moveTo>
                <a:cubicBezTo>
                  <a:pt x="31319" y="13679"/>
                  <a:pt x="13679" y="31319"/>
                  <a:pt x="13679" y="53080"/>
                </a:cubicBezTo>
                <a:cubicBezTo>
                  <a:pt x="13679" y="74841"/>
                  <a:pt x="31319" y="92481"/>
                  <a:pt x="53080" y="92481"/>
                </a:cubicBezTo>
                <a:cubicBezTo>
                  <a:pt x="74841" y="92481"/>
                  <a:pt x="92481" y="74841"/>
                  <a:pt x="92481" y="53080"/>
                </a:cubicBezTo>
                <a:cubicBezTo>
                  <a:pt x="92481" y="31319"/>
                  <a:pt x="74841" y="13679"/>
                  <a:pt x="53080" y="13679"/>
                </a:cubicBezTo>
                <a:close/>
                <a:moveTo>
                  <a:pt x="53080" y="0"/>
                </a:moveTo>
                <a:cubicBezTo>
                  <a:pt x="82395" y="0"/>
                  <a:pt x="106160" y="23765"/>
                  <a:pt x="106160" y="53080"/>
                </a:cubicBezTo>
                <a:cubicBezTo>
                  <a:pt x="106160" y="82395"/>
                  <a:pt x="82395" y="106160"/>
                  <a:pt x="53080" y="106160"/>
                </a:cubicBezTo>
                <a:cubicBezTo>
                  <a:pt x="23765" y="106160"/>
                  <a:pt x="0" y="82395"/>
                  <a:pt x="0" y="53080"/>
                </a:cubicBezTo>
                <a:cubicBezTo>
                  <a:pt x="0" y="23765"/>
                  <a:pt x="23765" y="0"/>
                  <a:pt x="53080" y="0"/>
                </a:cubicBezTo>
                <a:close/>
              </a:path>
            </a:pathLst>
          </a:custGeom>
          <a:solidFill>
            <a:schemeClr val="accent3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zh-CN" altLang="en-US">
              <a:solidFill>
                <a:schemeClr val="tx1"/>
              </a:solidFill>
              <a:cs typeface="+mn-lt"/>
              <a:sym typeface="汉仪书宋二简" panose="02010600000101010101" charset="-122"/>
            </a:endParaRPr>
          </a:p>
        </p:txBody>
      </p:sp>
      <p:sp>
        <p:nvSpPr>
          <p:cNvPr id="1048582" name="标题占位符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/>
          </a:bodyPr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48583" name="文本占位符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1048584" name="日期占位符 3"/>
          <p:cNvSpPr>
            <a:spLocks noGrp="1"/>
          </p:cNvSpPr>
          <p:nvPr>
            <p:ph type="dt" sz="half" idx="2"/>
            <p:custDataLst>
              <p:tags r:id="rId13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lt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585" name="页脚占位符 4"/>
          <p:cNvSpPr>
            <a:spLocks noGrp="1"/>
          </p:cNvSpPr>
          <p:nvPr>
            <p:ph type="ftr" sz="quarter" idx="3"/>
            <p:custDataLst>
              <p:tags r:id="rId14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lt"/>
              </a:defRPr>
            </a:lvl1pPr>
          </a:lstStyle>
          <a:p>
            <a:endParaRPr lang="zh-CN" altLang="en-US" dirty="0"/>
          </a:p>
        </p:txBody>
      </p:sp>
      <p:sp>
        <p:nvSpPr>
          <p:cNvPr id="1048586" name="灯片编号占位符 5"/>
          <p:cNvSpPr>
            <a:spLocks noGrp="1"/>
          </p:cNvSpPr>
          <p:nvPr>
            <p:ph type="sldNum" sz="quarter" idx="4"/>
            <p:custDataLst>
              <p:tags r:id="rId15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lt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48587" name="KSO_TEMPLATE" hidden="1"/>
          <p:cNvSpPr/>
          <p:nvPr userDrawn="1">
            <p:custDataLst>
              <p:tags r:id="rId16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>
              <a:latin typeface="华文中宋" panose="02010600040101010101" pitchFamily="2" charset="-122"/>
              <a:ea typeface="华文中宋" panose="02010600040101010101" pitchFamily="2" charset="-122"/>
              <a:sym typeface="汉仪书宋二简" panose="02010600000101010101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just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accent1"/>
          </a:solidFill>
          <a:latin typeface="+mn-lt"/>
          <a:ea typeface="+mn-ea"/>
          <a:cs typeface="+mj-cs"/>
          <a:sym typeface="汉仪书宋二简" panose="02010600000101010101" charset="-122"/>
        </a:defRPr>
      </a:lvl1pPr>
    </p:titleStyle>
    <p:bodyStyle>
      <a:lvl1pPr marL="228600" indent="-228600" algn="just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dk1">
              <a:lumMod val="85000"/>
              <a:lumOff val="15000"/>
            </a:schemeClr>
          </a:solidFill>
          <a:latin typeface="+mn-lt"/>
          <a:ea typeface="+mn-ea"/>
          <a:cs typeface="+mn-cs"/>
          <a:sym typeface="汉仪书宋二简" panose="02010600000101010101" charset="-122"/>
        </a:defRPr>
      </a:lvl1pPr>
      <a:lvl2pPr marL="538480" indent="-206375" algn="just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dk1">
              <a:lumMod val="85000"/>
              <a:lumOff val="15000"/>
            </a:schemeClr>
          </a:solidFill>
          <a:latin typeface="+mn-lt"/>
          <a:ea typeface="+mn-ea"/>
          <a:cs typeface="+mn-cs"/>
          <a:sym typeface="汉仪书宋二简" panose="02010600000101010101" charset="-122"/>
        </a:defRPr>
      </a:lvl2pPr>
      <a:lvl3pPr marL="798830" indent="-161925" algn="just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dk1">
              <a:lumMod val="85000"/>
              <a:lumOff val="15000"/>
            </a:schemeClr>
          </a:solidFill>
          <a:latin typeface="+mn-lt"/>
          <a:ea typeface="+mn-ea"/>
          <a:cs typeface="+mn-cs"/>
          <a:sym typeface="汉仪书宋二简" panose="02010600000101010101" charset="-122"/>
        </a:defRPr>
      </a:lvl3pPr>
      <a:lvl4pPr marL="1030605" indent="-149225" algn="just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dk1">
              <a:lumMod val="85000"/>
              <a:lumOff val="15000"/>
            </a:schemeClr>
          </a:solidFill>
          <a:latin typeface="+mn-lt"/>
          <a:ea typeface="+mn-ea"/>
          <a:cs typeface="+mn-cs"/>
          <a:sym typeface="汉仪书宋二简" panose="02010600000101010101" charset="-122"/>
        </a:defRPr>
      </a:lvl4pPr>
      <a:lvl5pPr marL="1235075" indent="-127000" algn="just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dk1">
              <a:lumMod val="85000"/>
              <a:lumOff val="15000"/>
            </a:schemeClr>
          </a:solidFill>
          <a:latin typeface="+mn-lt"/>
          <a:ea typeface="+mn-ea"/>
          <a:cs typeface="+mn-cs"/>
          <a:sym typeface="汉仪书宋二简" panose="02010600000101010101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tags" Target="../tags/tag4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ctr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/>
              <a:t>“</a:t>
            </a:r>
            <a:r>
              <a:rPr lang="zh-CN" altLang="en-US"/>
              <a:t>后半句</a:t>
            </a:r>
            <a:r>
              <a:rPr lang="en-US" altLang="zh-CN"/>
              <a:t>”</a:t>
            </a:r>
            <a:r>
              <a:rPr lang="zh-CN" altLang="en-US"/>
              <a:t>作文</a:t>
            </a:r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6" name=""/>
        <p:cNvGrpSpPr/>
        <p:nvPr/>
      </p:nvGrpSpPr>
      <p:grpSpPr/>
      <p:sp>
        <p:nvSpPr>
          <p:cNvPr id="1048665" name="文本框 3"/>
          <p:cNvSpPr txBox="1"/>
          <p:nvPr/>
        </p:nvSpPr>
        <p:spPr>
          <a:xfrm>
            <a:off x="203835" y="234315"/>
            <a:ext cx="11784330" cy="61976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457200" algn="l">
              <a:lnSpc>
                <a:spcPct val="170000"/>
              </a:lnSpc>
            </a:pPr>
            <a:r>
              <a:rPr lang="en-US" altLang="zh-CN" sz="28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“</a:t>
            </a:r>
            <a:r>
              <a:rPr lang="zh-CN" altLang="en-US" sz="28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父母在，不远游</a:t>
            </a:r>
            <a:r>
              <a:rPr lang="en-US" altLang="zh-CN" sz="28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”</a:t>
            </a:r>
            <a:r>
              <a:rPr lang="zh-CN" altLang="en-US" sz="28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（截取前半句，强调守家）</a:t>
            </a:r>
            <a:endParaRPr lang="zh-CN" altLang="en-US" sz="2800" b="1" kern="100" dirty="0">
              <a:solidFill>
                <a:srgbClr val="FF000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  <a:p>
            <a:pPr indent="457200" algn="l">
              <a:lnSpc>
                <a:spcPct val="170000"/>
              </a:lnSpc>
            </a:pPr>
            <a:r>
              <a:rPr lang="en-US" altLang="zh-CN" sz="28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“</a:t>
            </a:r>
            <a:r>
              <a:rPr lang="zh-CN" altLang="en-US" sz="28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不听老人言，吃亏在眼前</a:t>
            </a:r>
            <a:r>
              <a:rPr lang="en-US" altLang="zh-CN" sz="28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”</a:t>
            </a:r>
            <a:r>
              <a:rPr lang="zh-CN" altLang="en-US" sz="28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（截取前半句，强调尊崇），</a:t>
            </a:r>
            <a:endParaRPr lang="zh-CN" altLang="en-US" sz="2800" b="1" kern="100" dirty="0">
              <a:solidFill>
                <a:srgbClr val="FF000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  <a:p>
            <a:pPr indent="457200" algn="l">
              <a:lnSpc>
                <a:spcPct val="170000"/>
              </a:lnSpc>
            </a:pPr>
            <a:r>
              <a:rPr lang="zh-CN" altLang="en-US" sz="2800" b="1" kern="1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可理解为被截断的片面认知</a:t>
            </a:r>
            <a:r>
              <a:rPr lang="zh-CN" altLang="en-US" sz="28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。</a:t>
            </a:r>
            <a:endParaRPr lang="zh-CN" altLang="en-US" sz="2800" b="1" kern="100" dirty="0">
              <a:solidFill>
                <a:srgbClr val="FF000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  <a:p>
            <a:pPr indent="457200" algn="l">
              <a:lnSpc>
                <a:spcPct val="170000"/>
              </a:lnSpc>
            </a:pPr>
            <a:endParaRPr lang="zh-CN" altLang="en-US" sz="2800" b="1" kern="100" dirty="0">
              <a:solidFill>
                <a:srgbClr val="FF000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  <a:p>
            <a:pPr indent="457200" algn="l">
              <a:lnSpc>
                <a:spcPct val="170000"/>
              </a:lnSpc>
            </a:pPr>
            <a:r>
              <a:rPr lang="zh-CN" altLang="en-US" sz="28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由此，</a:t>
            </a:r>
            <a:r>
              <a:rPr lang="zh-CN" altLang="en-US" sz="2800" b="1" kern="1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这些认知会产生什么影响？我们需要如何对待？</a:t>
            </a:r>
            <a:endParaRPr lang="zh-CN" altLang="en-US" sz="2800" b="1" kern="100" dirty="0">
              <a:solidFill>
                <a:srgbClr val="FF0000"/>
              </a:solidFill>
              <a:effectLst/>
              <a:highlight>
                <a:srgbClr val="FFFF00"/>
              </a:highlight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  <a:p>
            <a:pPr indent="457200" algn="l">
              <a:lnSpc>
                <a:spcPct val="170000"/>
              </a:lnSpc>
            </a:pPr>
            <a:endParaRPr lang="zh-CN" altLang="en-US" sz="2800" kern="100" dirty="0">
              <a:solidFill>
                <a:srgbClr val="FF0000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宋体" panose="02010600030101010101" pitchFamily="2" charset="-122"/>
            </a:endParaRPr>
          </a:p>
          <a:p>
            <a:pPr indent="0" algn="l" fontAlgn="auto">
              <a:lnSpc>
                <a:spcPct val="100000"/>
              </a:lnSpc>
            </a:pPr>
            <a:r>
              <a:rPr lang="en-US" sz="2800" b="1">
                <a:solidFill>
                  <a:srgbClr val="FF0000"/>
                </a:solidFill>
                <a:cs typeface="+mn-lt"/>
                <a:sym typeface="黑体" panose="02010609060101010101" pitchFamily="49" charset="-122"/>
              </a:rPr>
              <a:t>被遮蔽的另一半：</a:t>
            </a:r>
            <a:r>
              <a:rPr lang="zh-CN" altLang="en-US" sz="2800" kern="100" dirty="0">
                <a:solidFill>
                  <a:srgbClr val="000000"/>
                </a:solidFill>
                <a:effectLst/>
                <a:cs typeface="+mn-lt"/>
                <a:sym typeface="宋体" panose="02010600030101010101" pitchFamily="2" charset="-122"/>
              </a:rPr>
              <a:t>从材料中名言被断章取义、只取前半句的现象出发，关联</a:t>
            </a:r>
            <a:r>
              <a:rPr lang="en-US" sz="2800">
                <a:solidFill>
                  <a:srgbClr val="000000"/>
                </a:solidFill>
                <a:cs typeface="+mn-lt"/>
                <a:sym typeface="宋体" panose="02010600030101010101" pitchFamily="2" charset="-122"/>
              </a:rPr>
              <a:t>生活中那些被忽略的“后半句”，</a:t>
            </a:r>
            <a:r>
              <a:rPr lang="zh-CN" altLang="en-US" sz="2800">
                <a:solidFill>
                  <a:srgbClr val="000000"/>
                </a:solidFill>
                <a:cs typeface="+mn-lt"/>
                <a:sym typeface="宋体" panose="02010600030101010101" pitchFamily="2" charset="-122"/>
              </a:rPr>
              <a:t>可知</a:t>
            </a:r>
            <a:r>
              <a:rPr lang="en-US" sz="2800">
                <a:solidFill>
                  <a:srgbClr val="000000"/>
                </a:solidFill>
                <a:cs typeface="+mn-lt"/>
                <a:sym typeface="宋体" panose="02010600030101010101" pitchFamily="2" charset="-122"/>
              </a:rPr>
              <a:t>“半截古语”与网络时代的“断章取义”现象</a:t>
            </a:r>
            <a:r>
              <a:rPr lang="zh-CN" altLang="en-US" sz="2800">
                <a:solidFill>
                  <a:srgbClr val="000000"/>
                </a:solidFill>
                <a:cs typeface="+mn-lt"/>
                <a:sym typeface="宋体" panose="02010600030101010101" pitchFamily="2" charset="-122"/>
              </a:rPr>
              <a:t>会</a:t>
            </a:r>
            <a:r>
              <a:rPr lang="zh-CN" altLang="en-US" sz="2800" kern="100" dirty="0">
                <a:solidFill>
                  <a:srgbClr val="000000"/>
                </a:solidFill>
                <a:effectLst/>
                <a:cs typeface="+mn-lt"/>
                <a:sym typeface="宋体" panose="02010600030101010101" pitchFamily="2" charset="-122"/>
              </a:rPr>
              <a:t>引发的</a:t>
            </a:r>
            <a:r>
              <a:rPr lang="zh-CN" altLang="en-US" sz="2800" kern="100" dirty="0">
                <a:solidFill>
                  <a:srgbClr val="FF0000"/>
                </a:solidFill>
                <a:effectLst/>
                <a:cs typeface="+mn-lt"/>
                <a:sym typeface="宋体" panose="02010600030101010101" pitchFamily="2" charset="-122"/>
              </a:rPr>
              <a:t>片面认知</a:t>
            </a:r>
            <a:r>
              <a:rPr lang="zh-CN" altLang="en-US" sz="2800" kern="100" dirty="0">
                <a:solidFill>
                  <a:srgbClr val="000000"/>
                </a:solidFill>
                <a:effectLst/>
                <a:cs typeface="+mn-lt"/>
                <a:sym typeface="宋体" panose="02010600030101010101" pitchFamily="2" charset="-122"/>
              </a:rPr>
              <a:t>与</a:t>
            </a:r>
            <a:r>
              <a:rPr lang="zh-CN" altLang="en-US" sz="2800" kern="100" dirty="0">
                <a:solidFill>
                  <a:srgbClr val="FF0000"/>
                </a:solidFill>
                <a:effectLst/>
                <a:cs typeface="+mn-lt"/>
                <a:sym typeface="宋体" panose="02010600030101010101" pitchFamily="2" charset="-122"/>
              </a:rPr>
              <a:t>思维误区</a:t>
            </a:r>
            <a:r>
              <a:rPr lang="zh-CN" altLang="en-US" sz="2800" kern="100" dirty="0">
                <a:solidFill>
                  <a:srgbClr val="000000"/>
                </a:solidFill>
                <a:effectLst/>
                <a:cs typeface="+mn-lt"/>
                <a:sym typeface="宋体" panose="02010600030101010101" pitchFamily="2" charset="-122"/>
              </a:rPr>
              <a:t>，从而提醒我们</a:t>
            </a:r>
            <a:r>
              <a:rPr lang="en-US" sz="2800">
                <a:solidFill>
                  <a:srgbClr val="FF0000"/>
                </a:solidFill>
                <a:cs typeface="+mn-lt"/>
                <a:sym typeface="宋体" panose="02010600030101010101" pitchFamily="2" charset="-122"/>
              </a:rPr>
              <a:t>保持认知的完整性</a:t>
            </a:r>
            <a:r>
              <a:rPr lang="zh-CN" altLang="en-US" sz="2800">
                <a:solidFill>
                  <a:srgbClr val="000000"/>
                </a:solidFill>
                <a:cs typeface="+mn-lt"/>
                <a:sym typeface="宋体" panose="02010600030101010101" pitchFamily="2" charset="-122"/>
              </a:rPr>
              <a:t>，</a:t>
            </a:r>
            <a:r>
              <a:rPr lang="zh-CN" altLang="en-US" sz="2800" kern="100" dirty="0">
                <a:solidFill>
                  <a:srgbClr val="000000"/>
                </a:solidFill>
                <a:effectLst/>
                <a:cs typeface="+mn-lt"/>
                <a:sym typeface="宋体" panose="02010600030101010101" pitchFamily="2" charset="-122"/>
              </a:rPr>
              <a:t>准确理解、合理传承名言内涵与精神。</a:t>
            </a:r>
            <a:endParaRPr lang="zh-CN" altLang="en-US" sz="2800" kern="100" dirty="0">
              <a:solidFill>
                <a:srgbClr val="000000"/>
              </a:solidFill>
              <a:effectLst/>
              <a:cs typeface="+mn-lt"/>
              <a:sym typeface="宋体" panose="02010600030101010101" pitchFamily="2" charset="-122"/>
            </a:endParaRPr>
          </a:p>
          <a:p>
            <a:pPr indent="0" algn="l">
              <a:lnSpc>
                <a:spcPct val="130000"/>
              </a:lnSpc>
            </a:pPr>
            <a:endParaRPr lang="zh-CN" altLang="en-US" sz="2800" kern="100" dirty="0">
              <a:solidFill>
                <a:srgbClr val="FF0000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6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6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86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86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86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86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843915" y="421640"/>
            <a:ext cx="252666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40000"/>
              </a:lnSpc>
            </a:pPr>
            <a:r>
              <a:rPr lang="zh-CN" altLang="en-US" sz="2800" b="1" kern="100" dirty="0">
                <a:solidFill>
                  <a:schemeClr val="accent3"/>
                </a:solidFill>
                <a:effectLst/>
                <a:cs typeface="+mn-lt"/>
                <a:sym typeface="宋体" panose="02010600030101010101" pitchFamily="2" charset="-122"/>
              </a:rPr>
              <a:t>最佳</a:t>
            </a:r>
            <a:r>
              <a:rPr lang="zh-CN" altLang="en-US" sz="2800" b="1" kern="100" dirty="0">
                <a:solidFill>
                  <a:schemeClr val="accent3"/>
                </a:solidFill>
                <a:effectLst/>
                <a:cs typeface="+mn-lt"/>
                <a:sym typeface="宋体" panose="02010600030101010101" pitchFamily="2" charset="-122"/>
              </a:rPr>
              <a:t>立意</a:t>
            </a:r>
            <a:endParaRPr lang="zh-CN" altLang="en-US" sz="2800" b="1" kern="100" dirty="0">
              <a:solidFill>
                <a:schemeClr val="accent3"/>
              </a:solidFill>
              <a:effectLst/>
              <a:cs typeface="+mn-lt"/>
              <a:sym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443990" y="1423670"/>
            <a:ext cx="723265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40000"/>
              </a:lnSpc>
            </a:pPr>
            <a:r>
              <a:rPr 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仿宋" panose="02010609060101010101" charset="-122"/>
              </a:rPr>
              <a:t>1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仿宋" panose="02010609060101010101" charset="-122"/>
              </a:rPr>
              <a:t>、</a:t>
            </a:r>
            <a:r>
              <a:rPr 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仿宋" panose="02010609060101010101" charset="-122"/>
              </a:rPr>
              <a:t>找回被遗忘的后半句，做完整思考的青年</a:t>
            </a:r>
            <a:endParaRPr lang="en-US" altLang="en-US" sz="2800" b="1" kern="100" dirty="0"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仿宋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443990" y="2497455"/>
            <a:ext cx="969645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l">
              <a:lnSpc>
                <a:spcPct val="193000"/>
              </a:lnSpc>
            </a:pPr>
            <a:r>
              <a:rPr 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仿宋" panose="02010609060101010101" charset="-122"/>
              </a:rPr>
              <a:t>2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仿宋" panose="02010609060101010101" charset="-122"/>
              </a:rPr>
              <a:t>、</a:t>
            </a:r>
            <a:r>
              <a:rPr 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仿宋" panose="02010609060101010101" charset="-122"/>
              </a:rPr>
              <a:t>既要尊重传统，也要独立思考，主动探求被遮蔽的真相。</a:t>
            </a:r>
            <a:endParaRPr lang="en-US" altLang="en-US" sz="2800" b="1" kern="100" dirty="0"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仿宋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43990" y="4470400"/>
            <a:ext cx="9106535" cy="12966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40000"/>
              </a:lnSpc>
            </a:pPr>
            <a:r>
              <a:rPr 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3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、</a:t>
            </a:r>
            <a:r>
              <a:rPr 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克服自身思维惰性，认知的茧房里主动做“破茧者”，实现精神突围。</a:t>
            </a:r>
            <a:endParaRPr lang="en-US" altLang="en-US" sz="2800" b="1" kern="100" dirty="0"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4" name=""/>
        <p:cNvGrpSpPr/>
        <p:nvPr/>
      </p:nvGrpSpPr>
      <p:grpSpPr/>
      <p:sp>
        <p:nvSpPr>
          <p:cNvPr id="1048719" name="内容占位符 1"/>
          <p:cNvSpPr>
            <a:spLocks noGrp="1"/>
          </p:cNvSpPr>
          <p:nvPr>
            <p:ph idx="13"/>
          </p:nvPr>
        </p:nvSpPr>
        <p:spPr>
          <a:xfrm>
            <a:off x="439420" y="214630"/>
            <a:ext cx="7995285" cy="440055"/>
          </a:xfrm>
        </p:spPr>
        <p:txBody>
          <a:bodyPr>
            <a:normAutofit/>
          </a:bodyPr>
          <a:p>
            <a:r>
              <a:rPr lang="zh-CN" altLang="en-US"/>
              <a:t>写作思路：古今对照</a:t>
            </a:r>
            <a:r>
              <a:rPr lang="en-US" altLang="zh-CN"/>
              <a:t>—</a:t>
            </a:r>
            <a:r>
              <a:rPr lang="zh-CN" altLang="en-US"/>
              <a:t>机制分析</a:t>
            </a:r>
            <a:r>
              <a:rPr lang="en-US" altLang="zh-CN"/>
              <a:t>—</a:t>
            </a:r>
            <a:r>
              <a:rPr lang="zh-CN" altLang="en-US"/>
              <a:t>青年行动（侧重古今一也）</a:t>
            </a:r>
            <a:endParaRPr lang="zh-CN" altLang="en-US"/>
          </a:p>
        </p:txBody>
      </p:sp>
      <p:sp>
        <p:nvSpPr>
          <p:cNvPr id="1048720" name="文本框 2"/>
          <p:cNvSpPr txBox="1"/>
          <p:nvPr/>
        </p:nvSpPr>
        <p:spPr>
          <a:xfrm>
            <a:off x="439420" y="775970"/>
            <a:ext cx="11088370" cy="53390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203000"/>
              </a:lnSpc>
              <a:buClrTx/>
              <a:buSzTx/>
              <a:buNone/>
            </a:pPr>
            <a:r>
              <a:rPr lang="en-US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微软雅黑" panose="020B0503020204020204" charset="-122"/>
              </a:rPr>
              <a:t>1. 开头立意：</a:t>
            </a:r>
            <a:r>
              <a:rPr 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宋体" panose="02010600030101010101" pitchFamily="2" charset="-122"/>
              </a:rPr>
              <a:t>关联古代“半句流传”与当代“信息茧房”，提出“古今一也，破茧为要”的立意，建立历史与现实的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宋体" panose="02010600030101010101" pitchFamily="2" charset="-122"/>
              </a:rPr>
              <a:t>磁场</a:t>
            </a:r>
            <a:r>
              <a:rPr 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宋体" panose="02010600030101010101" pitchFamily="2" charset="-122"/>
              </a:rPr>
              <a:t>。</a:t>
            </a:r>
            <a:endParaRPr lang="en-US" sz="2800" b="0" i="0" u="none" strike="noStrike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宋体" panose="02010600030101010101" pitchFamily="2" charset="-122"/>
            </a:endParaRPr>
          </a:p>
          <a:p>
            <a:pPr algn="l">
              <a:lnSpc>
                <a:spcPct val="203000"/>
              </a:lnSpc>
              <a:buClrTx/>
              <a:buSzTx/>
              <a:buNone/>
            </a:pPr>
            <a:r>
              <a:rPr lang="en-US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微软雅黑" panose="020B0503020204020204" charset="-122"/>
              </a:rPr>
              <a:t>2. 中间分析：</a:t>
            </a:r>
            <a:r>
              <a:rPr 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宋体" panose="02010600030101010101" pitchFamily="2" charset="-122"/>
              </a:rPr>
              <a:t>剖析古代“人肉算法”与当代“数字算法”的共性——皆存在权威筛选与思维惰性。</a:t>
            </a:r>
            <a:endParaRPr lang="en-US" sz="28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宋体" panose="02010600030101010101" pitchFamily="2" charset="-122"/>
            </a:endParaRPr>
          </a:p>
          <a:p>
            <a:pPr algn="l">
              <a:lnSpc>
                <a:spcPct val="203000"/>
              </a:lnSpc>
              <a:buClrTx/>
              <a:buSzTx/>
              <a:buNone/>
            </a:pPr>
            <a:r>
              <a:rPr lang="en-US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微软雅黑" panose="020B0503020204020204" charset="-122"/>
              </a:rPr>
              <a:t>3. 结尾升华：</a:t>
            </a:r>
            <a:r>
              <a:rPr 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宋体" panose="02010600030101010101" pitchFamily="2" charset="-122"/>
              </a:rPr>
              <a:t>强调青年责任，既要警惕算法投喂，更要克服自身思维惰性，呼吁在认知的茧房里主动做“破茧者”，实现精神突围。</a:t>
            </a:r>
            <a:endParaRPr lang="en-US" sz="28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8" name=""/>
        <p:cNvGrpSpPr/>
        <p:nvPr/>
      </p:nvGrpSpPr>
      <p:grpSpPr/>
      <p:sp>
        <p:nvSpPr>
          <p:cNvPr id="1048728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优秀范文分析（</a:t>
            </a:r>
            <a:r>
              <a:rPr lang="en-US" altLang="zh-CN"/>
              <a:t>1</a:t>
            </a:r>
            <a:r>
              <a:rPr lang="zh-CN" altLang="en-US"/>
              <a:t>号文）</a:t>
            </a:r>
            <a:endParaRPr lang="zh-CN" altLang="en-US"/>
          </a:p>
        </p:txBody>
      </p:sp>
      <p:sp>
        <p:nvSpPr>
          <p:cNvPr id="1048729" name="文本框 2"/>
          <p:cNvSpPr txBox="1"/>
          <p:nvPr/>
        </p:nvSpPr>
        <p:spPr>
          <a:xfrm>
            <a:off x="325120" y="730250"/>
            <a:ext cx="11442700" cy="5875655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 algn="ctr" defTabSz="2667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听完整话，做明白事（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57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分）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711200" algn="just" defTabSz="26670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①古语云、熟语云常让人“摸不着头脑”，有时是因为我们只听了“前半句”。但要想做明白事，我们必须听完整的“后半句”。更重要的，是在这一过程中培养求索与思辨的智慧。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711200" algn="just" defTabSz="26670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②“后半句消失”源于语言在使用中的目的性。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我们常听到耳朵起茧的“是可忍，孰不可忍”，并不是因为说话者看到了“八佾舞于庭”。古语、熟语常常是在特定条件下服务于说话人的“望文生义”式论据。通俗地讲，</a:t>
            </a:r>
            <a:r>
              <a:rPr lang="zh-CN" altLang="en-US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它们总被用于说教等各种场合，“后半句”就因为“不符合语境”被切割掉了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。这是日常生活中常见的现象，</a:t>
            </a:r>
            <a:r>
              <a:rPr lang="zh-CN" altLang="en-US" sz="2800" b="1">
                <a:highlight>
                  <a:srgbClr val="00FFFF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启示我们古语、熟语终究是服务于人的表意载体，隐藏在背后的“意”才是我们要深究的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9" name=""/>
        <p:cNvGrpSpPr/>
        <p:nvPr/>
      </p:nvGrpSpPr>
      <p:grpSpPr/>
      <p:sp>
        <p:nvSpPr>
          <p:cNvPr id="1048732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优秀范文分析</a:t>
            </a:r>
            <a:r>
              <a:rPr lang="zh-CN" altLang="en-US">
                <a:sym typeface="+mn-ea"/>
              </a:rPr>
              <a:t>（</a:t>
            </a:r>
            <a:r>
              <a:rPr lang="en-US" altLang="zh-CN">
                <a:sym typeface="+mn-ea"/>
              </a:rPr>
              <a:t>1</a:t>
            </a:r>
            <a:r>
              <a:rPr lang="zh-CN" altLang="en-US">
                <a:sym typeface="+mn-ea"/>
              </a:rPr>
              <a:t>号文）</a:t>
            </a:r>
            <a:endParaRPr lang="zh-CN" altLang="en-US"/>
          </a:p>
        </p:txBody>
      </p:sp>
      <p:sp>
        <p:nvSpPr>
          <p:cNvPr id="1048733" name="文本框 2"/>
          <p:cNvSpPr txBox="1"/>
          <p:nvPr/>
        </p:nvSpPr>
        <p:spPr>
          <a:xfrm>
            <a:off x="439420" y="730250"/>
            <a:ext cx="11213465" cy="5875655"/>
          </a:xfrm>
          <a:prstGeom prst="rect">
            <a:avLst/>
          </a:prstGeom>
        </p:spPr>
        <p:txBody>
          <a:bodyPr wrap="square">
            <a:noAutofit/>
          </a:bodyPr>
          <a:p>
            <a:pPr indent="711200" algn="just" defTabSz="26670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③然而，</a:t>
            </a:r>
            <a:r>
              <a:rPr lang="en-US" altLang="zh-CN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前半句</a:t>
            </a:r>
            <a:r>
              <a:rPr lang="en-US" altLang="zh-CN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的高效并不意味着我们要忽略</a:t>
            </a:r>
            <a:r>
              <a:rPr lang="en-US" altLang="zh-CN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后半句</a:t>
            </a:r>
            <a:r>
              <a:rPr lang="en-US" altLang="zh-CN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说理加引用加举例的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说服逻辑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虽然通顺，但不可避免地导向语言的过度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符号化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和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权力化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。当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父母在，不远游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成为子女们走向诗和远方的亲情和道德枷锁，当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不听老人言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成为开拓创新的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负能量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，我们终究会发现：</a:t>
            </a:r>
            <a:r>
              <a:rPr lang="zh-CN" altLang="en-US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古语、熟语流传下来不只因为</a:t>
            </a:r>
            <a:r>
              <a:rPr lang="en-US" altLang="zh-CN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好用</a:t>
            </a:r>
            <a:r>
              <a:rPr lang="en-US" altLang="zh-CN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”“</a:t>
            </a:r>
            <a:r>
              <a:rPr lang="zh-CN" altLang="en-US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有说服力</a:t>
            </a:r>
            <a:r>
              <a:rPr lang="en-US" altLang="zh-CN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，更因为它们有智慧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。时代发展日新月异，全家旅行并非难事，前朝的剑也不一定斩得到本朝的官。</a:t>
            </a:r>
            <a:r>
              <a:rPr lang="zh-CN" altLang="en-US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但</a:t>
            </a:r>
            <a:r>
              <a:rPr lang="en-US" altLang="zh-CN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游必有方</a:t>
            </a:r>
            <a:r>
              <a:rPr lang="en-US" altLang="zh-CN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的温情脉脉，</a:t>
            </a:r>
            <a:r>
              <a:rPr lang="en-US" altLang="zh-CN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尽听老人言</a:t>
            </a:r>
            <a:r>
              <a:rPr lang="en-US" altLang="zh-CN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的危险预警，这样的智慧却是长青的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。当然，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后半句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智慧并非唾手可得，它呼唤回归现实语境、汲取流转智慧的能力，要求我们付出一些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追根究底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的代价。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0" name=""/>
        <p:cNvGrpSpPr/>
        <p:nvPr/>
      </p:nvGrpSpPr>
      <p:grpSpPr/>
      <p:sp>
        <p:nvSpPr>
          <p:cNvPr id="1048735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优秀范文分析</a:t>
            </a:r>
            <a:r>
              <a:rPr lang="zh-CN" altLang="en-US">
                <a:sym typeface="+mn-ea"/>
              </a:rPr>
              <a:t>（</a:t>
            </a:r>
            <a:r>
              <a:rPr lang="en-US" altLang="zh-CN">
                <a:sym typeface="+mn-ea"/>
              </a:rPr>
              <a:t>1</a:t>
            </a:r>
            <a:r>
              <a:rPr lang="zh-CN" altLang="en-US">
                <a:sym typeface="+mn-ea"/>
              </a:rPr>
              <a:t>号文）</a:t>
            </a:r>
            <a:endParaRPr lang="zh-CN" altLang="en-US"/>
          </a:p>
        </p:txBody>
      </p:sp>
      <p:sp>
        <p:nvSpPr>
          <p:cNvPr id="1048736" name="文本框 2"/>
          <p:cNvSpPr txBox="1"/>
          <p:nvPr/>
        </p:nvSpPr>
        <p:spPr>
          <a:xfrm>
            <a:off x="439420" y="730250"/>
            <a:ext cx="11213465" cy="5875655"/>
          </a:xfrm>
          <a:prstGeom prst="rect">
            <a:avLst/>
          </a:prstGeom>
        </p:spPr>
        <p:txBody>
          <a:bodyPr wrap="square">
            <a:noAutofit/>
          </a:bodyPr>
          <a:p>
            <a:pPr indent="711200" algn="just" defTabSz="2667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④这</a:t>
            </a:r>
            <a:r>
              <a:rPr lang="en-US" altLang="zh-CN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究底</a:t>
            </a:r>
            <a:r>
              <a:rPr lang="en-US" altLang="zh-CN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和</a:t>
            </a:r>
            <a:r>
              <a:rPr lang="en-US" altLang="zh-CN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思辨</a:t>
            </a:r>
            <a:r>
              <a:rPr lang="en-US" altLang="zh-CN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的代价却十分值得去付，它们帮我们听完整话，做明白事。</a:t>
            </a:r>
            <a:r>
              <a:rPr lang="zh-CN" altLang="en-US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这一方面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是</a:t>
            </a:r>
            <a:r>
              <a:rPr lang="zh-CN" altLang="en-US" sz="2800" b="1">
                <a:highlight>
                  <a:srgbClr val="00FFFF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理性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，我们不为父母长辈的陪伴、听话要求而恼羞成怒，这破坏了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前半句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的和谐；也不为知道《双城记》中不太有名的句子而欣喜若狂，这违背了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后半句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求索的初衷。</a:t>
            </a:r>
            <a:r>
              <a:rPr lang="zh-CN" altLang="en-US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另一方面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则是</a:t>
            </a:r>
            <a:r>
              <a:rPr lang="zh-CN" altLang="en-US" sz="2800" b="1">
                <a:highlight>
                  <a:srgbClr val="00FFFF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行动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，让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常被忽略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鲜为人知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的智慧重见晴空。</a:t>
            </a:r>
            <a:r>
              <a:rPr lang="zh-CN" altLang="en-US" sz="2800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当网络水军对</a:t>
            </a:r>
            <a:r>
              <a:rPr lang="en-US" altLang="zh-CN" sz="2800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前半句</a:t>
            </a:r>
            <a:r>
              <a:rPr lang="en-US" altLang="zh-CN" sz="2800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口诛笔伐时，适时泼些</a:t>
            </a:r>
            <a:r>
              <a:rPr lang="en-US" altLang="zh-CN" sz="2800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完整句</a:t>
            </a:r>
            <a:r>
              <a:rPr lang="en-US" altLang="zh-CN" sz="2800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的冰水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；</a:t>
            </a:r>
            <a:r>
              <a:rPr lang="zh-CN" altLang="en-US" sz="2800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当社会道德、伦理体系受到</a:t>
            </a:r>
            <a:r>
              <a:rPr lang="en-US" altLang="zh-CN" sz="2800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AI</a:t>
            </a:r>
            <a:r>
              <a:rPr lang="zh-CN" altLang="en-US" sz="2800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冲击时，在</a:t>
            </a:r>
            <a:r>
              <a:rPr lang="en-US" altLang="zh-CN" sz="2800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前后半句</a:t>
            </a:r>
            <a:r>
              <a:rPr lang="en-US" altLang="zh-CN" sz="2800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中找寻新与旧的平衡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。归根到底，</a:t>
            </a: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重要的是听完整的句子，但更重要的是说出下一个句子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711200" algn="just" defTabSz="2667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⑤作为现代人，我们离古语、熟语已经有些距离，以致我们常脱离了诞生出这样智慧的真实语境。但没关系，求索、发掘、思考，我们做事总会更加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完整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，不是吗？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5" name=""/>
        <p:cNvGrpSpPr/>
        <p:nvPr/>
      </p:nvGrpSpPr>
      <p:grpSpPr/>
      <p:sp>
        <p:nvSpPr>
          <p:cNvPr id="1048721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教材主体段</a:t>
            </a:r>
            <a:r>
              <a:rPr lang="zh-CN" altLang="en-US"/>
              <a:t>示例</a:t>
            </a:r>
            <a:endParaRPr lang="zh-CN" altLang="en-US"/>
          </a:p>
        </p:txBody>
      </p:sp>
      <p:sp>
        <p:nvSpPr>
          <p:cNvPr id="1048722" name="文本框 2"/>
          <p:cNvSpPr txBox="1"/>
          <p:nvPr/>
        </p:nvSpPr>
        <p:spPr>
          <a:xfrm>
            <a:off x="393065" y="823595"/>
            <a:ext cx="11405870" cy="55511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711200" algn="just" fontAlgn="auto">
              <a:lnSpc>
                <a:spcPct val="150000"/>
              </a:lnSpc>
            </a:pPr>
            <a:r>
              <a:rPr lang="zh-CN" altLang="en-US" sz="28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教材主体段示例</a:t>
            </a:r>
            <a:r>
              <a:rPr lang="en-US" altLang="zh-CN" sz="28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</a:t>
            </a:r>
            <a:r>
              <a:rPr lang="zh-CN" altLang="en-US" sz="28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费孝通在《乡土中国》中指出，传统乡土社会是</a:t>
            </a:r>
            <a:r>
              <a:rPr lang="en-US" altLang="zh-CN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熟人社会</a:t>
            </a:r>
            <a:r>
              <a:rPr lang="en-US" altLang="zh-CN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，以长者为经验权威与秩序核心，</a:t>
            </a:r>
            <a:r>
              <a:rPr lang="zh-CN" altLang="en-US" sz="2800" b="1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生产生活智慧</a:t>
            </a:r>
            <a:r>
              <a:rPr lang="zh-CN" altLang="en-US" sz="2800" b="1" kern="100" dirty="0">
                <a:effectLst/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全靠口耳相传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，这正是</a:t>
            </a:r>
            <a:r>
              <a:rPr lang="en-US" altLang="zh-CN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信老人言</a:t>
            </a:r>
            <a:r>
              <a:rPr lang="en-US" altLang="zh-CN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的文化土壤。</a:t>
            </a:r>
            <a:r>
              <a:rPr lang="zh-CN" altLang="en-US" sz="2800" b="1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长辈的叮嘱是生存准则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zh-CN" altLang="en-US" sz="2800" b="1" kern="100" dirty="0">
                <a:effectLst/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质疑往往要付出代价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en-US" altLang="zh-CN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不听老人言，吃亏在眼前</a:t>
            </a:r>
            <a:r>
              <a:rPr lang="en-US" altLang="zh-CN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便成了代代相传的告诫。</a:t>
            </a:r>
            <a:r>
              <a:rPr lang="zh-CN" altLang="en-US" sz="2800" b="1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人们把古语和熟语奉为不容置疑的金科玉律，就让人们丧失了独立思考与理性辨析的能力，习惯于盲目遵从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，自然也</a:t>
            </a:r>
            <a:r>
              <a:rPr lang="zh-CN" altLang="en-US" sz="2800" b="1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就忽略了</a:t>
            </a:r>
            <a:r>
              <a:rPr lang="en-US" altLang="zh-CN" sz="2800" b="1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b="1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游必有方</a:t>
            </a:r>
            <a:r>
              <a:rPr lang="en-US" altLang="zh-CN" sz="2800" b="1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”“</a:t>
            </a:r>
            <a:r>
              <a:rPr lang="zh-CN" altLang="en-US" sz="2800" b="1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尽信老人言，终生难向前</a:t>
            </a:r>
            <a:r>
              <a:rPr lang="en-US" altLang="zh-CN" sz="2800" b="1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b="1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这些更完整、更辩证的后半句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，最终陷入认知狭隘与思维僵化的困境。（分析忽略的原因</a:t>
            </a:r>
            <a:r>
              <a:rPr lang="en-US" altLang="zh-CN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+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影响）</a:t>
            </a:r>
            <a:endParaRPr lang="zh-CN" altLang="en-US" sz="2800" kern="100" dirty="0">
              <a:effectLst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048723" name="圆角矩形标注 3"/>
          <p:cNvSpPr/>
          <p:nvPr/>
        </p:nvSpPr>
        <p:spPr>
          <a:xfrm>
            <a:off x="2749550" y="3429000"/>
            <a:ext cx="6003290" cy="201422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just"/>
            <a:r>
              <a:rPr lang="zh-CN" altLang="en-US" sz="2400"/>
              <a:t>在考场作文中，</a:t>
            </a:r>
            <a:r>
              <a:rPr lang="en-US" altLang="zh-CN" sz="2400"/>
              <a:t>“</a:t>
            </a:r>
            <a:r>
              <a:rPr lang="zh-CN" altLang="en-US" sz="2400"/>
              <a:t>最终</a:t>
            </a:r>
            <a:r>
              <a:rPr lang="en-US" altLang="zh-CN" sz="2400"/>
              <a:t>……</a:t>
            </a:r>
            <a:r>
              <a:rPr lang="zh-CN" altLang="en-US" sz="2400"/>
              <a:t>困境</a:t>
            </a:r>
            <a:r>
              <a:rPr lang="en-US" altLang="zh-CN" sz="2400"/>
              <a:t>”</a:t>
            </a:r>
            <a:r>
              <a:rPr lang="zh-CN" altLang="en-US" sz="2400"/>
              <a:t>这一段，最好另起一段。</a:t>
            </a:r>
            <a:r>
              <a:rPr lang="zh-CN" altLang="en-US" sz="2400" b="1">
                <a:solidFill>
                  <a:srgbClr val="FF0000"/>
                </a:solidFill>
              </a:rPr>
              <a:t>否则，很可能以为自己已经把影响说完整、透彻，下一段就不再分析了。</a:t>
            </a:r>
            <a:r>
              <a:rPr lang="zh-CN" altLang="en-US" sz="2400" b="1">
                <a:solidFill>
                  <a:srgbClr val="0070C0"/>
                </a:solidFill>
              </a:rPr>
              <a:t>要明确好自己写作的时候每一段要承担的任务。</a:t>
            </a:r>
            <a:endParaRPr lang="zh-CN" altLang="en-US" sz="2400" b="1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23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6" name=""/>
        <p:cNvGrpSpPr/>
        <p:nvPr/>
      </p:nvGrpSpPr>
      <p:grpSpPr/>
      <p:sp>
        <p:nvSpPr>
          <p:cNvPr id="1048724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教材主体段</a:t>
            </a:r>
            <a:r>
              <a:rPr lang="zh-CN" altLang="en-US"/>
              <a:t>示例</a:t>
            </a:r>
            <a:endParaRPr lang="zh-CN" altLang="en-US"/>
          </a:p>
        </p:txBody>
      </p:sp>
      <p:sp>
        <p:nvSpPr>
          <p:cNvPr id="1048725" name="文本框 2"/>
          <p:cNvSpPr txBox="1"/>
          <p:nvPr/>
        </p:nvSpPr>
        <p:spPr>
          <a:xfrm>
            <a:off x="393065" y="823595"/>
            <a:ext cx="11405870" cy="55511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711200" algn="just" fontAlgn="auto">
              <a:lnSpc>
                <a:spcPct val="140000"/>
              </a:lnSpc>
            </a:pPr>
            <a:r>
              <a:rPr lang="zh-CN" altLang="en-US" sz="28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教材主体段示例</a:t>
            </a:r>
            <a:r>
              <a:rPr lang="en-US" altLang="zh-CN" sz="28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lang="zh-CN" altLang="en-US" sz="28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zh-CN" altLang="en-US" sz="2800" b="1" u="sng" kern="100" dirty="0">
                <a:solidFill>
                  <a:srgbClr val="0070C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对待经典，唯有拒绝断章取义，方能读懂其完整智慧。</a:t>
            </a:r>
            <a:r>
              <a:rPr lang="en-US" altLang="zh-CN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父母在，不远游</a:t>
            </a:r>
            <a:r>
              <a:rPr lang="en-US" altLang="zh-CN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的教诲，常被后人片面解读为</a:t>
            </a:r>
            <a:r>
              <a:rPr lang="en-US" altLang="zh-CN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固守膝下</a:t>
            </a:r>
            <a:r>
              <a:rPr lang="en-US" altLang="zh-CN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，却遗忘了</a:t>
            </a:r>
            <a:r>
              <a:rPr lang="en-US" altLang="zh-CN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游必有方</a:t>
            </a:r>
            <a:r>
              <a:rPr lang="en-US" altLang="zh-CN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的后半句；</a:t>
            </a:r>
            <a:r>
              <a:rPr lang="en-US" altLang="zh-CN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不听老人言，吃亏在眼前</a:t>
            </a:r>
            <a:r>
              <a:rPr lang="en-US" altLang="zh-CN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的熟语，被奉为处世圭臬，却忽略了</a:t>
            </a:r>
            <a:r>
              <a:rPr lang="en-US" altLang="zh-CN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尽信老人言，终生难向前</a:t>
            </a:r>
            <a:r>
              <a:rPr lang="en-US" altLang="zh-CN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的警示。</a:t>
            </a:r>
            <a:r>
              <a:rPr lang="zh-CN" altLang="en-US" sz="2800" b="1" kern="100" dirty="0">
                <a:effectLst/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若缺乏思辨，只截取半句便盲目遵从，只会曲解经典本意，这恰如《论语》强调的</a:t>
            </a:r>
            <a:r>
              <a:rPr lang="en-US" altLang="zh-CN" sz="2800" b="1" kern="100" dirty="0">
                <a:effectLst/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b="1" kern="100" dirty="0">
                <a:effectLst/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学而不思则罔</a:t>
            </a:r>
            <a:r>
              <a:rPr lang="en-US" altLang="zh-CN" sz="2800" b="1" kern="100" dirty="0">
                <a:effectLst/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b="1" kern="100" dirty="0">
                <a:effectLst/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孔子的孝，从来不是束缚成长的枷锁，而是</a:t>
            </a:r>
            <a:r>
              <a:rPr lang="en-US" altLang="zh-CN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游必有方</a:t>
            </a:r>
            <a:r>
              <a:rPr lang="en-US" altLang="zh-CN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的责任与牵挂；</a:t>
            </a:r>
            <a:r>
              <a:rPr lang="zh-CN" altLang="en-US" sz="2800" b="1" u="sng" kern="100" dirty="0">
                <a:solidFill>
                  <a:srgbClr val="0070C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古人的箴言，从来不是绝对的教条，而是经验与突破的共生，唯有读懂完整语境，才能传承经典的真正智慧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en-US" sz="2800" kern="100" dirty="0">
              <a:effectLst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7" name=""/>
        <p:cNvGrpSpPr/>
        <p:nvPr/>
      </p:nvGrpSpPr>
      <p:grpSpPr/>
      <p:sp>
        <p:nvSpPr>
          <p:cNvPr id="1048726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教材主体段</a:t>
            </a:r>
            <a:r>
              <a:rPr lang="zh-CN" altLang="en-US"/>
              <a:t>示例</a:t>
            </a:r>
            <a:endParaRPr lang="zh-CN" altLang="en-US"/>
          </a:p>
        </p:txBody>
      </p:sp>
      <p:sp>
        <p:nvSpPr>
          <p:cNvPr id="1048727" name="文本框 2"/>
          <p:cNvSpPr txBox="1"/>
          <p:nvPr/>
        </p:nvSpPr>
        <p:spPr>
          <a:xfrm>
            <a:off x="393065" y="823595"/>
            <a:ext cx="11405870" cy="55511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711200" algn="just" fontAlgn="auto">
              <a:lnSpc>
                <a:spcPct val="150000"/>
              </a:lnSpc>
            </a:pPr>
            <a:r>
              <a:rPr lang="zh-CN" altLang="en-US" sz="28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教材主体段示例</a:t>
            </a:r>
            <a:r>
              <a:rPr lang="en-US" altLang="zh-CN" sz="28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3</a:t>
            </a:r>
            <a:r>
              <a:rPr lang="zh-CN" altLang="en-US" sz="28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zh-CN" altLang="en-US" sz="2800" b="1" u="sng" kern="100" dirty="0">
                <a:solidFill>
                  <a:srgbClr val="0070C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传承传统文化，需理性取舍，拒绝片面盲从。</a:t>
            </a:r>
            <a:r>
              <a:rPr lang="zh-CN" altLang="en-US" sz="2800" b="1" kern="100" dirty="0">
                <a:effectLst/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鲁迅在《拿来主义》中主张，对待传统文化要</a:t>
            </a:r>
            <a:r>
              <a:rPr lang="en-US" altLang="zh-CN" sz="2800" b="1" kern="100" dirty="0">
                <a:effectLst/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b="1" kern="100" dirty="0">
                <a:effectLst/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运用脑髓，放出眼光，自己来拿</a:t>
            </a:r>
            <a:r>
              <a:rPr lang="en-US" altLang="zh-CN" sz="2800" b="1" kern="100" dirty="0">
                <a:effectLst/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，这一态度同样适用于我们对待古语与熟语。面对</a:t>
            </a:r>
            <a:r>
              <a:rPr lang="en-US" altLang="zh-CN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父母在，不远游</a:t>
            </a:r>
            <a:r>
              <a:rPr lang="en-US" altLang="zh-CN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与</a:t>
            </a:r>
            <a:r>
              <a:rPr lang="en-US" altLang="zh-CN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不听老人言</a:t>
            </a:r>
            <a:r>
              <a:rPr lang="en-US" altLang="zh-CN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zh-CN" altLang="en-US" sz="2800" b="1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有人只取前半句，沦为传统的奴隶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；</a:t>
            </a:r>
            <a:r>
              <a:rPr lang="zh-CN" altLang="en-US" sz="2800" b="1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有人全盘否定，又陷入盲目反叛的误区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。这两种做法，</a:t>
            </a:r>
            <a:r>
              <a:rPr lang="zh-CN" altLang="en-US" sz="2800" b="1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都是缺乏理性取舍的表现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。完整的古语，既包含尊重父母、借鉴经验的内核，也蕴含独立前行、勇于突破的期许。</a:t>
            </a:r>
            <a:r>
              <a:rPr lang="zh-CN" altLang="en-US" sz="2800" b="1" u="sng" kern="100" dirty="0">
                <a:solidFill>
                  <a:srgbClr val="0070C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唯有理性甄别，取其精华、弃其糟粕，不被断章取义的话语绑架，才能真正传承文化精髓，塑造独立人格</a:t>
            </a:r>
            <a:r>
              <a:rPr lang="zh-CN" altLang="en-US" sz="28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en-US" sz="2800" kern="100" dirty="0">
              <a:effectLst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2" name=""/>
        <p:cNvGrpSpPr/>
        <p:nvPr/>
      </p:nvGrpSpPr>
      <p:grpSpPr/>
      <p:sp>
        <p:nvSpPr>
          <p:cNvPr id="1048603" name="文本框 5"/>
          <p:cNvSpPr txBox="1"/>
          <p:nvPr/>
        </p:nvSpPr>
        <p:spPr>
          <a:xfrm>
            <a:off x="662940" y="661670"/>
            <a:ext cx="10537825" cy="4912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40000"/>
              </a:lnSpc>
            </a:pPr>
            <a:r>
              <a:rPr lang="en-US" altLang="zh-CN" sz="28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23</a:t>
            </a:r>
            <a:r>
              <a:rPr lang="zh-CN" altLang="en-US" sz="28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．阅读下面的材料，根据要求写作。（</a:t>
            </a:r>
            <a:r>
              <a:rPr lang="en-US" altLang="zh-CN" sz="28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60</a:t>
            </a:r>
            <a:r>
              <a:rPr lang="zh-CN" altLang="en-US" sz="28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分）</a:t>
            </a:r>
            <a:endParaRPr lang="zh-CN" altLang="en-US" sz="2800" b="1" kern="100" dirty="0"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indent="711200" algn="l" fontAlgn="auto">
              <a:lnSpc>
                <a:spcPct val="140000"/>
              </a:lnSpc>
            </a:pPr>
            <a:r>
              <a:rPr lang="zh-CN" altLang="en-US" sz="28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古语云</a:t>
            </a:r>
            <a:r>
              <a:rPr lang="en-US" altLang="zh-CN" sz="28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8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父母在，不远游</a:t>
            </a:r>
            <a:r>
              <a:rPr lang="en-US" altLang="zh-CN" sz="28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8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，其后半句</a:t>
            </a:r>
            <a:r>
              <a:rPr lang="en-US" altLang="zh-CN" sz="28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8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游必有方（若远游，定要告知父母所去的方向）</a:t>
            </a:r>
            <a:r>
              <a:rPr lang="en-US" altLang="zh-CN" sz="28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8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常被忽略。熟语云</a:t>
            </a:r>
            <a:r>
              <a:rPr lang="en-US" altLang="zh-CN" sz="28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8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不听老人言，吃亏在眼前</a:t>
            </a:r>
            <a:r>
              <a:rPr lang="en-US" altLang="zh-CN" sz="28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8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，而后半句</a:t>
            </a:r>
            <a:r>
              <a:rPr lang="en-US" altLang="zh-CN" sz="28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8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尽信老人言，终生难向前</a:t>
            </a:r>
            <a:r>
              <a:rPr lang="en-US" altLang="zh-CN" sz="28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8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却鲜为人知。</a:t>
            </a:r>
            <a:endParaRPr lang="zh-CN" altLang="en-US" sz="2800" b="1" kern="100" dirty="0">
              <a:solidFill>
                <a:schemeClr val="accent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indent="711200" algn="l" fontAlgn="auto">
              <a:lnSpc>
                <a:spcPct val="140000"/>
              </a:lnSpc>
            </a:pPr>
            <a:r>
              <a:rPr lang="zh-CN" altLang="en-US" sz="28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以上材料引发了你怎样的联想和思考？请写一篇文章。</a:t>
            </a:r>
            <a:endParaRPr lang="zh-CN" altLang="en-US" sz="2800" b="1" kern="100" dirty="0"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indent="711200" algn="l" fontAlgn="auto">
              <a:lnSpc>
                <a:spcPct val="140000"/>
              </a:lnSpc>
            </a:pPr>
            <a:r>
              <a:rPr lang="zh-CN" altLang="en-US" sz="28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要求：选准角度，确定立意，明确文体，自拟标题；不要套作，不得抄袭；不得泄露个人信息；不少于</a:t>
            </a:r>
            <a:r>
              <a:rPr lang="en-US" altLang="zh-CN" sz="28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800</a:t>
            </a:r>
            <a:r>
              <a:rPr lang="zh-CN" altLang="en-US" sz="28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字。</a:t>
            </a:r>
            <a:endParaRPr lang="zh-CN" altLang="en-US" sz="2800" b="1" kern="100" dirty="0"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8" name=""/>
        <p:cNvGrpSpPr/>
        <p:nvPr/>
      </p:nvGrpSpPr>
      <p:grpSpPr/>
      <p:sp>
        <p:nvSpPr>
          <p:cNvPr id="1048728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优秀范文分析（</a:t>
            </a:r>
            <a:r>
              <a:rPr lang="en-US" altLang="zh-CN"/>
              <a:t>1</a:t>
            </a:r>
            <a:r>
              <a:rPr lang="zh-CN" altLang="en-US"/>
              <a:t>号文）</a:t>
            </a:r>
            <a:endParaRPr lang="zh-CN" altLang="en-US"/>
          </a:p>
        </p:txBody>
      </p:sp>
      <p:sp>
        <p:nvSpPr>
          <p:cNvPr id="1048729" name="文本框 2"/>
          <p:cNvSpPr txBox="1"/>
          <p:nvPr/>
        </p:nvSpPr>
        <p:spPr>
          <a:xfrm>
            <a:off x="325120" y="730250"/>
            <a:ext cx="11442700" cy="5875655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 algn="ctr" defTabSz="2667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听完整话，做明白事（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57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分）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711200" algn="just" defTabSz="26670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①古语云、熟语云常让人“摸不着头脑”，有时是因为我们只听了“前半句”。但要想做明白事，我们必须听完整的“后半句”。更重要的，是在这一过程中培养求索与思辨的智慧。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711200" algn="just" defTabSz="26670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②“后半句消失”源于语言在使用中的目的性。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我们常听到耳朵起茧的“是可忍，孰不可忍”，并不是因为说话者看到了“八佾舞于庭”。古语、熟语常常是在特定条件下服务于说话人的“望文生义”式论据。通俗地讲，</a:t>
            </a:r>
            <a:r>
              <a:rPr lang="zh-CN" altLang="en-US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它们总被用于说教等各种场合，“后半句”就因为“不符合语境”被切割掉了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。这是日常生活中常见的现象，</a:t>
            </a:r>
            <a:r>
              <a:rPr lang="zh-CN" altLang="en-US" sz="2800" b="1">
                <a:highlight>
                  <a:srgbClr val="00FFFF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启示我们古语、熟语终究是服务于人的表意载体，隐藏在背后的“意”才是我们要深究的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048730" name="圆角矩形 3"/>
          <p:cNvSpPr/>
          <p:nvPr/>
        </p:nvSpPr>
        <p:spPr>
          <a:xfrm>
            <a:off x="4712335" y="2090264"/>
            <a:ext cx="6504305" cy="477197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p>
            <a:pPr algn="ctr"/>
            <a:r>
              <a:rPr lang="zh-CN" altLang="en-US" sz="2200"/>
              <a:t>入题快，不拖沓，没加其他概念，转述得非常好</a:t>
            </a:r>
            <a:endParaRPr lang="zh-CN" altLang="en-US" sz="2200"/>
          </a:p>
        </p:txBody>
      </p:sp>
      <p:sp>
        <p:nvSpPr>
          <p:cNvPr id="1048731" name="圆角矩形 4"/>
          <p:cNvSpPr/>
          <p:nvPr/>
        </p:nvSpPr>
        <p:spPr>
          <a:xfrm>
            <a:off x="942975" y="4107824"/>
            <a:ext cx="10824210" cy="150874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p>
            <a:pPr algn="just"/>
            <a:r>
              <a:rPr lang="zh-CN" altLang="en-US" sz="2200"/>
              <a:t>第二段聚焦</a:t>
            </a:r>
            <a:r>
              <a:rPr lang="en-US" altLang="zh-CN" sz="2200"/>
              <a:t>“</a:t>
            </a:r>
            <a:r>
              <a:rPr lang="zh-CN" altLang="en-US" sz="2200"/>
              <a:t>后半句消失</a:t>
            </a:r>
            <a:r>
              <a:rPr lang="en-US" altLang="zh-CN" sz="2200"/>
              <a:t>”</a:t>
            </a:r>
            <a:r>
              <a:rPr lang="zh-CN" altLang="en-US" sz="2200"/>
              <a:t>的原因，提出分论点</a:t>
            </a:r>
            <a:r>
              <a:rPr lang="en-US" altLang="zh-CN" sz="2200"/>
              <a:t>——“</a:t>
            </a:r>
            <a:r>
              <a:rPr lang="zh-CN" altLang="en-US" sz="2200"/>
              <a:t>源于语言使用的目的性</a:t>
            </a:r>
            <a:r>
              <a:rPr lang="en-US" altLang="zh-CN" sz="2200"/>
              <a:t>”</a:t>
            </a:r>
            <a:r>
              <a:rPr lang="zh-CN" altLang="en-US" sz="2200"/>
              <a:t>。作者以</a:t>
            </a:r>
            <a:r>
              <a:rPr lang="en-US" altLang="zh-CN" sz="2200"/>
              <a:t>“</a:t>
            </a:r>
            <a:r>
              <a:rPr lang="zh-CN" altLang="en-US" sz="2200"/>
              <a:t>是可忍，孰不可忍</a:t>
            </a:r>
            <a:r>
              <a:rPr lang="en-US" altLang="zh-CN" sz="2200"/>
              <a:t>”</a:t>
            </a:r>
            <a:r>
              <a:rPr lang="zh-CN" altLang="en-US" sz="2200"/>
              <a:t>为例，指出古语多用于说教场合，</a:t>
            </a:r>
            <a:r>
              <a:rPr lang="en-US" altLang="zh-CN" sz="2200"/>
              <a:t>“</a:t>
            </a:r>
            <a:r>
              <a:rPr lang="zh-CN" altLang="en-US" sz="2200"/>
              <a:t>后半句</a:t>
            </a:r>
            <a:r>
              <a:rPr lang="en-US" altLang="zh-CN" sz="2200"/>
              <a:t>”</a:t>
            </a:r>
            <a:r>
              <a:rPr lang="zh-CN" altLang="en-US" sz="2200"/>
              <a:t>因</a:t>
            </a:r>
            <a:r>
              <a:rPr lang="en-US" altLang="zh-CN" sz="2200"/>
              <a:t>“</a:t>
            </a:r>
            <a:r>
              <a:rPr lang="zh-CN" altLang="en-US" sz="2200"/>
              <a:t>不符合语境</a:t>
            </a:r>
            <a:r>
              <a:rPr lang="en-US" altLang="zh-CN" sz="2200"/>
              <a:t>”</a:t>
            </a:r>
            <a:r>
              <a:rPr lang="zh-CN" altLang="en-US" sz="2200"/>
              <a:t>被切割，这一现象的本质是古语作为表意载体，</a:t>
            </a:r>
            <a:r>
              <a:rPr lang="en-US" altLang="zh-CN" sz="2200"/>
              <a:t>“</a:t>
            </a:r>
            <a:r>
              <a:rPr lang="zh-CN" altLang="en-US" sz="2200"/>
              <a:t>隐藏的</a:t>
            </a:r>
            <a:r>
              <a:rPr lang="en-US" altLang="zh-CN" sz="2200"/>
              <a:t>‘</a:t>
            </a:r>
            <a:r>
              <a:rPr lang="zh-CN" altLang="en-US" sz="2200"/>
              <a:t>意</a:t>
            </a:r>
            <a:r>
              <a:rPr lang="en-US" altLang="zh-CN" sz="2200"/>
              <a:t>’”</a:t>
            </a:r>
            <a:r>
              <a:rPr lang="zh-CN" altLang="en-US" sz="2200"/>
              <a:t>才是核心。例子妥帖，分析深刻，既肯定</a:t>
            </a:r>
            <a:r>
              <a:rPr lang="en-US" altLang="zh-CN" sz="2200"/>
              <a:t>“</a:t>
            </a:r>
            <a:r>
              <a:rPr lang="zh-CN" altLang="en-US" sz="2200"/>
              <a:t>前半句</a:t>
            </a:r>
            <a:r>
              <a:rPr lang="en-US" altLang="zh-CN" sz="2200"/>
              <a:t>”</a:t>
            </a:r>
            <a:r>
              <a:rPr lang="zh-CN" altLang="en-US" sz="2200"/>
              <a:t>的工具价值，又引出对</a:t>
            </a:r>
            <a:r>
              <a:rPr lang="en-US" altLang="zh-CN" sz="2200"/>
              <a:t>“</a:t>
            </a:r>
            <a:r>
              <a:rPr lang="zh-CN" altLang="en-US" sz="2200"/>
              <a:t>意</a:t>
            </a:r>
            <a:r>
              <a:rPr lang="en-US" altLang="zh-CN" sz="2200"/>
              <a:t>”</a:t>
            </a:r>
            <a:r>
              <a:rPr lang="zh-CN" altLang="en-US" sz="2200"/>
              <a:t>的深究，思维品质突出。</a:t>
            </a:r>
            <a:endParaRPr lang="zh-CN" altLang="en-US" sz="2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8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8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30" grpId="0" bldLvl="0" animBg="1"/>
      <p:bldP spid="104873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9" name=""/>
        <p:cNvGrpSpPr/>
        <p:nvPr/>
      </p:nvGrpSpPr>
      <p:grpSpPr/>
      <p:sp>
        <p:nvSpPr>
          <p:cNvPr id="1048732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优秀范文分析</a:t>
            </a:r>
            <a:r>
              <a:rPr lang="zh-CN" altLang="en-US">
                <a:sym typeface="+mn-ea"/>
              </a:rPr>
              <a:t>（</a:t>
            </a:r>
            <a:r>
              <a:rPr lang="en-US" altLang="zh-CN">
                <a:sym typeface="+mn-ea"/>
              </a:rPr>
              <a:t>1</a:t>
            </a:r>
            <a:r>
              <a:rPr lang="zh-CN" altLang="en-US">
                <a:sym typeface="+mn-ea"/>
              </a:rPr>
              <a:t>号文）</a:t>
            </a:r>
            <a:endParaRPr lang="zh-CN" altLang="en-US"/>
          </a:p>
        </p:txBody>
      </p:sp>
      <p:sp>
        <p:nvSpPr>
          <p:cNvPr id="1048733" name="文本框 2"/>
          <p:cNvSpPr txBox="1"/>
          <p:nvPr/>
        </p:nvSpPr>
        <p:spPr>
          <a:xfrm>
            <a:off x="439420" y="730250"/>
            <a:ext cx="11213465" cy="5875655"/>
          </a:xfrm>
          <a:prstGeom prst="rect">
            <a:avLst/>
          </a:prstGeom>
        </p:spPr>
        <p:txBody>
          <a:bodyPr wrap="square">
            <a:noAutofit/>
          </a:bodyPr>
          <a:p>
            <a:pPr indent="711200" algn="just" defTabSz="26670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③然而，</a:t>
            </a:r>
            <a:r>
              <a:rPr lang="en-US" altLang="zh-CN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前半句</a:t>
            </a:r>
            <a:r>
              <a:rPr lang="en-US" altLang="zh-CN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的高效并不意味着我们要忽略</a:t>
            </a:r>
            <a:r>
              <a:rPr lang="en-US" altLang="zh-CN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后半句</a:t>
            </a:r>
            <a:r>
              <a:rPr lang="en-US" altLang="zh-CN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说理加引用加举例的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说服逻辑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虽然通顺，但不可避免地导向语言的过度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符号化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和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权力化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。当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父母在，不远游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成为子女们走向诗和远方的亲情和道德枷锁，当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不听老人言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成为开拓创新的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负能量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，我们终究会发现：</a:t>
            </a:r>
            <a:r>
              <a:rPr lang="zh-CN" altLang="en-US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古语、熟语流传下来不只因为</a:t>
            </a:r>
            <a:r>
              <a:rPr lang="en-US" altLang="zh-CN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好用</a:t>
            </a:r>
            <a:r>
              <a:rPr lang="en-US" altLang="zh-CN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”“</a:t>
            </a:r>
            <a:r>
              <a:rPr lang="zh-CN" altLang="en-US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有说服力</a:t>
            </a:r>
            <a:r>
              <a:rPr lang="en-US" altLang="zh-CN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，更因为它们有智慧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。时代发展日新月异，全家旅行并非难事，前朝的剑也不一定斩得到本朝的官。</a:t>
            </a:r>
            <a:r>
              <a:rPr lang="zh-CN" altLang="en-US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但</a:t>
            </a:r>
            <a:r>
              <a:rPr lang="en-US" altLang="zh-CN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游必有方</a:t>
            </a:r>
            <a:r>
              <a:rPr lang="en-US" altLang="zh-CN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的温情脉脉，</a:t>
            </a:r>
            <a:r>
              <a:rPr lang="en-US" altLang="zh-CN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尽听老人言</a:t>
            </a:r>
            <a:r>
              <a:rPr lang="en-US" altLang="zh-CN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的危险预警，这样的智慧却是长青的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。当然，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后半句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智慧并非唾手可得，它呼唤回归现实语境、汲取流转智慧的能力，要求我们付出一些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追根究底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的代价。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048734" name="圆角矩形 4"/>
          <p:cNvSpPr/>
          <p:nvPr/>
        </p:nvSpPr>
        <p:spPr>
          <a:xfrm>
            <a:off x="777240" y="2507563"/>
            <a:ext cx="10824210" cy="221244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p>
            <a:pPr algn="just"/>
            <a:r>
              <a:rPr lang="zh-CN" altLang="en-US" sz="2200"/>
              <a:t>第三段转折深入，批判</a:t>
            </a:r>
            <a:r>
              <a:rPr lang="en-US" altLang="zh-CN" sz="2200"/>
              <a:t>“</a:t>
            </a:r>
            <a:r>
              <a:rPr lang="zh-CN" altLang="en-US" sz="2200"/>
              <a:t>前半句</a:t>
            </a:r>
            <a:r>
              <a:rPr lang="en-US" altLang="zh-CN" sz="2200"/>
              <a:t>”</a:t>
            </a:r>
            <a:r>
              <a:rPr lang="zh-CN" altLang="en-US" sz="2200"/>
              <a:t>过度使用导致的语言</a:t>
            </a:r>
            <a:r>
              <a:rPr lang="en-US" altLang="zh-CN" sz="2200"/>
              <a:t>“</a:t>
            </a:r>
            <a:r>
              <a:rPr lang="zh-CN" altLang="en-US" sz="2200"/>
              <a:t>符号化</a:t>
            </a:r>
            <a:r>
              <a:rPr lang="en-US" altLang="zh-CN" sz="2200"/>
              <a:t>”“</a:t>
            </a:r>
            <a:r>
              <a:rPr lang="zh-CN" altLang="en-US" sz="2200"/>
              <a:t>权力化</a:t>
            </a:r>
            <a:r>
              <a:rPr lang="en-US" altLang="zh-CN" sz="2200"/>
              <a:t>”</a:t>
            </a:r>
            <a:r>
              <a:rPr lang="zh-CN" altLang="en-US" sz="2200"/>
              <a:t>问题（如</a:t>
            </a:r>
            <a:r>
              <a:rPr lang="en-US" altLang="zh-CN" sz="2200"/>
              <a:t>“</a:t>
            </a:r>
            <a:r>
              <a:rPr lang="zh-CN" altLang="en-US" sz="2200"/>
              <a:t>父母在，不远游</a:t>
            </a:r>
            <a:r>
              <a:rPr lang="en-US" altLang="zh-CN" sz="2200"/>
              <a:t>”</a:t>
            </a:r>
            <a:r>
              <a:rPr lang="zh-CN" altLang="en-US" sz="2200"/>
              <a:t>异化为亲情枷锁），鲜明指出古语流传的智慧恰在后半句（</a:t>
            </a:r>
            <a:r>
              <a:rPr lang="en-US" altLang="zh-CN" sz="2200"/>
              <a:t>“</a:t>
            </a:r>
            <a:r>
              <a:rPr lang="zh-CN" altLang="en-US" sz="2200"/>
              <a:t>游必有方</a:t>
            </a:r>
            <a:r>
              <a:rPr lang="en-US" altLang="zh-CN" sz="2200"/>
              <a:t>”</a:t>
            </a:r>
            <a:r>
              <a:rPr lang="zh-CN" altLang="en-US" sz="2200"/>
              <a:t>的温情、</a:t>
            </a:r>
            <a:r>
              <a:rPr lang="en-US" altLang="zh-CN" sz="2200"/>
              <a:t>“</a:t>
            </a:r>
            <a:r>
              <a:rPr lang="zh-CN" altLang="en-US" sz="2200"/>
              <a:t>尽听老人言</a:t>
            </a:r>
            <a:r>
              <a:rPr lang="en-US" altLang="zh-CN" sz="2200"/>
              <a:t>”</a:t>
            </a:r>
            <a:r>
              <a:rPr lang="zh-CN" altLang="en-US" sz="2200"/>
              <a:t>的预警），并进一步提出获取</a:t>
            </a:r>
            <a:r>
              <a:rPr lang="en-US" altLang="zh-CN" sz="2200"/>
              <a:t>“</a:t>
            </a:r>
            <a:r>
              <a:rPr lang="zh-CN" altLang="en-US" sz="2200"/>
              <a:t>后半句智慧</a:t>
            </a:r>
            <a:r>
              <a:rPr lang="en-US" altLang="zh-CN" sz="2200"/>
              <a:t>”</a:t>
            </a:r>
            <a:r>
              <a:rPr lang="zh-CN" altLang="en-US" sz="2200"/>
              <a:t>的路径：回归现实语境、汲取流转智慧，需付出</a:t>
            </a:r>
            <a:r>
              <a:rPr lang="en-US" altLang="zh-CN" sz="2200"/>
              <a:t>“</a:t>
            </a:r>
            <a:r>
              <a:rPr lang="zh-CN" altLang="en-US" sz="2200"/>
              <a:t>追根究底</a:t>
            </a:r>
            <a:r>
              <a:rPr lang="en-US" altLang="zh-CN" sz="2200"/>
              <a:t>”</a:t>
            </a:r>
            <a:r>
              <a:rPr lang="zh-CN" altLang="en-US" sz="2200"/>
              <a:t>的代价。此段辩证分析</a:t>
            </a:r>
            <a:r>
              <a:rPr lang="en-US" altLang="zh-CN" sz="2200"/>
              <a:t>“</a:t>
            </a:r>
            <a:r>
              <a:rPr lang="zh-CN" altLang="en-US" sz="2200"/>
              <a:t>前半句</a:t>
            </a:r>
            <a:r>
              <a:rPr lang="en-US" altLang="zh-CN" sz="2200"/>
              <a:t>”</a:t>
            </a:r>
            <a:r>
              <a:rPr lang="zh-CN" altLang="en-US" sz="2200"/>
              <a:t>与</a:t>
            </a:r>
            <a:r>
              <a:rPr lang="en-US" altLang="zh-CN" sz="2200"/>
              <a:t>“</a:t>
            </a:r>
            <a:r>
              <a:rPr lang="zh-CN" altLang="en-US" sz="2200"/>
              <a:t>后半句</a:t>
            </a:r>
            <a:r>
              <a:rPr lang="en-US" altLang="zh-CN" sz="2200"/>
              <a:t>”</a:t>
            </a:r>
            <a:r>
              <a:rPr lang="zh-CN" altLang="en-US" sz="2200"/>
              <a:t>的关系，认知有深度，既揭示</a:t>
            </a:r>
            <a:r>
              <a:rPr lang="en-US" altLang="zh-CN" sz="2200"/>
              <a:t>“</a:t>
            </a:r>
            <a:r>
              <a:rPr lang="zh-CN" altLang="en-US" sz="2200"/>
              <a:t>后半句流失</a:t>
            </a:r>
            <a:r>
              <a:rPr lang="en-US" altLang="zh-CN" sz="2200"/>
              <a:t>”</a:t>
            </a:r>
            <a:r>
              <a:rPr lang="zh-CN" altLang="en-US" sz="2200"/>
              <a:t>的负面影响，也点明其</a:t>
            </a:r>
            <a:r>
              <a:rPr lang="en-US" altLang="zh-CN" sz="2200"/>
              <a:t>“</a:t>
            </a:r>
            <a:r>
              <a:rPr lang="zh-CN" altLang="en-US" sz="2200"/>
              <a:t>失而复得</a:t>
            </a:r>
            <a:r>
              <a:rPr lang="en-US" altLang="zh-CN" sz="2200"/>
              <a:t>”</a:t>
            </a:r>
            <a:r>
              <a:rPr lang="zh-CN" altLang="en-US" sz="2200"/>
              <a:t>对突破语言枷锁的积极意义。</a:t>
            </a:r>
            <a:endParaRPr lang="zh-CN" altLang="en-US" sz="2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34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0" name=""/>
        <p:cNvGrpSpPr/>
        <p:nvPr/>
      </p:nvGrpSpPr>
      <p:grpSpPr/>
      <p:sp>
        <p:nvSpPr>
          <p:cNvPr id="1048735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优秀范文分析</a:t>
            </a:r>
            <a:r>
              <a:rPr lang="zh-CN" altLang="en-US">
                <a:sym typeface="+mn-ea"/>
              </a:rPr>
              <a:t>（</a:t>
            </a:r>
            <a:r>
              <a:rPr lang="en-US" altLang="zh-CN">
                <a:sym typeface="+mn-ea"/>
              </a:rPr>
              <a:t>1</a:t>
            </a:r>
            <a:r>
              <a:rPr lang="zh-CN" altLang="en-US">
                <a:sym typeface="+mn-ea"/>
              </a:rPr>
              <a:t>号文）</a:t>
            </a:r>
            <a:endParaRPr lang="zh-CN" altLang="en-US"/>
          </a:p>
        </p:txBody>
      </p:sp>
      <p:sp>
        <p:nvSpPr>
          <p:cNvPr id="1048736" name="文本框 2"/>
          <p:cNvSpPr txBox="1"/>
          <p:nvPr/>
        </p:nvSpPr>
        <p:spPr>
          <a:xfrm>
            <a:off x="439420" y="730250"/>
            <a:ext cx="11213465" cy="5875655"/>
          </a:xfrm>
          <a:prstGeom prst="rect">
            <a:avLst/>
          </a:prstGeom>
        </p:spPr>
        <p:txBody>
          <a:bodyPr wrap="square">
            <a:noAutofit/>
          </a:bodyPr>
          <a:p>
            <a:pPr indent="711200" algn="just" defTabSz="2667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④这</a:t>
            </a:r>
            <a:r>
              <a:rPr lang="en-US" altLang="zh-CN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究底</a:t>
            </a:r>
            <a:r>
              <a:rPr lang="en-US" altLang="zh-CN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和</a:t>
            </a:r>
            <a:r>
              <a:rPr lang="en-US" altLang="zh-CN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思辨</a:t>
            </a:r>
            <a:r>
              <a:rPr lang="en-US" altLang="zh-CN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的代价却十分值得去付，它们帮我们听完整话，做明白事。</a:t>
            </a:r>
            <a:r>
              <a:rPr lang="zh-CN" altLang="en-US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这一方面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是</a:t>
            </a:r>
            <a:r>
              <a:rPr lang="zh-CN" altLang="en-US" sz="2800" b="1">
                <a:highlight>
                  <a:srgbClr val="00FFFF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理性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，我们不为父母长辈的陪伴、听话要求而恼羞成怒，这破坏了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前半句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的和谐；也不为知道《双城记》中不太有名的句子而欣喜若狂，这违背了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后半句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求索的初衷。</a:t>
            </a:r>
            <a:r>
              <a:rPr lang="zh-CN" altLang="en-US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另一方面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则是</a:t>
            </a:r>
            <a:r>
              <a:rPr lang="zh-CN" altLang="en-US" sz="2800" b="1">
                <a:highlight>
                  <a:srgbClr val="00FFFF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行动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，让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常被忽略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鲜为人知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的智慧重见晴空。</a:t>
            </a:r>
            <a:r>
              <a:rPr lang="zh-CN" altLang="en-US" sz="2800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当网络水军对</a:t>
            </a:r>
            <a:r>
              <a:rPr lang="en-US" altLang="zh-CN" sz="2800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前半句</a:t>
            </a:r>
            <a:r>
              <a:rPr lang="en-US" altLang="zh-CN" sz="2800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口诛笔伐时，适时泼些</a:t>
            </a:r>
            <a:r>
              <a:rPr lang="en-US" altLang="zh-CN" sz="2800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完整句</a:t>
            </a:r>
            <a:r>
              <a:rPr lang="en-US" altLang="zh-CN" sz="2800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的冰水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；</a:t>
            </a:r>
            <a:r>
              <a:rPr lang="zh-CN" altLang="en-US" sz="2800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当社会道德、伦理体系受到</a:t>
            </a:r>
            <a:r>
              <a:rPr lang="en-US" altLang="zh-CN" sz="2800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AI</a:t>
            </a:r>
            <a:r>
              <a:rPr lang="zh-CN" altLang="en-US" sz="2800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冲击时，在</a:t>
            </a:r>
            <a:r>
              <a:rPr lang="en-US" altLang="zh-CN" sz="2800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前后半句</a:t>
            </a:r>
            <a:r>
              <a:rPr lang="en-US" altLang="zh-CN" sz="2800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中找寻新与旧的平衡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。归根到底，</a:t>
            </a: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重要的是听完整的句子，但更重要的是说出下一个句子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711200" algn="just" defTabSz="2667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⑤作为现代人，我们离古语、熟语已经有些距离，以致我们常脱离了诞生出这样智慧的真实语境。但没关系，求索、发掘、思考，我们做事总会更加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完整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，不是吗？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048737" name="圆角矩形 4"/>
          <p:cNvSpPr/>
          <p:nvPr/>
        </p:nvSpPr>
        <p:spPr>
          <a:xfrm>
            <a:off x="634365" y="1579858"/>
            <a:ext cx="10824210" cy="186059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p>
            <a:pPr algn="just"/>
            <a:r>
              <a:rPr lang="zh-CN" altLang="en-US" sz="2200"/>
              <a:t>第四段承接</a:t>
            </a:r>
            <a:r>
              <a:rPr lang="en-US" altLang="zh-CN" sz="2200"/>
              <a:t>“</a:t>
            </a:r>
            <a:r>
              <a:rPr lang="zh-CN" altLang="en-US" sz="2200"/>
              <a:t>追根究底的代价</a:t>
            </a:r>
            <a:r>
              <a:rPr lang="en-US" altLang="zh-CN" sz="2200"/>
              <a:t>”</a:t>
            </a:r>
            <a:r>
              <a:rPr lang="zh-CN" altLang="en-US" sz="2200"/>
              <a:t>，阐明其价值在于</a:t>
            </a:r>
            <a:r>
              <a:rPr lang="en-US" altLang="zh-CN" sz="2200"/>
              <a:t>“</a:t>
            </a:r>
            <a:r>
              <a:rPr lang="zh-CN" altLang="en-US" sz="2200"/>
              <a:t>帮我们听完整话，做明白事</a:t>
            </a:r>
            <a:r>
              <a:rPr lang="en-US" altLang="zh-CN" sz="2200"/>
              <a:t>”</a:t>
            </a:r>
            <a:r>
              <a:rPr lang="zh-CN" altLang="en-US" sz="2200"/>
              <a:t>，并从</a:t>
            </a:r>
            <a:r>
              <a:rPr lang="en-US" altLang="zh-CN" sz="2200"/>
              <a:t>“</a:t>
            </a:r>
            <a:r>
              <a:rPr lang="zh-CN" altLang="en-US" sz="2200"/>
              <a:t>理性</a:t>
            </a:r>
            <a:r>
              <a:rPr lang="en-US" altLang="zh-CN" sz="2200"/>
              <a:t>”</a:t>
            </a:r>
            <a:r>
              <a:rPr lang="zh-CN" altLang="en-US" sz="2200"/>
              <a:t>（不被</a:t>
            </a:r>
            <a:r>
              <a:rPr lang="en-US" altLang="zh-CN" sz="2200"/>
              <a:t>‘</a:t>
            </a:r>
            <a:r>
              <a:rPr lang="zh-CN" altLang="en-US" sz="2200"/>
              <a:t>前半句</a:t>
            </a:r>
            <a:r>
              <a:rPr lang="en-US" altLang="zh-CN" sz="2200"/>
              <a:t>’</a:t>
            </a:r>
            <a:r>
              <a:rPr lang="zh-CN" altLang="en-US" sz="2200"/>
              <a:t>束缚，保持对</a:t>
            </a:r>
            <a:r>
              <a:rPr lang="en-US" altLang="zh-CN" sz="2200"/>
              <a:t>‘</a:t>
            </a:r>
            <a:r>
              <a:rPr lang="zh-CN" altLang="en-US" sz="2200"/>
              <a:t>意</a:t>
            </a:r>
            <a:r>
              <a:rPr lang="en-US" altLang="zh-CN" sz="2200"/>
              <a:t>’</a:t>
            </a:r>
            <a:r>
              <a:rPr lang="zh-CN" altLang="en-US" sz="2200"/>
              <a:t>的探求）与</a:t>
            </a:r>
            <a:r>
              <a:rPr lang="en-US" altLang="zh-CN" sz="2200"/>
              <a:t>“</a:t>
            </a:r>
            <a:r>
              <a:rPr lang="zh-CN" altLang="en-US" sz="2200"/>
              <a:t>行动</a:t>
            </a:r>
            <a:r>
              <a:rPr lang="en-US" altLang="zh-CN" sz="2200"/>
              <a:t>”</a:t>
            </a:r>
            <a:r>
              <a:rPr lang="zh-CN" altLang="en-US" sz="2200"/>
              <a:t>（让</a:t>
            </a:r>
            <a:r>
              <a:rPr lang="en-US" altLang="zh-CN" sz="2200"/>
              <a:t>‘</a:t>
            </a:r>
            <a:r>
              <a:rPr lang="zh-CN" altLang="en-US" sz="2200"/>
              <a:t>被忽略的后半句智慧</a:t>
            </a:r>
            <a:r>
              <a:rPr lang="en-US" altLang="zh-CN" sz="2200"/>
              <a:t>’</a:t>
            </a:r>
            <a:r>
              <a:rPr lang="zh-CN" altLang="en-US" sz="2200"/>
              <a:t>重见天日，应对网络争议、</a:t>
            </a:r>
            <a:r>
              <a:rPr lang="en-US" altLang="zh-CN" sz="2200"/>
              <a:t>AI</a:t>
            </a:r>
            <a:r>
              <a:rPr lang="zh-CN" altLang="en-US" sz="2200"/>
              <a:t>伦理冲击等现实问题）两方面举例，说明如何用</a:t>
            </a:r>
            <a:r>
              <a:rPr lang="en-US" altLang="zh-CN" sz="2200"/>
              <a:t>“</a:t>
            </a:r>
            <a:r>
              <a:rPr lang="zh-CN" altLang="en-US" sz="2200"/>
              <a:t>完整句</a:t>
            </a:r>
            <a:r>
              <a:rPr lang="en-US" altLang="zh-CN" sz="2200"/>
              <a:t>”</a:t>
            </a:r>
            <a:r>
              <a:rPr lang="zh-CN" altLang="en-US" sz="2200"/>
              <a:t>平衡新与旧。论述具体，但部分表述（如</a:t>
            </a:r>
            <a:r>
              <a:rPr lang="en-US" altLang="zh-CN" sz="2200"/>
              <a:t>“</a:t>
            </a:r>
            <a:r>
              <a:rPr lang="zh-CN" altLang="en-US" sz="2200"/>
              <a:t>欣喜若狂</a:t>
            </a:r>
            <a:r>
              <a:rPr lang="en-US" altLang="zh-CN" sz="2200"/>
              <a:t>”“</a:t>
            </a:r>
            <a:r>
              <a:rPr lang="zh-CN" altLang="en-US" sz="2200"/>
              <a:t>口诛笔伐</a:t>
            </a:r>
            <a:r>
              <a:rPr lang="en-US" altLang="zh-CN" sz="2200"/>
              <a:t>”</a:t>
            </a:r>
            <a:r>
              <a:rPr lang="zh-CN" altLang="en-US" sz="2200"/>
              <a:t>等）可更贴合</a:t>
            </a:r>
            <a:r>
              <a:rPr lang="en-US" altLang="zh-CN" sz="2200"/>
              <a:t>“</a:t>
            </a:r>
            <a:r>
              <a:rPr lang="zh-CN" altLang="en-US" sz="2200"/>
              <a:t>理性</a:t>
            </a:r>
            <a:r>
              <a:rPr lang="en-US" altLang="zh-CN" sz="2200"/>
              <a:t>”</a:t>
            </a:r>
            <a:r>
              <a:rPr lang="zh-CN" altLang="en-US" sz="2200"/>
              <a:t>的严谨性，逻辑斟酌后可更精准。</a:t>
            </a:r>
            <a:endParaRPr lang="zh-CN" altLang="en-US" sz="2200"/>
          </a:p>
        </p:txBody>
      </p:sp>
      <p:sp>
        <p:nvSpPr>
          <p:cNvPr id="1048738" name="圆角矩形 3"/>
          <p:cNvSpPr/>
          <p:nvPr/>
        </p:nvSpPr>
        <p:spPr>
          <a:xfrm>
            <a:off x="634365" y="4948595"/>
            <a:ext cx="10824210" cy="115689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p>
            <a:pPr algn="just"/>
            <a:r>
              <a:rPr lang="zh-CN" altLang="en-US" sz="2200">
                <a:sym typeface="+mn-ea"/>
              </a:rPr>
              <a:t>结尾回归现实，指出现代人虽脱离古语原始语境，但通过</a:t>
            </a:r>
            <a:r>
              <a:rPr lang="en-US" altLang="zh-CN" sz="2200">
                <a:sym typeface="+mn-ea"/>
              </a:rPr>
              <a:t>“</a:t>
            </a:r>
            <a:r>
              <a:rPr lang="zh-CN" altLang="en-US" sz="2200">
                <a:sym typeface="+mn-ea"/>
              </a:rPr>
              <a:t>求索、发掘、思考</a:t>
            </a:r>
            <a:r>
              <a:rPr lang="en-US" altLang="zh-CN" sz="2200">
                <a:sym typeface="+mn-ea"/>
              </a:rPr>
              <a:t>”</a:t>
            </a:r>
            <a:r>
              <a:rPr lang="zh-CN" altLang="en-US" sz="2200">
                <a:sym typeface="+mn-ea"/>
              </a:rPr>
              <a:t>可让做事更</a:t>
            </a:r>
            <a:r>
              <a:rPr lang="en-US" altLang="zh-CN" sz="2200">
                <a:sym typeface="+mn-ea"/>
              </a:rPr>
              <a:t>“</a:t>
            </a:r>
            <a:r>
              <a:rPr lang="zh-CN" altLang="en-US" sz="2200">
                <a:sym typeface="+mn-ea"/>
              </a:rPr>
              <a:t>完整</a:t>
            </a:r>
            <a:r>
              <a:rPr lang="en-US" altLang="zh-CN" sz="2200">
                <a:sym typeface="+mn-ea"/>
              </a:rPr>
              <a:t>”</a:t>
            </a:r>
            <a:r>
              <a:rPr lang="zh-CN" altLang="en-US" sz="2200">
                <a:sym typeface="+mn-ea"/>
              </a:rPr>
              <a:t>，并以</a:t>
            </a:r>
            <a:r>
              <a:rPr lang="en-US" altLang="zh-CN" sz="2200">
                <a:sym typeface="+mn-ea"/>
              </a:rPr>
              <a:t>“</a:t>
            </a:r>
            <a:r>
              <a:rPr lang="zh-CN" altLang="en-US" sz="2200">
                <a:sym typeface="+mn-ea"/>
              </a:rPr>
              <a:t>说出下一个句子</a:t>
            </a:r>
            <a:r>
              <a:rPr lang="en-US" altLang="zh-CN" sz="2200">
                <a:sym typeface="+mn-ea"/>
              </a:rPr>
              <a:t>”</a:t>
            </a:r>
            <a:r>
              <a:rPr lang="zh-CN" altLang="en-US" sz="2200">
                <a:sym typeface="+mn-ea"/>
              </a:rPr>
              <a:t>升华主题，与开篇构成闭环，呼应</a:t>
            </a:r>
            <a:r>
              <a:rPr lang="en-US" altLang="zh-CN" sz="2200">
                <a:sym typeface="+mn-ea"/>
              </a:rPr>
              <a:t>“</a:t>
            </a:r>
            <a:r>
              <a:rPr lang="zh-CN" altLang="en-US" sz="2200">
                <a:sym typeface="+mn-ea"/>
              </a:rPr>
              <a:t>做明白事</a:t>
            </a:r>
            <a:r>
              <a:rPr lang="en-US" altLang="zh-CN" sz="2200">
                <a:sym typeface="+mn-ea"/>
              </a:rPr>
              <a:t>”</a:t>
            </a:r>
            <a:r>
              <a:rPr lang="zh-CN" altLang="en-US" sz="2200">
                <a:sym typeface="+mn-ea"/>
              </a:rPr>
              <a:t>的终极目标。</a:t>
            </a:r>
            <a:endParaRPr lang="zh-CN" altLang="en-US" sz="2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7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8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8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37" grpId="0" bldLvl="0" animBg="1"/>
      <p:bldP spid="1048738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1" name=""/>
        <p:cNvGrpSpPr/>
        <p:nvPr/>
      </p:nvGrpSpPr>
      <p:grpSpPr/>
      <p:sp>
        <p:nvSpPr>
          <p:cNvPr id="1048739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优秀范文分析</a:t>
            </a:r>
            <a:r>
              <a:rPr lang="zh-CN" altLang="en-US">
                <a:sym typeface="+mn-ea"/>
              </a:rPr>
              <a:t>（</a:t>
            </a:r>
            <a:r>
              <a:rPr lang="en-US" altLang="zh-CN">
                <a:sym typeface="+mn-ea"/>
              </a:rPr>
              <a:t>1</a:t>
            </a:r>
            <a:r>
              <a:rPr lang="zh-CN" altLang="en-US">
                <a:sym typeface="+mn-ea"/>
              </a:rPr>
              <a:t>号文）</a:t>
            </a:r>
            <a:endParaRPr lang="zh-CN" altLang="en-US"/>
          </a:p>
        </p:txBody>
      </p:sp>
      <p:sp>
        <p:nvSpPr>
          <p:cNvPr id="1048740" name="文本框 2"/>
          <p:cNvSpPr txBox="1"/>
          <p:nvPr/>
        </p:nvSpPr>
        <p:spPr>
          <a:xfrm>
            <a:off x="273050" y="830580"/>
            <a:ext cx="11581765" cy="4994910"/>
          </a:xfrm>
          <a:prstGeom prst="rect">
            <a:avLst/>
          </a:prstGeom>
        </p:spPr>
        <p:txBody>
          <a:bodyPr wrap="square">
            <a:spAutoFit/>
          </a:bodyPr>
          <a:p>
            <a:pPr indent="711200" algn="just" defTabSz="26670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整篇文章思路清晰，思想深刻，逻辑严密，既有对文化现象的敏锐洞察，又有对现实的观照与行动指引，展现出优秀的思辨能力与人文关怀。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711200" algn="just" defTabSz="26670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不足之处：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原文第三段从“后半句消失的原因”转向“后半句智慧的价值与获取路径”，逻辑推进稍显跳跃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，若增加“前半句的便捷性与后半句的深邃性如何共存”的过渡，会更自然。而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第四段“当社会道德、伦理体系受到</a:t>
            </a: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AI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冲击时，在‘前后半句’中找寻新与旧的平衡”，这句话中“在‘前后半句’中找寻”表述也稍显生硬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。有一个错别字，扣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分。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711200" algn="just" defTabSz="26670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发展等级打在“深刻”。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711200" algn="just" defTabSz="26670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评分：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19+19+20=58-1=57</a:t>
            </a:r>
            <a:endParaRPr lang="en-US" altLang="zh-CN" sz="28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2" name=""/>
        <p:cNvGrpSpPr/>
        <p:nvPr/>
      </p:nvGrpSpPr>
      <p:grpSpPr/>
      <p:sp>
        <p:nvSpPr>
          <p:cNvPr id="1048741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优秀范文分析</a:t>
            </a:r>
            <a:r>
              <a:rPr lang="zh-CN" altLang="en-US">
                <a:sym typeface="+mn-ea"/>
              </a:rPr>
              <a:t>（</a:t>
            </a:r>
            <a:r>
              <a:rPr lang="en-US" altLang="zh-CN">
                <a:sym typeface="+mn-ea"/>
              </a:rPr>
              <a:t>2</a:t>
            </a:r>
            <a:r>
              <a:rPr lang="zh-CN" altLang="en-US">
                <a:sym typeface="+mn-ea"/>
              </a:rPr>
              <a:t>号文）</a:t>
            </a:r>
            <a:endParaRPr lang="zh-CN" altLang="en-US"/>
          </a:p>
        </p:txBody>
      </p:sp>
      <p:sp>
        <p:nvSpPr>
          <p:cNvPr id="1048742" name="文本框 2"/>
          <p:cNvSpPr txBox="1"/>
          <p:nvPr/>
        </p:nvSpPr>
        <p:spPr>
          <a:xfrm>
            <a:off x="323215" y="725805"/>
            <a:ext cx="11545570" cy="5941060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 algn="ctr" defTabSz="26670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latin typeface="宋体" panose="02010600030101010101" pitchFamily="2" charset="-122"/>
                <a:ea typeface="宋体" panose="02010600030101010101" pitchFamily="2" charset="-122"/>
              </a:rPr>
              <a:t>听全后半句话</a:t>
            </a:r>
            <a:r>
              <a:rPr lang="en-US" altLang="zh-CN" sz="2600" b="1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600" b="1">
                <a:latin typeface="宋体" panose="02010600030101010101" pitchFamily="2" charset="-122"/>
                <a:ea typeface="宋体" panose="02010600030101010101" pitchFamily="2" charset="-122"/>
              </a:rPr>
              <a:t>破除信息壁垒（</a:t>
            </a:r>
            <a:r>
              <a:rPr lang="en-US" altLang="zh-CN" sz="2600" b="1">
                <a:latin typeface="宋体" panose="02010600030101010101" pitchFamily="2" charset="-122"/>
                <a:ea typeface="宋体" panose="02010600030101010101" pitchFamily="2" charset="-122"/>
              </a:rPr>
              <a:t>56</a:t>
            </a:r>
            <a:r>
              <a:rPr lang="zh-CN" altLang="en-US" sz="2600" b="1">
                <a:latin typeface="宋体" panose="02010600030101010101" pitchFamily="2" charset="-122"/>
                <a:ea typeface="宋体" panose="02010600030101010101" pitchFamily="2" charset="-122"/>
              </a:rPr>
              <a:t>分）</a:t>
            </a:r>
            <a:endParaRPr lang="zh-CN" altLang="en-US" sz="26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660400" algn="just" defTabSz="266700" fontAlgn="auto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①我们常常听到“父母在，不远游”“不听老人言，吃亏在眼前”，可你是否知道它们的后半句话？“游必有方”“尽信老人言，终生难向前”鲜为人知的困境，是说话者的选择性忽略的结果，启发着我们对信息传达的思考。</a:t>
            </a:r>
            <a:endParaRPr lang="zh-CN" altLang="en-US" sz="26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660400" algn="just" defTabSz="266700" fontAlgn="auto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②“游必有方”“尽信老人言，终生难向前”的寂寂无名，本质是人们对异质观点持消极态度并常常自觉忽略的一种倾向。</a:t>
            </a:r>
            <a:r>
              <a:rPr lang="zh-CN" altLang="en-US" sz="26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回想一下，</a:t>
            </a:r>
            <a:r>
              <a:rPr lang="zh-CN" altLang="en-US" sz="2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我们会在什么情景下听到前半句话？</a:t>
            </a:r>
            <a:r>
              <a:rPr lang="zh-CN" altLang="en-US" sz="26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或是</a:t>
            </a:r>
            <a:r>
              <a:rPr lang="zh-CN" altLang="en-US" sz="26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我们想要远离家乡而遭父母劝阻，</a:t>
            </a:r>
            <a:r>
              <a:rPr lang="zh-CN" altLang="en-US" sz="26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或是</a:t>
            </a:r>
            <a:r>
              <a:rPr lang="zh-CN" altLang="en-US" sz="26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我们想要尝试未知却被长辈阻拦，他们往往站在前人的站位上思考问题，希望子女规避远行风险，希望晚辈避开“踩过的坑”，</a:t>
            </a:r>
            <a:r>
              <a:rPr lang="zh-CN" altLang="en-US" sz="26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但这些充满关爱的潜语也迟滞了游子出门的脚步、助推了青年陷入经验主义，也因自身对一个全面观点的片面采取而忽视了“远游”与尝试中蕴含的成长机遇</a:t>
            </a:r>
            <a:r>
              <a:rPr lang="zh-CN" altLang="en-US" sz="26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6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人们的这种片面接纳的消极态度无疑筑起了观点信息的壁垒，把异质观点隔绝在外，虽然保持了自身立场坚定，但也错失了不同观点碰撞带来的思想火花和潜在价值</a:t>
            </a:r>
            <a:r>
              <a:rPr lang="zh-CN" altLang="en-US" sz="26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en-US" sz="26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048743" name="圆角矩形 4"/>
          <p:cNvSpPr/>
          <p:nvPr/>
        </p:nvSpPr>
        <p:spPr>
          <a:xfrm>
            <a:off x="1215390" y="1109672"/>
            <a:ext cx="10477500" cy="1508742"/>
          </a:xfrm>
          <a:prstGeom prst="roundRect">
            <a:avLst/>
          </a:prstGeom>
        </p:spPr>
        <p:style>
          <a:lnRef idx="0">
            <a:srgbClr val="FFFFFF"/>
          </a:lnRef>
          <a:fillRef idx="1">
            <a:schemeClr val="accent6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p>
            <a:pPr algn="just"/>
            <a:r>
              <a:rPr lang="zh-CN" altLang="en-US" sz="2200"/>
              <a:t>文章开篇准确地梳理材料中的现象，通过问句引发人们关于古语、熟语后半句被丢失现象的思考，并点出了原因</a:t>
            </a:r>
            <a:r>
              <a:rPr lang="en-US" altLang="zh-CN" sz="2200"/>
              <a:t>“</a:t>
            </a:r>
            <a:r>
              <a:rPr lang="zh-CN" altLang="en-US" sz="2200"/>
              <a:t>是说话者的选择性忽略的结果</a:t>
            </a:r>
            <a:r>
              <a:rPr lang="en-US" altLang="zh-CN" sz="2200"/>
              <a:t>”</a:t>
            </a:r>
            <a:r>
              <a:rPr lang="zh-CN" altLang="en-US" sz="2200"/>
              <a:t>，进而引发了关于信息传达的思考。首段能准确理解材料、自然而然地将读者的思考引向了更广阔的认知范畴。</a:t>
            </a:r>
            <a:endParaRPr lang="zh-CN" altLang="en-US" sz="2200"/>
          </a:p>
        </p:txBody>
      </p:sp>
      <p:sp>
        <p:nvSpPr>
          <p:cNvPr id="1048744" name="圆角矩形 5"/>
          <p:cNvSpPr/>
          <p:nvPr/>
        </p:nvSpPr>
        <p:spPr>
          <a:xfrm>
            <a:off x="970280" y="3252705"/>
            <a:ext cx="10477500" cy="2564296"/>
          </a:xfrm>
          <a:prstGeom prst="roundRect">
            <a:avLst/>
          </a:prstGeom>
        </p:spPr>
        <p:style>
          <a:lnRef idx="0">
            <a:srgbClr val="FFFFFF"/>
          </a:lnRef>
          <a:fillRef idx="1">
            <a:schemeClr val="accent6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p>
            <a:pPr algn="just"/>
            <a:r>
              <a:rPr lang="zh-CN" altLang="en-US" sz="2200"/>
              <a:t>第二段承接上段，先是点出了后半句</a:t>
            </a:r>
            <a:r>
              <a:rPr lang="en-US" altLang="zh-CN" sz="2200"/>
              <a:t>“</a:t>
            </a:r>
            <a:r>
              <a:rPr lang="zh-CN" altLang="en-US" sz="2200"/>
              <a:t>鲜为人知</a:t>
            </a:r>
            <a:r>
              <a:rPr lang="en-US" altLang="zh-CN" sz="2200"/>
              <a:t>”</a:t>
            </a:r>
            <a:r>
              <a:rPr lang="zh-CN" altLang="en-US" sz="2200"/>
              <a:t>的本质在于人们对相异观点的态度和行为，接着以</a:t>
            </a:r>
            <a:r>
              <a:rPr lang="en-US" altLang="zh-CN" sz="2200"/>
              <a:t>“</a:t>
            </a:r>
            <a:r>
              <a:rPr lang="zh-CN" altLang="en-US" sz="2200"/>
              <a:t>我们会在什么情景下听到前半句话</a:t>
            </a:r>
            <a:r>
              <a:rPr lang="en-US" altLang="zh-CN" sz="2200"/>
              <a:t>”</a:t>
            </a:r>
            <a:r>
              <a:rPr lang="zh-CN" altLang="en-US" sz="2200"/>
              <a:t>的设问，引出了对这后半句</a:t>
            </a:r>
            <a:r>
              <a:rPr lang="en-US" altLang="zh-CN" sz="2200"/>
              <a:t>“</a:t>
            </a:r>
            <a:r>
              <a:rPr lang="zh-CN" altLang="en-US" sz="2200"/>
              <a:t>常被忽略</a:t>
            </a:r>
            <a:r>
              <a:rPr lang="en-US" altLang="zh-CN" sz="2200"/>
              <a:t>”</a:t>
            </a:r>
            <a:r>
              <a:rPr lang="zh-CN" altLang="en-US" sz="2200"/>
              <a:t>现象来源的分析，指出了父母对异质观点的选择性忽略做法及其内在原因，并指出了这样做法对子女成长和发展的危害，且对这一态度及信息的隔绝对于人们思想认识造成的伤害。该段落紧扣材料中的古语、熟语后半句</a:t>
            </a:r>
            <a:r>
              <a:rPr lang="en-US" altLang="zh-CN" sz="2200"/>
              <a:t>“</a:t>
            </a:r>
            <a:r>
              <a:rPr lang="zh-CN" altLang="en-US" sz="2200"/>
              <a:t>常被忽略</a:t>
            </a:r>
            <a:r>
              <a:rPr lang="en-US" altLang="zh-CN" sz="2200"/>
              <a:t>”</a:t>
            </a:r>
            <a:r>
              <a:rPr lang="zh-CN" altLang="en-US" sz="2200"/>
              <a:t>的现象，以及首段观点中</a:t>
            </a:r>
            <a:r>
              <a:rPr lang="en-US" altLang="zh-CN" sz="2200"/>
              <a:t>“</a:t>
            </a:r>
            <a:r>
              <a:rPr lang="zh-CN" altLang="en-US" sz="2200"/>
              <a:t>选择性忽略</a:t>
            </a:r>
            <a:r>
              <a:rPr lang="en-US" altLang="zh-CN" sz="2200"/>
              <a:t>”</a:t>
            </a:r>
            <a:r>
              <a:rPr lang="zh-CN" altLang="en-US" sz="2200"/>
              <a:t>和</a:t>
            </a:r>
            <a:r>
              <a:rPr lang="en-US" altLang="zh-CN" sz="2200"/>
              <a:t>“</a:t>
            </a:r>
            <a:r>
              <a:rPr lang="zh-CN" altLang="en-US" sz="2200"/>
              <a:t>信息传达</a:t>
            </a:r>
            <a:r>
              <a:rPr lang="en-US" altLang="zh-CN" sz="2200"/>
              <a:t>”</a:t>
            </a:r>
            <a:r>
              <a:rPr lang="zh-CN" altLang="en-US" sz="2200"/>
              <a:t>等关键要点展开，全面且深入地分析了问题、阐析了观点。</a:t>
            </a:r>
            <a:endParaRPr lang="zh-CN" altLang="en-US" sz="2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7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87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87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43" grpId="0" animBg="1"/>
      <p:bldP spid="1048744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3" name=""/>
        <p:cNvGrpSpPr/>
        <p:nvPr/>
      </p:nvGrpSpPr>
      <p:grpSpPr/>
      <p:sp>
        <p:nvSpPr>
          <p:cNvPr id="1048745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优秀范文分析</a:t>
            </a:r>
            <a:r>
              <a:rPr lang="zh-CN" altLang="en-US">
                <a:sym typeface="+mn-ea"/>
              </a:rPr>
              <a:t>（</a:t>
            </a:r>
            <a:r>
              <a:rPr lang="en-US" altLang="zh-CN">
                <a:sym typeface="+mn-ea"/>
              </a:rPr>
              <a:t>2</a:t>
            </a:r>
            <a:r>
              <a:rPr lang="zh-CN" altLang="en-US">
                <a:sym typeface="+mn-ea"/>
              </a:rPr>
              <a:t>号文）</a:t>
            </a:r>
            <a:endParaRPr lang="zh-CN" altLang="en-US"/>
          </a:p>
        </p:txBody>
      </p:sp>
      <p:sp>
        <p:nvSpPr>
          <p:cNvPr id="1048746" name="文本框 2"/>
          <p:cNvSpPr txBox="1"/>
          <p:nvPr/>
        </p:nvSpPr>
        <p:spPr>
          <a:xfrm>
            <a:off x="323215" y="725805"/>
            <a:ext cx="11545570" cy="5941060"/>
          </a:xfrm>
          <a:prstGeom prst="rect">
            <a:avLst/>
          </a:prstGeom>
        </p:spPr>
        <p:txBody>
          <a:bodyPr wrap="square">
            <a:noAutofit/>
          </a:bodyPr>
          <a:p>
            <a:pPr indent="711200" algn="just" defTabSz="26670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③推而广之，</a:t>
            </a:r>
            <a:r>
              <a:rPr lang="en-US" altLang="zh-CN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后半句话</a:t>
            </a:r>
            <a:r>
              <a:rPr lang="en-US" altLang="zh-CN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们无人问津，也与我们</a:t>
            </a:r>
            <a:r>
              <a:rPr lang="en-US" altLang="zh-CN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信息茧房</a:t>
            </a:r>
            <a:r>
              <a:rPr lang="en-US" altLang="zh-CN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的认知困境相互贯通。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信息茧房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即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只能或只想听到自己想听到的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，无论是在传统话语体系中，还是当代社交媒体生态里，都能看见它的身影。在传统的乡土社会中，环境的封闭性营造起天然的信息茧房，也给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父母在，不远游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和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不听老人言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提供</a:t>
            </a:r>
            <a:r>
              <a:rPr lang="zh-CN" altLang="en-US" sz="2800" b="1">
                <a:highlight>
                  <a:srgbClr val="00FFFF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广阔市场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，而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游必有方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和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终生难向前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则</a:t>
            </a:r>
            <a:r>
              <a:rPr lang="zh-CN" altLang="en-US" sz="2800" b="1">
                <a:highlight>
                  <a:srgbClr val="00FFFF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被无情抛弃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；今天大数据则已为我们做完了丢弃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后半句话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的工作，我们获得的信息趋向单一，</a:t>
            </a: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我们以为的消息灵通，其实只是</a:t>
            </a:r>
            <a:r>
              <a:rPr lang="en-US" altLang="zh-CN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一条路走到底</a:t>
            </a:r>
            <a:r>
              <a:rPr lang="en-US" altLang="zh-CN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的闭塞与片面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048747" name="圆角矩形 5"/>
          <p:cNvSpPr/>
          <p:nvPr/>
        </p:nvSpPr>
        <p:spPr>
          <a:xfrm>
            <a:off x="857250" y="2841340"/>
            <a:ext cx="10477500" cy="1511236"/>
          </a:xfrm>
          <a:prstGeom prst="roundRect">
            <a:avLst/>
          </a:prstGeom>
        </p:spPr>
        <p:style>
          <a:lnRef idx="0">
            <a:srgbClr val="FFFFFF"/>
          </a:lnRef>
          <a:fillRef idx="1">
            <a:schemeClr val="accent6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p>
            <a:pPr algn="just"/>
            <a:r>
              <a:rPr lang="zh-CN" altLang="en-US" sz="2200"/>
              <a:t>第三段以</a:t>
            </a:r>
            <a:r>
              <a:rPr lang="en-US" altLang="zh-CN" sz="2200"/>
              <a:t>“</a:t>
            </a:r>
            <a:r>
              <a:rPr lang="zh-CN" altLang="en-US" sz="2200"/>
              <a:t>推而广之</a:t>
            </a:r>
            <a:r>
              <a:rPr lang="en-US" altLang="zh-CN" sz="2200"/>
              <a:t>”</a:t>
            </a:r>
            <a:r>
              <a:rPr lang="zh-CN" altLang="en-US" sz="2200"/>
              <a:t>领起，通过古今分析，提出后半句</a:t>
            </a:r>
            <a:r>
              <a:rPr lang="en-US" altLang="zh-CN" sz="2200"/>
              <a:t>“</a:t>
            </a:r>
            <a:r>
              <a:rPr lang="zh-CN" altLang="en-US" sz="2200"/>
              <a:t>常被忽略</a:t>
            </a:r>
            <a:r>
              <a:rPr lang="en-US" altLang="zh-CN" sz="2200"/>
              <a:t>”</a:t>
            </a:r>
            <a:r>
              <a:rPr lang="zh-CN" altLang="en-US" sz="2200"/>
              <a:t>现象与信息社会中的</a:t>
            </a:r>
            <a:r>
              <a:rPr lang="en-US" altLang="zh-CN" sz="2200"/>
              <a:t>“</a:t>
            </a:r>
            <a:r>
              <a:rPr lang="zh-CN" altLang="en-US" sz="2200"/>
              <a:t>信息茧房</a:t>
            </a:r>
            <a:r>
              <a:rPr lang="en-US" altLang="zh-CN" sz="2200"/>
              <a:t>”</a:t>
            </a:r>
            <a:r>
              <a:rPr lang="zh-CN" altLang="en-US" sz="2200"/>
              <a:t>有共通点，认为在信息社会背景下，后半句</a:t>
            </a:r>
            <a:r>
              <a:rPr lang="en-US" altLang="zh-CN" sz="2200"/>
              <a:t>“</a:t>
            </a:r>
            <a:r>
              <a:rPr lang="zh-CN" altLang="en-US" sz="2200"/>
              <a:t>常被忽略</a:t>
            </a:r>
            <a:r>
              <a:rPr lang="en-US" altLang="zh-CN" sz="2200"/>
              <a:t>”</a:t>
            </a:r>
            <a:r>
              <a:rPr lang="zh-CN" altLang="en-US" sz="2200"/>
              <a:t>现象更具危害性和迷惑性。该段由材料延伸出去，从古语、熟语后半句被丢弃延伸到现实问题的阐析，使问题更具普遍性和针对性。</a:t>
            </a:r>
            <a:endParaRPr lang="zh-CN" altLang="en-US" sz="2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47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4" name=""/>
        <p:cNvGrpSpPr/>
        <p:nvPr/>
      </p:nvGrpSpPr>
      <p:grpSpPr/>
      <p:sp>
        <p:nvSpPr>
          <p:cNvPr id="1048748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优秀范文分析</a:t>
            </a:r>
            <a:r>
              <a:rPr lang="zh-CN" altLang="en-US">
                <a:sym typeface="+mn-ea"/>
              </a:rPr>
              <a:t>（</a:t>
            </a:r>
            <a:r>
              <a:rPr lang="en-US" altLang="zh-CN">
                <a:sym typeface="+mn-ea"/>
              </a:rPr>
              <a:t>2</a:t>
            </a:r>
            <a:r>
              <a:rPr lang="zh-CN" altLang="en-US">
                <a:sym typeface="+mn-ea"/>
              </a:rPr>
              <a:t>号文）</a:t>
            </a:r>
            <a:endParaRPr lang="zh-CN" altLang="en-US"/>
          </a:p>
        </p:txBody>
      </p:sp>
      <p:sp>
        <p:nvSpPr>
          <p:cNvPr id="1048749" name="文本框 2"/>
          <p:cNvSpPr txBox="1"/>
          <p:nvPr/>
        </p:nvSpPr>
        <p:spPr>
          <a:xfrm>
            <a:off x="323215" y="725805"/>
            <a:ext cx="11545570" cy="5941060"/>
          </a:xfrm>
          <a:prstGeom prst="rect">
            <a:avLst/>
          </a:prstGeom>
        </p:spPr>
        <p:txBody>
          <a:bodyPr wrap="square">
            <a:noAutofit/>
          </a:bodyPr>
          <a:p>
            <a:pPr indent="711200" algn="just" defTabSz="2667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④如何破除这种认知困境？我们应先改变对异质观点的消极态度，听全后半句话，以更加客观、延迟评判的方式对待信息。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余华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不要给年轻人提建议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论断一出便冲上热榜，引发广泛共鸣；王小波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在沉默中学习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启迪着我们思考如何对待观点；社交媒体上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勇敢者先享受世界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的热潮，都彰显着开放态度的独特力量。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一个更加开放的态度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zh-CN" altLang="en-US" sz="2800" b="1">
                <a:highlight>
                  <a:srgbClr val="00FFFF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能够让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旅人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游而有方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，兼顾成长需求和家庭情感；</a:t>
            </a:r>
            <a:r>
              <a:rPr lang="zh-CN" altLang="en-US" sz="2800" b="1">
                <a:highlight>
                  <a:srgbClr val="00FFFF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能够让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青年在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听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与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不听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之间得中处之，减少吃亏也能持续向前。</a:t>
            </a: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听全后半句话，摒弃丢弃后半句话的自觉，或许就在不经意间，让我们看见远方的精彩，收获向前的成长、进步与成熟。</a:t>
            </a:r>
            <a:endParaRPr lang="zh-CN" altLang="en-US" sz="2800" b="1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711200" algn="just" defTabSz="2667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⑤两面兼听，度而后劲。</a:t>
            </a:r>
            <a:r>
              <a:rPr lang="zh-CN" altLang="en-US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让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我们</a:t>
            </a:r>
            <a:r>
              <a:rPr lang="zh-CN" altLang="en-US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厚植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听全后半句话的包容，</a:t>
            </a:r>
            <a:r>
              <a:rPr lang="zh-CN" altLang="en-US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破除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信息壁垒，游而有方，终生向前！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048750" name="圆角矩形 5"/>
          <p:cNvSpPr/>
          <p:nvPr/>
        </p:nvSpPr>
        <p:spPr>
          <a:xfrm>
            <a:off x="857250" y="2478475"/>
            <a:ext cx="10477500" cy="1501636"/>
          </a:xfrm>
          <a:prstGeom prst="roundRect">
            <a:avLst/>
          </a:prstGeom>
        </p:spPr>
        <p:style>
          <a:lnRef idx="0">
            <a:srgbClr val="FFFFFF"/>
          </a:lnRef>
          <a:fillRef idx="1">
            <a:schemeClr val="accent6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p>
            <a:pPr algn="just"/>
            <a:r>
              <a:rPr lang="zh-CN" altLang="en-US" sz="2200"/>
              <a:t>第四段指出如何解决问题。提出</a:t>
            </a:r>
            <a:r>
              <a:rPr lang="en-US" altLang="zh-CN" sz="2200"/>
              <a:t>“</a:t>
            </a:r>
            <a:r>
              <a:rPr lang="zh-CN" altLang="en-US" sz="2200"/>
              <a:t>以更加客观、延迟评判的方式对待信息</a:t>
            </a:r>
            <a:r>
              <a:rPr lang="en-US" altLang="zh-CN" sz="2200"/>
              <a:t>”“</a:t>
            </a:r>
            <a:r>
              <a:rPr lang="zh-CN" altLang="en-US" sz="2200"/>
              <a:t>更加开放的态度</a:t>
            </a:r>
            <a:r>
              <a:rPr lang="en-US" altLang="zh-CN" sz="2200"/>
              <a:t>”</a:t>
            </a:r>
            <a:r>
              <a:rPr lang="zh-CN" altLang="en-US" sz="2200"/>
              <a:t>等具体策略。</a:t>
            </a:r>
            <a:endParaRPr lang="zh-CN" altLang="en-US" sz="2200"/>
          </a:p>
          <a:p>
            <a:pPr algn="just"/>
            <a:r>
              <a:rPr lang="zh-CN" altLang="en-US" sz="2200"/>
              <a:t>最后一段发出了</a:t>
            </a:r>
            <a:r>
              <a:rPr lang="en-US" altLang="zh-CN" sz="2200"/>
              <a:t>“</a:t>
            </a:r>
            <a:r>
              <a:rPr lang="zh-CN" altLang="en-US" sz="2200"/>
              <a:t>让我们厚植听全后半句话的包容，破除信息壁垒，游而有方，终生向前</a:t>
            </a:r>
            <a:r>
              <a:rPr lang="en-US" altLang="zh-CN" sz="2200"/>
              <a:t>”</a:t>
            </a:r>
            <a:r>
              <a:rPr lang="zh-CN" altLang="en-US" sz="2200"/>
              <a:t>的呼告。</a:t>
            </a:r>
            <a:endParaRPr lang="zh-CN" altLang="en-US" sz="2200"/>
          </a:p>
        </p:txBody>
      </p:sp>
      <p:sp>
        <p:nvSpPr>
          <p:cNvPr id="1048751" name="圆角矩形 3"/>
          <p:cNvSpPr/>
          <p:nvPr/>
        </p:nvSpPr>
        <p:spPr>
          <a:xfrm>
            <a:off x="857250" y="5568704"/>
            <a:ext cx="10477500" cy="805038"/>
          </a:xfrm>
          <a:prstGeom prst="roundRect">
            <a:avLst/>
          </a:prstGeom>
        </p:spPr>
        <p:style>
          <a:lnRef idx="0">
            <a:srgbClr val="FFFFFF"/>
          </a:lnRef>
          <a:fillRef idx="1">
            <a:schemeClr val="accent6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p>
            <a:pPr algn="just"/>
            <a:r>
              <a:rPr lang="zh-CN" altLang="en-US" sz="2200"/>
              <a:t>最后一段发出了</a:t>
            </a:r>
            <a:r>
              <a:rPr lang="en-US" altLang="zh-CN" sz="2200"/>
              <a:t>“</a:t>
            </a:r>
            <a:r>
              <a:rPr lang="zh-CN" altLang="en-US" sz="2200"/>
              <a:t>让我们厚植听全后半句话的包容，破除信息壁垒，游而有方，终生向前</a:t>
            </a:r>
            <a:r>
              <a:rPr lang="en-US" altLang="zh-CN" sz="2200"/>
              <a:t>”</a:t>
            </a:r>
            <a:r>
              <a:rPr lang="zh-CN" altLang="en-US" sz="2200"/>
              <a:t>的呼告。</a:t>
            </a:r>
            <a:endParaRPr lang="zh-CN" altLang="en-US" sz="2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8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8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50" grpId="0" bldLvl="0" animBg="1"/>
      <p:bldP spid="1048751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5" name=""/>
        <p:cNvGrpSpPr/>
        <p:nvPr/>
      </p:nvGrpSpPr>
      <p:grpSpPr/>
      <p:sp>
        <p:nvSpPr>
          <p:cNvPr id="1048752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>
                <a:sym typeface="+mn-ea"/>
              </a:rPr>
              <a:t>优秀范文分析</a:t>
            </a:r>
            <a:r>
              <a:rPr lang="zh-CN" altLang="en-US">
                <a:sym typeface="+mn-ea"/>
              </a:rPr>
              <a:t>（</a:t>
            </a:r>
            <a:r>
              <a:rPr lang="en-US" altLang="zh-CN">
                <a:sym typeface="+mn-ea"/>
              </a:rPr>
              <a:t>2</a:t>
            </a:r>
            <a:r>
              <a:rPr lang="zh-CN" altLang="en-US">
                <a:sym typeface="+mn-ea"/>
              </a:rPr>
              <a:t>号文）</a:t>
            </a:r>
            <a:endParaRPr lang="zh-CN" altLang="en-US"/>
          </a:p>
        </p:txBody>
      </p:sp>
      <p:sp>
        <p:nvSpPr>
          <p:cNvPr id="1048753" name="文本框 2"/>
          <p:cNvSpPr txBox="1"/>
          <p:nvPr/>
        </p:nvSpPr>
        <p:spPr>
          <a:xfrm>
            <a:off x="381635" y="1012825"/>
            <a:ext cx="11313160" cy="5078730"/>
          </a:xfrm>
          <a:prstGeom prst="rect">
            <a:avLst/>
          </a:prstGeom>
        </p:spPr>
        <p:txBody>
          <a:bodyPr wrap="square">
            <a:spAutoFit/>
          </a:bodyPr>
          <a:p>
            <a:pPr indent="711200" algn="just" defTabSz="266700" fontAlgn="auto">
              <a:lnSpc>
                <a:spcPct val="17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文章以从材料出发，紧扣后半句“常被忽略”的现象，紧抓现象与信息传播的关系，沟通古今，思索深远；从多层面深入论述，论证合理有度。思考深入，认识具有启发性。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711200" algn="just" defTabSz="266700" fontAlgn="auto">
              <a:lnSpc>
                <a:spcPct val="17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较为可惜的是，文章第四段论述层次略有不足，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全文中欧化语言较多，流畅性略有欠缺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711200" algn="just" defTabSz="266700" fontAlgn="auto">
              <a:lnSpc>
                <a:spcPct val="17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发展等级打在“深刻”。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711200" algn="just" defTabSz="266700" fontAlgn="auto">
              <a:lnSpc>
                <a:spcPct val="17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评分：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19+18+19=56</a:t>
            </a:r>
            <a:endParaRPr lang="en-US" altLang="zh-CN" sz="28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6" name=""/>
        <p:cNvGrpSpPr/>
        <p:nvPr/>
      </p:nvGrpSpPr>
      <p:grpSpPr/>
      <p:sp>
        <p:nvSpPr>
          <p:cNvPr id="1048754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病文分析（</a:t>
            </a:r>
            <a:r>
              <a:rPr lang="en-US" altLang="zh-CN"/>
              <a:t>9</a:t>
            </a:r>
            <a:r>
              <a:rPr lang="zh-CN" altLang="en-US"/>
              <a:t>号文）</a:t>
            </a:r>
            <a:endParaRPr lang="zh-CN" altLang="en-US"/>
          </a:p>
        </p:txBody>
      </p:sp>
      <p:sp>
        <p:nvSpPr>
          <p:cNvPr id="1048755" name="文本框 2"/>
          <p:cNvSpPr txBox="1"/>
          <p:nvPr/>
        </p:nvSpPr>
        <p:spPr>
          <a:xfrm>
            <a:off x="251460" y="720725"/>
            <a:ext cx="11588750" cy="5896610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 algn="ctr" defTabSz="26670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孝道与远游（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45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分）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711200" algn="just" defTabSz="266700" fontAlgn="auto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①古人常常说“父母在，不远游”“不听老人言，吃亏在眼前”，这些话语常常听见，常常被给予教育。可是，我们却往往忽略了后半句“游必有方”与“尽信老人言，终生难向前”。我们常常只关注其普遍性，而忽略其特殊性。我想，这种现象并不利于我们全面了解事情真相，倘若我们保持</a:t>
            </a:r>
            <a:r>
              <a:rPr lang="zh-CN" altLang="en-US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一分为二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的观点看问题，孝道与远游是可以并驱向前的。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711200" algn="just" defTabSz="266700" fontAlgn="auto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②我们常常会着眼于事情的普遍性，单一的知道广为人知的“大道理”。如要听老人的建议，不要离家太远。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诚然，社会主义核心价值观教导我们要有孝道，要听教大人长辈说的话，因此，面对长辈说的话我想大多数人们都会听进心中，</a:t>
            </a: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都却不会深究，也不会查找其真实性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。这也就导致了我们片面化了解真相，造成“知一半，不知一半”的现象，</a:t>
            </a: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这种现象来源于我们的“一知半解”的心态与不去探究的行动。</a:t>
            </a:r>
            <a:endParaRPr lang="zh-CN" altLang="en-US" sz="2800" b="1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048756" name="圆角矩形 3"/>
          <p:cNvSpPr/>
          <p:nvPr/>
        </p:nvSpPr>
        <p:spPr>
          <a:xfrm>
            <a:off x="950595" y="1812979"/>
            <a:ext cx="10477500" cy="1157497"/>
          </a:xfrm>
          <a:prstGeom prst="roundRect">
            <a:avLst/>
          </a:prstGeom>
        </p:spPr>
        <p:style>
          <a:lnRef idx="0">
            <a:srgbClr val="FFFFFF"/>
          </a:lnRef>
          <a:fillRef idx="1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p>
            <a:pPr algn="just"/>
            <a:r>
              <a:rPr lang="zh-CN" altLang="en-US" sz="2200"/>
              <a:t>文章开篇提及材料中的现象，指出我们常常只关注古语、熟语前半句的现象，继而提出观点：</a:t>
            </a:r>
            <a:r>
              <a:rPr lang="en-US" altLang="zh-CN" sz="2200"/>
              <a:t>“</a:t>
            </a:r>
            <a:r>
              <a:rPr lang="zh-CN" altLang="en-US" sz="2200"/>
              <a:t>这种现象并不利于我们全面了解事情真相</a:t>
            </a:r>
            <a:r>
              <a:rPr lang="en-US" altLang="zh-CN" sz="2200"/>
              <a:t>”</a:t>
            </a:r>
            <a:r>
              <a:rPr lang="zh-CN" altLang="en-US" sz="2200"/>
              <a:t>，要</a:t>
            </a:r>
            <a:r>
              <a:rPr lang="en-US" altLang="zh-CN" sz="2200"/>
              <a:t>“</a:t>
            </a:r>
            <a:r>
              <a:rPr lang="zh-CN" altLang="en-US" sz="2200"/>
              <a:t>一分为二</a:t>
            </a:r>
            <a:r>
              <a:rPr lang="en-US" altLang="zh-CN" sz="2200"/>
              <a:t>”</a:t>
            </a:r>
            <a:r>
              <a:rPr lang="zh-CN" altLang="en-US" sz="2200"/>
              <a:t>看问题，</a:t>
            </a:r>
            <a:r>
              <a:rPr lang="en-US" altLang="zh-CN" sz="2200"/>
              <a:t>“</a:t>
            </a:r>
            <a:r>
              <a:rPr lang="zh-CN" altLang="en-US" sz="2200"/>
              <a:t>孝道与远游是可以并驱向前的</a:t>
            </a:r>
            <a:r>
              <a:rPr lang="en-US" altLang="zh-CN" sz="2200"/>
              <a:t>”</a:t>
            </a:r>
            <a:r>
              <a:rPr lang="zh-CN" altLang="en-US" sz="2200"/>
              <a:t>。</a:t>
            </a:r>
            <a:endParaRPr lang="zh-CN" altLang="en-US" sz="2200"/>
          </a:p>
        </p:txBody>
      </p:sp>
      <p:sp>
        <p:nvSpPr>
          <p:cNvPr id="1048757" name="圆角矩形 4"/>
          <p:cNvSpPr/>
          <p:nvPr/>
        </p:nvSpPr>
        <p:spPr>
          <a:xfrm>
            <a:off x="950595" y="4243873"/>
            <a:ext cx="10477500" cy="1159809"/>
          </a:xfrm>
          <a:prstGeom prst="roundRect">
            <a:avLst/>
          </a:prstGeom>
        </p:spPr>
        <p:style>
          <a:lnRef idx="0">
            <a:srgbClr val="FFFFFF"/>
          </a:lnRef>
          <a:fillRef idx="1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p>
            <a:pPr algn="just"/>
            <a:r>
              <a:rPr lang="zh-CN" altLang="en-US" sz="2200"/>
              <a:t>第二段指出我们</a:t>
            </a:r>
            <a:r>
              <a:rPr lang="en-US" altLang="zh-CN" sz="2200"/>
              <a:t>“</a:t>
            </a:r>
            <a:r>
              <a:rPr lang="zh-CN" altLang="en-US" sz="2200"/>
              <a:t>常常着眼于事情的普遍性，单一的知道广为人知的</a:t>
            </a:r>
            <a:r>
              <a:rPr lang="en-US" altLang="zh-CN" sz="2200"/>
              <a:t>‘</a:t>
            </a:r>
            <a:r>
              <a:rPr lang="zh-CN" altLang="en-US" sz="2200"/>
              <a:t>大道理</a:t>
            </a:r>
            <a:r>
              <a:rPr lang="en-US" altLang="zh-CN" sz="2200"/>
              <a:t>’”</a:t>
            </a:r>
            <a:r>
              <a:rPr lang="zh-CN" altLang="en-US" sz="2200"/>
              <a:t>的现象，结合材料分析论证，在点出</a:t>
            </a:r>
            <a:r>
              <a:rPr lang="en-US" altLang="zh-CN" sz="2200"/>
              <a:t>“</a:t>
            </a:r>
            <a:r>
              <a:rPr lang="zh-CN" altLang="en-US" sz="2200"/>
              <a:t>知一半</a:t>
            </a:r>
            <a:r>
              <a:rPr lang="en-US" altLang="zh-CN" sz="2200"/>
              <a:t>”</a:t>
            </a:r>
            <a:r>
              <a:rPr lang="zh-CN" altLang="en-US" sz="2200"/>
              <a:t>的合理之处后，再指出片面认知的危害，并对其原因做了简单分析。</a:t>
            </a:r>
            <a:endParaRPr lang="zh-CN" altLang="en-US" sz="2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8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8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56" grpId="0" bldLvl="0" animBg="1"/>
      <p:bldP spid="1048757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7" name=""/>
        <p:cNvGrpSpPr/>
        <p:nvPr/>
      </p:nvGrpSpPr>
      <p:grpSpPr/>
      <p:sp>
        <p:nvSpPr>
          <p:cNvPr id="1048758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病文分析（</a:t>
            </a:r>
            <a:r>
              <a:rPr lang="en-US" altLang="zh-CN"/>
              <a:t>9</a:t>
            </a:r>
            <a:r>
              <a:rPr lang="zh-CN" altLang="en-US"/>
              <a:t>号文）</a:t>
            </a:r>
            <a:endParaRPr lang="zh-CN" altLang="en-US"/>
          </a:p>
        </p:txBody>
      </p:sp>
      <p:sp>
        <p:nvSpPr>
          <p:cNvPr id="1048759" name="文本框 2"/>
          <p:cNvSpPr txBox="1"/>
          <p:nvPr/>
        </p:nvSpPr>
        <p:spPr>
          <a:xfrm>
            <a:off x="251460" y="720725"/>
            <a:ext cx="11588750" cy="5896610"/>
          </a:xfrm>
          <a:prstGeom prst="rect">
            <a:avLst/>
          </a:prstGeom>
        </p:spPr>
        <p:txBody>
          <a:bodyPr wrap="square">
            <a:noAutofit/>
          </a:bodyPr>
          <a:p>
            <a:pPr indent="711200" algn="just" defTabSz="26670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③这种现象是好的吗？我并不这么认为，反倒认为，我们要辩证统一去看这种现象。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诚然，这种现象的出现至少说明我们是会关注家庭，有家国情怀的。我们会去尊重长辈，尽自己的孝道，起码是看到事物的普遍性的。</a:t>
            </a:r>
            <a:r>
              <a:rPr lang="zh-CN" altLang="en-US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然而，孝道不等于说我们要一味去听从长辈的，不去全面了解真相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反正从长辈口中了解的世界、真相都仅是长辈的观点，我们可以去参考，但不应就这样去认为这就是真相。认识的来源是实践，当我们用自己的脚步去丈量世界，那个世界才是全面的、立体的。因此，这种现象在我看来会一定程度导致我们片面了解真相。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048760" name="圆角矩形 4"/>
          <p:cNvSpPr/>
          <p:nvPr/>
        </p:nvSpPr>
        <p:spPr>
          <a:xfrm>
            <a:off x="807085" y="2783044"/>
            <a:ext cx="10477500" cy="1498286"/>
          </a:xfrm>
          <a:prstGeom prst="roundRect">
            <a:avLst/>
          </a:prstGeom>
        </p:spPr>
        <p:style>
          <a:lnRef idx="0">
            <a:srgbClr val="FFFFFF"/>
          </a:lnRef>
          <a:fillRef idx="1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p>
            <a:pPr algn="just"/>
            <a:r>
              <a:rPr lang="zh-CN" altLang="en-US" sz="2200"/>
              <a:t>第三段以问题</a:t>
            </a:r>
            <a:r>
              <a:rPr lang="en-US" altLang="zh-CN" sz="2200"/>
              <a:t>“</a:t>
            </a:r>
            <a:r>
              <a:rPr lang="zh-CN" altLang="en-US" sz="2200"/>
              <a:t>这种现象是好的吗？</a:t>
            </a:r>
            <a:r>
              <a:rPr lang="en-US" altLang="zh-CN" sz="2200"/>
              <a:t>”</a:t>
            </a:r>
            <a:r>
              <a:rPr lang="zh-CN" altLang="en-US" sz="2200"/>
              <a:t>引入后，直接提出</a:t>
            </a:r>
            <a:r>
              <a:rPr lang="en-US" altLang="zh-CN" sz="2200"/>
              <a:t>“</a:t>
            </a:r>
            <a:r>
              <a:rPr lang="zh-CN" altLang="en-US" sz="2200"/>
              <a:t>我们要辩证统一去看这种现象</a:t>
            </a:r>
            <a:r>
              <a:rPr lang="en-US" altLang="zh-CN" sz="2200"/>
              <a:t>”</a:t>
            </a:r>
            <a:r>
              <a:rPr lang="zh-CN" altLang="en-US" sz="2200"/>
              <a:t>这一观点，然后对两句古语与熟语的含意做了一分为二的分析。值得注意的是，此段的</a:t>
            </a:r>
            <a:r>
              <a:rPr lang="en-US" altLang="zh-CN" sz="2200"/>
              <a:t>“</a:t>
            </a:r>
            <a:r>
              <a:rPr lang="zh-CN" altLang="en-US" sz="2200"/>
              <a:t>现象</a:t>
            </a:r>
            <a:r>
              <a:rPr lang="en-US" altLang="zh-CN" sz="2200"/>
              <a:t>”</a:t>
            </a:r>
            <a:r>
              <a:rPr lang="zh-CN" altLang="en-US" sz="2200"/>
              <a:t>并非指古语、熟语流传中后半句</a:t>
            </a:r>
            <a:r>
              <a:rPr lang="en-US" altLang="zh-CN" sz="2200"/>
              <a:t>“</a:t>
            </a:r>
            <a:r>
              <a:rPr lang="zh-CN" altLang="en-US" sz="2200"/>
              <a:t>常被忽略</a:t>
            </a:r>
            <a:r>
              <a:rPr lang="en-US" altLang="zh-CN" sz="2200"/>
              <a:t>”</a:t>
            </a:r>
            <a:r>
              <a:rPr lang="zh-CN" altLang="en-US" sz="2200"/>
              <a:t>的文化现象，而是把材料中的两句古语与熟语当现象分析。</a:t>
            </a:r>
            <a:endParaRPr lang="zh-CN" altLang="en-US" sz="2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7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60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4" name=""/>
        <p:cNvGrpSpPr/>
        <p:nvPr/>
      </p:nvGrpSpPr>
      <p:grpSpPr/>
      <p:sp>
        <p:nvSpPr>
          <p:cNvPr id="1048608" name="文本框 2"/>
          <p:cNvSpPr txBox="1"/>
          <p:nvPr/>
        </p:nvSpPr>
        <p:spPr>
          <a:xfrm>
            <a:off x="5348605" y="414020"/>
            <a:ext cx="6497320" cy="3166110"/>
          </a:xfrm>
          <a:prstGeom prst="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 anchor="t">
            <a:noAutofit/>
          </a:bodyPr>
          <a:p>
            <a:pPr indent="0" algn="l">
              <a:lnSpc>
                <a:spcPct val="142000"/>
              </a:lnSpc>
            </a:pPr>
            <a:r>
              <a:rPr lang="en-US" sz="24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❶</a:t>
            </a:r>
            <a:r>
              <a:rPr lang="en-US" altLang="zh-CN" sz="24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父母在，不远游</a:t>
            </a:r>
            <a:r>
              <a:rPr lang="en-US" altLang="zh-CN" sz="24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,</a:t>
            </a:r>
            <a:r>
              <a:rPr lang="zh-CN" altLang="en-US" sz="24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游必有方</a:t>
            </a:r>
            <a:r>
              <a:rPr lang="en-US" altLang="zh-CN" sz="24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endParaRPr lang="zh-CN" altLang="en-US" sz="2400" b="1" kern="100" dirty="0">
              <a:solidFill>
                <a:schemeClr val="accent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indent="457200" algn="l">
              <a:lnSpc>
                <a:spcPct val="142000"/>
              </a:lnSpc>
            </a:pPr>
            <a:r>
              <a:rPr lang="zh-CN" altLang="en-US" sz="2800" b="1" kern="1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表达的是子女对父母的孝顺，古时候交通不方便，子女要照顾好父母，就不适宜远游。若远游，定要告知父母所去的方向</a:t>
            </a:r>
            <a:endParaRPr lang="zh-CN" altLang="en-US" sz="2800" b="1" u="sng" kern="100" dirty="0">
              <a:solidFill>
                <a:srgbClr val="FF0000"/>
              </a:solidFill>
              <a:effectLst/>
              <a:highlight>
                <a:srgbClr val="FFFF00"/>
              </a:highligh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indent="457200" algn="l">
              <a:lnSpc>
                <a:spcPct val="100000"/>
              </a:lnSpc>
            </a:pPr>
            <a:endParaRPr lang="zh-CN" altLang="en-US" sz="2400" b="1" u="sng" kern="100" dirty="0">
              <a:solidFill>
                <a:schemeClr val="accent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indent="0" algn="l">
              <a:lnSpc>
                <a:spcPct val="142000"/>
              </a:lnSpc>
            </a:pPr>
            <a:endParaRPr lang="zh-CN" altLang="en-US" sz="2800" b="1" u="sng" kern="100" dirty="0">
              <a:solidFill>
                <a:srgbClr val="FF0000"/>
              </a:solidFill>
              <a:effectLst/>
              <a:highlight>
                <a:srgbClr val="FFFF00"/>
              </a:highligh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1048609" name="文本框 5"/>
          <p:cNvSpPr txBox="1"/>
          <p:nvPr/>
        </p:nvSpPr>
        <p:spPr>
          <a:xfrm>
            <a:off x="376555" y="344170"/>
            <a:ext cx="4434205" cy="5934075"/>
          </a:xfrm>
          <a:prstGeom prst="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 anchor="t">
            <a:noAutofit/>
          </a:bodyPr>
          <a:p>
            <a:pPr indent="609600" algn="just" fontAlgn="auto">
              <a:lnSpc>
                <a:spcPct val="110000"/>
              </a:lnSpc>
            </a:pPr>
            <a:r>
              <a:rPr lang="en-US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❶</a:t>
            </a:r>
            <a:r>
              <a:rPr lang="zh-CN" altLang="en-US" sz="36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古语云</a:t>
            </a:r>
            <a:r>
              <a:rPr lang="en-US" altLang="zh-CN" sz="36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36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父母在，不远游</a:t>
            </a:r>
            <a:r>
              <a:rPr lang="en-US" altLang="zh-CN" sz="36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36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，其</a:t>
            </a:r>
            <a:r>
              <a:rPr lang="zh-CN" altLang="en-US" sz="3600" b="1" kern="100" dirty="0">
                <a:solidFill>
                  <a:schemeClr val="accent5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后半句</a:t>
            </a:r>
            <a:r>
              <a:rPr lang="en-US" altLang="zh-CN" sz="3600" b="1" kern="100" dirty="0">
                <a:solidFill>
                  <a:schemeClr val="accent5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3600" b="1" kern="100" dirty="0">
                <a:solidFill>
                  <a:schemeClr val="accent5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游必有方（若远游，定要告知父母所去的方向）</a:t>
            </a:r>
            <a:r>
              <a:rPr lang="en-US" altLang="zh-CN" sz="3600" b="1" kern="100" dirty="0">
                <a:solidFill>
                  <a:schemeClr val="accent5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3600" b="1" kern="100" dirty="0">
                <a:solidFill>
                  <a:schemeClr val="accent3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常被忽略</a:t>
            </a:r>
            <a:r>
              <a:rPr lang="zh-CN" altLang="en-US" sz="36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en-US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❷</a:t>
            </a:r>
            <a:r>
              <a:rPr lang="zh-CN" altLang="en-US" sz="36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熟语云</a:t>
            </a:r>
            <a:r>
              <a:rPr lang="en-US" altLang="zh-CN" sz="36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36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不听老人言，吃亏在眼前</a:t>
            </a:r>
            <a:r>
              <a:rPr lang="en-US" altLang="zh-CN" sz="36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36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，而</a:t>
            </a:r>
            <a:r>
              <a:rPr lang="zh-CN" altLang="en-US" sz="3600" b="1" kern="100" dirty="0">
                <a:solidFill>
                  <a:schemeClr val="accent5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后半句</a:t>
            </a:r>
            <a:r>
              <a:rPr lang="en-US" altLang="zh-CN" sz="3600" b="1" kern="100" dirty="0">
                <a:solidFill>
                  <a:schemeClr val="accent5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3600" b="1" kern="100" dirty="0">
                <a:solidFill>
                  <a:schemeClr val="accent5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尽信老人言，终生难向前</a:t>
            </a:r>
            <a:r>
              <a:rPr lang="en-US" altLang="zh-CN" sz="3600" b="1" kern="100" dirty="0">
                <a:solidFill>
                  <a:schemeClr val="accent5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36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却</a:t>
            </a:r>
            <a:r>
              <a:rPr lang="zh-CN" altLang="en-US" sz="3600" b="1" kern="100" dirty="0">
                <a:solidFill>
                  <a:schemeClr val="accent3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鲜为人知</a:t>
            </a:r>
            <a:r>
              <a:rPr lang="zh-CN" altLang="en-US" sz="36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en-US" sz="3600" b="1" kern="100" dirty="0">
              <a:solidFill>
                <a:schemeClr val="accent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609600" algn="l" fontAlgn="auto">
              <a:lnSpc>
                <a:spcPct val="110000"/>
              </a:lnSpc>
            </a:pPr>
            <a:endParaRPr lang="zh-CN" altLang="en-US" sz="3600" b="1" kern="100" dirty="0">
              <a:solidFill>
                <a:schemeClr val="accent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348605" y="4119880"/>
            <a:ext cx="6600825" cy="21583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40000"/>
              </a:lnSpc>
            </a:pPr>
            <a:r>
              <a:rPr lang="zh-CN" altLang="en-US" sz="2400" b="1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揭示</a:t>
            </a:r>
            <a:r>
              <a:rPr lang="zh-CN" altLang="en-US" sz="2400" b="1" kern="1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家庭情感与个人发展的平衡之道</a:t>
            </a:r>
            <a:r>
              <a:rPr lang="zh-CN" altLang="en-US" sz="2400" b="1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，孔子强调子女应尽心侍奉父母但</a:t>
            </a:r>
            <a:r>
              <a:rPr lang="zh-CN" altLang="en-US" sz="2400" b="1" kern="100" dirty="0">
                <a:solidFill>
                  <a:schemeClr val="bg1"/>
                </a:solidFill>
                <a:effectLst/>
                <a:highlight>
                  <a:srgbClr val="0000FF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并非完全不可远游</a:t>
            </a:r>
            <a:r>
              <a:rPr lang="zh-CN" altLang="en-US" sz="2400" b="1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zh-CN" altLang="en-US" sz="2400" b="1" kern="100" dirty="0">
                <a:solidFill>
                  <a:schemeClr val="bg1"/>
                </a:solidFill>
                <a:effectLst/>
                <a:highlight>
                  <a:srgbClr val="0000FF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而是要求远游时必须有正当目的、确定方向，并保持与父母的联系</a:t>
            </a:r>
            <a:endParaRPr lang="zh-CN" altLang="en-US" sz="2400" b="1" kern="100" dirty="0">
              <a:solidFill>
                <a:schemeClr val="bg1"/>
              </a:solidFill>
              <a:effectLst/>
              <a:highlight>
                <a:srgbClr val="0000FF"/>
              </a:highligh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8" grpId="0" bldLvl="0" animBg="1"/>
      <p:bldP spid="1048608" grpId="1" animBg="1"/>
      <p:bldP spid="2" grpId="0"/>
      <p:bldP spid="2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8" name=""/>
        <p:cNvGrpSpPr/>
        <p:nvPr/>
      </p:nvGrpSpPr>
      <p:grpSpPr/>
      <p:sp>
        <p:nvSpPr>
          <p:cNvPr id="1048761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病文分析（</a:t>
            </a:r>
            <a:r>
              <a:rPr lang="en-US" altLang="zh-CN"/>
              <a:t>9</a:t>
            </a:r>
            <a:r>
              <a:rPr lang="zh-CN" altLang="en-US"/>
              <a:t>号文）</a:t>
            </a:r>
            <a:endParaRPr lang="zh-CN" altLang="en-US"/>
          </a:p>
        </p:txBody>
      </p:sp>
      <p:sp>
        <p:nvSpPr>
          <p:cNvPr id="1048762" name="文本框 2"/>
          <p:cNvSpPr txBox="1"/>
          <p:nvPr/>
        </p:nvSpPr>
        <p:spPr>
          <a:xfrm>
            <a:off x="251460" y="720725"/>
            <a:ext cx="11588750" cy="5896610"/>
          </a:xfrm>
          <a:prstGeom prst="rect">
            <a:avLst/>
          </a:prstGeom>
        </p:spPr>
        <p:txBody>
          <a:bodyPr wrap="square">
            <a:noAutofit/>
          </a:bodyPr>
          <a:p>
            <a:pPr indent="711200" algn="just" defTabSz="26670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④作为社会主义接班人，应当</a:t>
            </a:r>
            <a:r>
              <a:rPr lang="zh-CN" altLang="en-US" sz="2800" b="1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一分为二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看问题，关注普遍性，也关注特殊性，推动自身成长和尽孝道并驱向前。</a:t>
            </a:r>
            <a:r>
              <a:rPr lang="zh-CN" altLang="en-US" sz="2800" b="1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我们可以兼顾好两者的关系，如</a:t>
            </a:r>
            <a:r>
              <a:rPr lang="en-US" altLang="zh-CN" sz="2800" b="1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b="1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游必有方</a:t>
            </a:r>
            <a:r>
              <a:rPr lang="en-US" altLang="zh-CN" sz="2800" b="1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b="1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主动积累和父母交代好所去的方向，让父母不要担心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；</a:t>
            </a:r>
            <a:r>
              <a:rPr lang="zh-CN" altLang="en-US" sz="2800" b="1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又如我们可以参考父母的建议，再自己查资料等方式去全面了解世界真相，全面了解后兼顾我们会更明确自己的方向，怎么去兼顾这个问题将得以解决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。因此，孝道与远游的并不是一个矛盾的关系，而是一个统一的关系。这当我们全面了解，正确行动，往后会更上一层楼。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711200" algn="just" defTabSz="26670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⑤父母长辈是最坚实的最爱我们的人，远游是游子向前的必经之路，当我们既关注好事物的普遍性，又关注好其特殊性，孝道与远游将不再是矛盾关系，它们将得以兼顾。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048763" name="圆角矩形 4"/>
          <p:cNvSpPr/>
          <p:nvPr/>
        </p:nvSpPr>
        <p:spPr>
          <a:xfrm>
            <a:off x="807085" y="1957836"/>
            <a:ext cx="10477500" cy="824602"/>
          </a:xfrm>
          <a:prstGeom prst="roundRect">
            <a:avLst/>
          </a:prstGeom>
        </p:spPr>
        <p:style>
          <a:lnRef idx="0">
            <a:srgbClr val="FFFFFF"/>
          </a:lnRef>
          <a:fillRef idx="1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p>
            <a:pPr algn="just"/>
            <a:r>
              <a:rPr lang="zh-CN" altLang="en-US" sz="2200"/>
              <a:t>第四段再次提出要一分为二看问题，追求</a:t>
            </a:r>
            <a:r>
              <a:rPr lang="en-US" altLang="zh-CN" sz="2200"/>
              <a:t>“</a:t>
            </a:r>
            <a:r>
              <a:rPr lang="zh-CN" altLang="en-US" sz="2200"/>
              <a:t>孝道与远游</a:t>
            </a:r>
            <a:r>
              <a:rPr lang="en-US" altLang="zh-CN" sz="2200"/>
              <a:t>”</a:t>
            </a:r>
            <a:r>
              <a:rPr lang="zh-CN" altLang="en-US" sz="2200"/>
              <a:t>即孝敬长辈与追求自我成长的平衡。</a:t>
            </a:r>
            <a:endParaRPr lang="zh-CN" altLang="en-US" sz="2200"/>
          </a:p>
        </p:txBody>
      </p:sp>
      <p:sp>
        <p:nvSpPr>
          <p:cNvPr id="1048764" name="圆角矩形 3"/>
          <p:cNvSpPr/>
          <p:nvPr/>
        </p:nvSpPr>
        <p:spPr>
          <a:xfrm>
            <a:off x="1023620" y="5336415"/>
            <a:ext cx="3680460" cy="476501"/>
          </a:xfrm>
          <a:prstGeom prst="roundRect">
            <a:avLst/>
          </a:prstGeom>
        </p:spPr>
        <p:style>
          <a:lnRef idx="0">
            <a:srgbClr val="FFFFFF"/>
          </a:lnRef>
          <a:fillRef idx="1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p>
            <a:pPr algn="just"/>
            <a:r>
              <a:rPr lang="zh-CN" altLang="en-US" sz="2200"/>
              <a:t>文末总结全文，重申观点。</a:t>
            </a:r>
            <a:endParaRPr lang="zh-CN" altLang="en-US" sz="2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7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87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87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63" grpId="0" bldLvl="0" animBg="1"/>
      <p:bldP spid="1048764" grpId="0" bldLvl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9" name=""/>
        <p:cNvGrpSpPr/>
        <p:nvPr/>
      </p:nvGrpSpPr>
      <p:grpSpPr/>
      <p:sp>
        <p:nvSpPr>
          <p:cNvPr id="1048765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>
                <a:sym typeface="+mn-ea"/>
              </a:rPr>
              <a:t>病文分析（</a:t>
            </a:r>
            <a:r>
              <a:rPr lang="en-US" altLang="zh-CN">
                <a:sym typeface="+mn-ea"/>
              </a:rPr>
              <a:t>9</a:t>
            </a:r>
            <a:r>
              <a:rPr lang="zh-CN" altLang="en-US">
                <a:sym typeface="+mn-ea"/>
              </a:rPr>
              <a:t>号文）</a:t>
            </a:r>
            <a:endParaRPr lang="zh-CN" altLang="en-US"/>
          </a:p>
        </p:txBody>
      </p:sp>
      <p:sp>
        <p:nvSpPr>
          <p:cNvPr id="1048766" name="文本框 2"/>
          <p:cNvSpPr txBox="1"/>
          <p:nvPr/>
        </p:nvSpPr>
        <p:spPr>
          <a:xfrm>
            <a:off x="532765" y="1180465"/>
            <a:ext cx="10953750" cy="5078095"/>
          </a:xfrm>
          <a:prstGeom prst="rect">
            <a:avLst/>
          </a:prstGeom>
        </p:spPr>
        <p:txBody>
          <a:bodyPr wrap="square">
            <a:noAutofit/>
          </a:bodyPr>
          <a:p>
            <a:pPr indent="711200" algn="just" defTabSz="266700" fontAlgn="auto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文章提及但未分析古语、熟语流传中后半句“常被忽略”的文化现象，</a:t>
            </a:r>
            <a:r>
              <a:rPr lang="zh-CN" altLang="en-US" sz="2800" b="1">
                <a:solidFill>
                  <a:srgbClr val="FF0000"/>
                </a:solidFill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仅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围绕古语与熟语两句的内容及含意立意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，且理解无明显偏差，基本围绕材料展开论述，观点明确。结构完整，语言较通顺，但逻辑较薄弱。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711200" algn="just" defTabSz="266700" fontAlgn="auto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发展等级打在“较丰富”。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711200" algn="just" defTabSz="266700" fontAlgn="auto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评分：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15+15+15=45</a:t>
            </a:r>
            <a:endParaRPr lang="en-US" altLang="zh-CN" sz="28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0" name=""/>
        <p:cNvGrpSpPr/>
        <p:nvPr/>
      </p:nvGrpSpPr>
      <p:grpSpPr/>
      <p:sp>
        <p:nvSpPr>
          <p:cNvPr id="1048767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>
                <a:sym typeface="+mn-ea"/>
              </a:rPr>
              <a:t>病文分析（</a:t>
            </a:r>
            <a:r>
              <a:rPr lang="en-US" altLang="zh-CN">
                <a:sym typeface="+mn-ea"/>
              </a:rPr>
              <a:t>9</a:t>
            </a:r>
            <a:r>
              <a:rPr lang="zh-CN" altLang="en-US">
                <a:sym typeface="+mn-ea"/>
              </a:rPr>
              <a:t>号文）</a:t>
            </a:r>
            <a:endParaRPr lang="zh-CN" altLang="en-US"/>
          </a:p>
        </p:txBody>
      </p:sp>
      <p:sp>
        <p:nvSpPr>
          <p:cNvPr id="1048768" name="文本框 2"/>
          <p:cNvSpPr txBox="1"/>
          <p:nvPr/>
        </p:nvSpPr>
        <p:spPr>
          <a:xfrm>
            <a:off x="439420" y="802005"/>
            <a:ext cx="11313160" cy="5852160"/>
          </a:xfrm>
          <a:prstGeom prst="rect">
            <a:avLst/>
          </a:prstGeom>
        </p:spPr>
        <p:txBody>
          <a:bodyPr wrap="square">
            <a:noAutofit/>
          </a:bodyPr>
          <a:p>
            <a:pPr indent="711200" algn="just" defTabSz="2667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一、病文核心问题深度剖析</a:t>
            </a:r>
            <a:endParaRPr lang="zh-CN" altLang="en-US" sz="2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ea"/>
            </a:endParaRPr>
          </a:p>
          <a:p>
            <a:pPr indent="711200" algn="just" defTabSz="2667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（一）立意浅表化</a:t>
            </a:r>
            <a:endParaRPr lang="zh-CN" altLang="en-US" sz="2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ea"/>
            </a:endParaRPr>
          </a:p>
          <a:p>
            <a:pPr indent="711200" algn="just" defTabSz="2667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材料核心是古语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熟语后半句被遮蔽的文化现象，但本文仅停留在“孝道与远游是否矛盾”的内容解读，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虽然分析了的原因，但并不深刻，对影响的分析也不太透彻。</a:t>
            </a:r>
            <a:endParaRPr lang="zh-CN" altLang="en-US" sz="28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711200" algn="just" defTabSz="266700" fontAlgn="auto">
              <a:lnSpc>
                <a:spcPct val="120000"/>
              </a:lnSpc>
              <a:buClrTx/>
              <a:buSzTx/>
              <a:buFontTx/>
            </a:pPr>
            <a:r>
              <a:rPr lang="zh-CN" altLang="en-US" sz="28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（二）论证逻辑薄弱</a:t>
            </a:r>
            <a:endParaRPr lang="zh-CN" altLang="en-US" sz="28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ea"/>
            </a:endParaRPr>
          </a:p>
          <a:p>
            <a:pPr indent="711200" algn="just" defTabSz="2667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仅用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社会主义核心价值观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认识来源于实践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等空泛表述，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没做过多的阐释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。对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知一半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的原因仅归结为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一知半解的心态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，未深入挖掘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语言传播的目的性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信息茧房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等深层原因，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分析停留在表面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段落间缺乏逻辑衔接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，如从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片面认知的危害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到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辩证统一看问题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的转折突兀，未体现层层递进的论证思路。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711200" algn="just" defTabSz="266700" fontAlgn="auto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1" name=""/>
        <p:cNvGrpSpPr/>
        <p:nvPr/>
      </p:nvGrpSpPr>
      <p:grpSpPr/>
      <p:sp>
        <p:nvSpPr>
          <p:cNvPr id="1048769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>
                <a:sym typeface="+mn-ea"/>
              </a:rPr>
              <a:t>病文分析（</a:t>
            </a:r>
            <a:r>
              <a:rPr lang="en-US" altLang="zh-CN">
                <a:sym typeface="+mn-ea"/>
              </a:rPr>
              <a:t>9</a:t>
            </a:r>
            <a:r>
              <a:rPr lang="zh-CN" altLang="en-US">
                <a:sym typeface="+mn-ea"/>
              </a:rPr>
              <a:t>号文）</a:t>
            </a:r>
            <a:endParaRPr lang="zh-CN" altLang="en-US"/>
          </a:p>
        </p:txBody>
      </p:sp>
      <p:sp>
        <p:nvSpPr>
          <p:cNvPr id="1048770" name="文本框 2"/>
          <p:cNvSpPr txBox="1"/>
          <p:nvPr/>
        </p:nvSpPr>
        <p:spPr>
          <a:xfrm>
            <a:off x="439420" y="802005"/>
            <a:ext cx="11313160" cy="5571490"/>
          </a:xfrm>
          <a:prstGeom prst="rect">
            <a:avLst/>
          </a:prstGeom>
        </p:spPr>
        <p:txBody>
          <a:bodyPr wrap="square">
            <a:noAutofit/>
          </a:bodyPr>
          <a:p>
            <a:pPr indent="711200" algn="just" defTabSz="26670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（三）语言表达粗糙，语病较多</a:t>
            </a:r>
            <a:endParaRPr lang="zh-CN" altLang="en-US" sz="2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ea"/>
            </a:endParaRPr>
          </a:p>
          <a:p>
            <a:pPr indent="711200" algn="just" defTabSz="26670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“都却不会深究”等表述不规范，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存在语病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推动自身成长和尽孝道并驱向前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，也有点不太顺畅。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给予教育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听教大人长辈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等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搭配错误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一分为二看问题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被滥用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，未结合语境精准阐释。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711200" algn="just" defTabSz="266700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8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（四）写作重点</a:t>
            </a:r>
            <a:r>
              <a:rPr lang="zh-CN" altLang="en-US" sz="28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有所偏差</a:t>
            </a:r>
            <a:endParaRPr lang="zh-CN" altLang="en-US" sz="28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ea"/>
            </a:endParaRPr>
          </a:p>
          <a:p>
            <a:pPr indent="711200" algn="just" defTabSz="26670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前半部分侧重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片面认知的危害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，后半部分仓促提出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兼顾孝道与远游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，未围绕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后半句消失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展开，有些偏移。结尾仅重复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兼顾两者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，与开篇呼应不足，无法形成闭环。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711200" algn="just" defTabSz="266700" fontAlgn="auto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2" name=""/>
        <p:cNvGrpSpPr/>
        <p:nvPr/>
      </p:nvGrpSpPr>
      <p:grpSpPr/>
      <p:sp>
        <p:nvSpPr>
          <p:cNvPr id="1048771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>
                <a:sym typeface="+mn-ea"/>
              </a:rPr>
              <a:t>病文分析（</a:t>
            </a:r>
            <a:r>
              <a:rPr lang="en-US" altLang="zh-CN">
                <a:sym typeface="+mn-ea"/>
              </a:rPr>
              <a:t>9</a:t>
            </a:r>
            <a:r>
              <a:rPr lang="zh-CN" altLang="en-US">
                <a:sym typeface="+mn-ea"/>
              </a:rPr>
              <a:t>号文）</a:t>
            </a:r>
            <a:endParaRPr lang="zh-CN" altLang="en-US"/>
          </a:p>
        </p:txBody>
      </p:sp>
      <p:sp>
        <p:nvSpPr>
          <p:cNvPr id="1048772" name="文本框 4"/>
          <p:cNvSpPr txBox="1"/>
          <p:nvPr/>
        </p:nvSpPr>
        <p:spPr>
          <a:xfrm>
            <a:off x="439420" y="802005"/>
            <a:ext cx="11313160" cy="5852160"/>
          </a:xfrm>
          <a:prstGeom prst="rect">
            <a:avLst/>
          </a:prstGeom>
        </p:spPr>
        <p:txBody>
          <a:bodyPr wrap="square">
            <a:noAutofit/>
          </a:bodyPr>
          <a:p>
            <a:pPr indent="711200" algn="just" defTabSz="2667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二、针对性升格建议（重构论证框架）</a:t>
            </a:r>
            <a:endParaRPr lang="zh-CN" altLang="en-US" sz="2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ea"/>
            </a:endParaRPr>
          </a:p>
          <a:p>
            <a:pPr indent="711200" algn="just" defTabSz="2667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第一段：点出现象，提出核心观点：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听完整话语，才能平衡孝道与远游。</a:t>
            </a:r>
            <a:endParaRPr lang="zh-CN" altLang="en-US" sz="28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711200" algn="just" defTabSz="2667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第二段：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分析</a:t>
            </a:r>
            <a:r>
              <a:rPr lang="en-US" altLang="zh-CN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后半句消失</a:t>
            </a:r>
            <a:r>
              <a:rPr lang="en-US" altLang="zh-CN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的原因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，论证片面认知的根源。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711200" algn="just" defTabSz="2667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第三段：辩证分析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前半句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与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后半句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的关系，指出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父母在，不远游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温情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与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游必有方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担当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不听老人言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警示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与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尽信老人言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局限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，体现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思辨性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711200" algn="just" defTabSz="2667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第四段：提出解决路径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——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保持思辨、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追根究底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，论证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如何破除信息壁垒，实现完整认知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711200" algn="just" defTabSz="2667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第五段：结尾升华，呼应开篇，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强调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完整认知对个人成长与文化传承的意义。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4" name=""/>
        <p:cNvGrpSpPr/>
        <p:nvPr/>
      </p:nvGrpSpPr>
      <p:grpSpPr/>
      <p:sp>
        <p:nvSpPr>
          <p:cNvPr id="1048608" name="文本框 2"/>
          <p:cNvSpPr txBox="1"/>
          <p:nvPr/>
        </p:nvSpPr>
        <p:spPr>
          <a:xfrm>
            <a:off x="5403215" y="721360"/>
            <a:ext cx="6463030" cy="3449320"/>
          </a:xfrm>
          <a:prstGeom prst="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 anchor="t">
            <a:noAutofit/>
          </a:bodyPr>
          <a:p>
            <a:pPr indent="457200" algn="l" fontAlgn="auto">
              <a:lnSpc>
                <a:spcPct val="100000"/>
              </a:lnSpc>
            </a:pPr>
            <a:r>
              <a:rPr lang="en-US" sz="24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❷</a:t>
            </a:r>
            <a:r>
              <a:rPr lang="en-US" altLang="zh-CN" sz="24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不听老人言，吃亏在眼前</a:t>
            </a:r>
            <a:r>
              <a:rPr lang="en-US" altLang="zh-CN" sz="24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,</a:t>
            </a:r>
            <a:r>
              <a:rPr lang="zh-CN" altLang="en-US" sz="24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尽信老人言，终生难向前</a:t>
            </a:r>
            <a:r>
              <a:rPr lang="en-US" altLang="zh-CN" sz="24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endParaRPr lang="zh-CN" altLang="en-US" sz="2400" b="1" kern="100" dirty="0">
              <a:solidFill>
                <a:schemeClr val="accent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indent="457200" algn="l" fontAlgn="auto">
              <a:lnSpc>
                <a:spcPct val="100000"/>
              </a:lnSpc>
            </a:pPr>
            <a:r>
              <a:rPr lang="zh-CN" altLang="en-US" sz="2800" b="1" kern="1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表达的是对老人的尊重，不听从有经验的长辈或过来人的劝告与经验之谈，往往很快就会遭遇损失或陷入困境。如果对长辈的经验和劝告不加以分辨、全盘接受，反而会限制自己的成长与突破，难以真正向前发展。</a:t>
            </a:r>
            <a:endParaRPr lang="zh-CN" altLang="en-US" sz="2800" b="1" kern="100" dirty="0">
              <a:solidFill>
                <a:srgbClr val="FF0000"/>
              </a:solidFill>
              <a:effectLst/>
              <a:highlight>
                <a:srgbClr val="FFFF00"/>
              </a:highligh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1048609" name="文本框 5"/>
          <p:cNvSpPr txBox="1"/>
          <p:nvPr/>
        </p:nvSpPr>
        <p:spPr>
          <a:xfrm>
            <a:off x="299720" y="644525"/>
            <a:ext cx="4511040" cy="5934075"/>
          </a:xfrm>
          <a:prstGeom prst="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 anchor="t">
            <a:noAutofit/>
          </a:bodyPr>
          <a:p>
            <a:pPr indent="609600" algn="just" fontAlgn="auto">
              <a:lnSpc>
                <a:spcPct val="110000"/>
              </a:lnSpc>
            </a:pPr>
            <a:r>
              <a:rPr lang="en-US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❶</a:t>
            </a:r>
            <a:r>
              <a:rPr lang="zh-CN" altLang="en-US" sz="36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古语云</a:t>
            </a:r>
            <a:r>
              <a:rPr lang="en-US" altLang="zh-CN" sz="36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36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父母在，不远游</a:t>
            </a:r>
            <a:r>
              <a:rPr lang="en-US" altLang="zh-CN" sz="36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36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，其</a:t>
            </a:r>
            <a:r>
              <a:rPr lang="zh-CN" altLang="en-US" sz="3600" b="1" kern="100" dirty="0">
                <a:solidFill>
                  <a:schemeClr val="accent5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后半句</a:t>
            </a:r>
            <a:r>
              <a:rPr lang="en-US" altLang="zh-CN" sz="3600" b="1" kern="100" dirty="0">
                <a:solidFill>
                  <a:schemeClr val="accent5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3600" b="1" kern="100" dirty="0">
                <a:solidFill>
                  <a:schemeClr val="accent5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游必有方（若远游，定要告知父母所去的方向）</a:t>
            </a:r>
            <a:r>
              <a:rPr lang="en-US" altLang="zh-CN" sz="3600" b="1" kern="100" dirty="0">
                <a:solidFill>
                  <a:schemeClr val="accent5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3600" b="1" kern="100" dirty="0">
                <a:solidFill>
                  <a:schemeClr val="accent3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常被忽略</a:t>
            </a:r>
            <a:r>
              <a:rPr lang="zh-CN" altLang="en-US" sz="36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en-US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❷</a:t>
            </a:r>
            <a:r>
              <a:rPr lang="zh-CN" altLang="en-US" sz="36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熟语云</a:t>
            </a:r>
            <a:r>
              <a:rPr lang="en-US" altLang="zh-CN" sz="36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36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不听老人言，吃亏在眼前</a:t>
            </a:r>
            <a:r>
              <a:rPr lang="en-US" altLang="zh-CN" sz="36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36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，而</a:t>
            </a:r>
            <a:r>
              <a:rPr lang="zh-CN" altLang="en-US" sz="3600" b="1" kern="100" dirty="0">
                <a:solidFill>
                  <a:schemeClr val="accent5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后半句</a:t>
            </a:r>
            <a:r>
              <a:rPr lang="en-US" altLang="zh-CN" sz="3600" b="1" kern="100" dirty="0">
                <a:solidFill>
                  <a:schemeClr val="accent5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3600" b="1" kern="100" dirty="0">
                <a:solidFill>
                  <a:schemeClr val="accent5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尽信老人言，终生难向前</a:t>
            </a:r>
            <a:r>
              <a:rPr lang="en-US" altLang="zh-CN" sz="3600" b="1" kern="100" dirty="0">
                <a:solidFill>
                  <a:schemeClr val="accent5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36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却</a:t>
            </a:r>
            <a:r>
              <a:rPr lang="zh-CN" altLang="en-US" sz="3600" b="1" kern="100" dirty="0">
                <a:solidFill>
                  <a:schemeClr val="accent3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鲜为人知</a:t>
            </a:r>
            <a:r>
              <a:rPr lang="zh-CN" altLang="en-US" sz="3600" b="1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en-US" sz="3600" b="1" kern="100" dirty="0">
              <a:solidFill>
                <a:schemeClr val="accent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609600" algn="l" fontAlgn="auto">
              <a:lnSpc>
                <a:spcPct val="110000"/>
              </a:lnSpc>
            </a:pPr>
            <a:endParaRPr lang="zh-CN" altLang="en-US" sz="3600" b="1" kern="100" dirty="0">
              <a:solidFill>
                <a:schemeClr val="accent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334000" y="4662805"/>
            <a:ext cx="6531610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l" fontAlgn="auto">
              <a:lnSpc>
                <a:spcPct val="100000"/>
              </a:lnSpc>
            </a:pPr>
            <a:r>
              <a:rPr lang="zh-CN" altLang="en-US" sz="2400" b="1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揭示</a:t>
            </a:r>
            <a:r>
              <a:rPr lang="zh-CN" altLang="en-US" sz="2400" b="1" kern="1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经验传承与独立创新的辩证关系</a:t>
            </a:r>
            <a:r>
              <a:rPr lang="zh-CN" altLang="en-US" sz="2400" b="1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zh-CN" altLang="en-US" sz="2400" b="1" kern="100" dirty="0">
                <a:solidFill>
                  <a:schemeClr val="bg1"/>
                </a:solidFill>
                <a:effectLst/>
                <a:highlight>
                  <a:srgbClr val="0000FF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既不能忽视前人智慧重复历史教训</a:t>
            </a:r>
            <a:r>
              <a:rPr lang="zh-CN" altLang="en-US" sz="2400" b="1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zh-CN" altLang="en-US" sz="2400" b="1" kern="100" dirty="0">
                <a:solidFill>
                  <a:schemeClr val="bg1"/>
                </a:solidFill>
                <a:effectLst/>
                <a:highlight>
                  <a:srgbClr val="0000FF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也不能盲目迷信经验缺乏创新勇气</a:t>
            </a:r>
            <a:r>
              <a:rPr lang="zh-CN" altLang="en-US" sz="2400" b="1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，应当做到</a:t>
            </a:r>
            <a:r>
              <a:rPr lang="zh-CN" altLang="en-US" sz="2400" b="1" kern="100" dirty="0">
                <a:solidFill>
                  <a:schemeClr val="bg1"/>
                </a:solidFill>
                <a:effectLst/>
                <a:highlight>
                  <a:srgbClr val="0000FF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批判继承</a:t>
            </a:r>
            <a:r>
              <a:rPr lang="zh-CN" altLang="en-US" sz="2400" b="1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，在传承与创新之间保持必要的张力。</a:t>
            </a:r>
            <a:endParaRPr lang="zh-CN" altLang="en-US" sz="2400" b="1" kern="100" dirty="0">
              <a:solidFill>
                <a:srgbClr val="FF0000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8" grpId="0" bldLvl="0" animBg="1"/>
      <p:bldP spid="1048608" grpId="1" animBg="1"/>
      <p:bldP spid="2" grpId="0"/>
      <p:bldP spid="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3" name=""/>
        <p:cNvGrpSpPr/>
        <p:nvPr/>
      </p:nvGrpSpPr>
      <p:grpSpPr/>
      <p:sp>
        <p:nvSpPr>
          <p:cNvPr id="1048605" name="文本框 2"/>
          <p:cNvSpPr txBox="1"/>
          <p:nvPr/>
        </p:nvSpPr>
        <p:spPr>
          <a:xfrm>
            <a:off x="5071745" y="1062355"/>
            <a:ext cx="6681470" cy="4969510"/>
          </a:xfrm>
          <a:prstGeom prst="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 anchor="t">
            <a:noAutofit/>
          </a:bodyPr>
          <a:p>
            <a:pPr indent="711200" algn="l" fontAlgn="auto">
              <a:lnSpc>
                <a:spcPct val="190000"/>
              </a:lnSpc>
            </a:pPr>
            <a:r>
              <a:rPr lang="zh-CN" altLang="en-US" sz="2800" kern="100" dirty="0">
                <a:solidFill>
                  <a:srgbClr val="FF0000"/>
                </a:solidFill>
                <a:effectLst/>
                <a:cs typeface="+mn-lt"/>
                <a:sym typeface="宋体" panose="02010600030101010101" pitchFamily="2" charset="-122"/>
              </a:rPr>
              <a:t>古语</a:t>
            </a:r>
            <a:r>
              <a:rPr lang="zh-CN" altLang="en-US" sz="2800" kern="100" dirty="0">
                <a:solidFill>
                  <a:srgbClr val="000000"/>
                </a:solidFill>
                <a:effectLst/>
                <a:cs typeface="+mn-lt"/>
                <a:sym typeface="宋体" panose="02010600030101010101" pitchFamily="2" charset="-122"/>
              </a:rPr>
              <a:t>包含家庭孝道和个人发展两方面，但后者常被忽略；</a:t>
            </a:r>
            <a:endParaRPr lang="zh-CN" altLang="en-US" sz="2800" kern="100" dirty="0">
              <a:solidFill>
                <a:srgbClr val="000000"/>
              </a:solidFill>
              <a:effectLst/>
              <a:cs typeface="+mn-lt"/>
              <a:sym typeface="宋体" panose="02010600030101010101" pitchFamily="2" charset="-122"/>
            </a:endParaRPr>
          </a:p>
          <a:p>
            <a:pPr indent="711200" algn="l" fontAlgn="auto">
              <a:lnSpc>
                <a:spcPct val="190000"/>
              </a:lnSpc>
            </a:pPr>
            <a:r>
              <a:rPr lang="zh-CN" altLang="en-US" sz="2800" kern="100" dirty="0">
                <a:solidFill>
                  <a:srgbClr val="FF0000"/>
                </a:solidFill>
                <a:effectLst/>
                <a:cs typeface="+mn-lt"/>
                <a:sym typeface="宋体" panose="02010600030101010101" pitchFamily="2" charset="-122"/>
              </a:rPr>
              <a:t>熟语</a:t>
            </a:r>
            <a:r>
              <a:rPr lang="zh-CN" sz="2800" kern="100" dirty="0">
                <a:solidFill>
                  <a:srgbClr val="000000"/>
                </a:solidFill>
                <a:effectLst/>
                <a:cs typeface="+mn-lt"/>
                <a:sym typeface="宋体" panose="02010600030101010101" pitchFamily="2" charset="-122"/>
              </a:rPr>
              <a:t>包括经验传承和独立创新两方面，但后者却鲜为人知。</a:t>
            </a:r>
            <a:endParaRPr lang="zh-CN" sz="2800" kern="100" dirty="0">
              <a:solidFill>
                <a:srgbClr val="000000"/>
              </a:solidFill>
              <a:effectLst/>
              <a:cs typeface="+mn-lt"/>
              <a:sym typeface="宋体" panose="02010600030101010101" pitchFamily="2" charset="-122"/>
            </a:endParaRPr>
          </a:p>
          <a:p>
            <a:pPr indent="711200" algn="l" fontAlgn="auto">
              <a:lnSpc>
                <a:spcPct val="190000"/>
              </a:lnSpc>
            </a:pPr>
            <a:r>
              <a:rPr lang="zh-CN" altLang="en-US" sz="28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宋体" panose="02010600030101010101" pitchFamily="2" charset="-122"/>
              </a:rPr>
              <a:t>从而得出：</a:t>
            </a:r>
            <a:r>
              <a:rPr lang="en-US" sz="28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宋体" panose="02010600030101010101" pitchFamily="2" charset="-122"/>
              </a:rPr>
              <a:t>要</a:t>
            </a:r>
            <a:r>
              <a:rPr lang="en-US" sz="28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宋体" panose="02010600030101010101" pitchFamily="2" charset="-122"/>
              </a:rPr>
              <a:t>全面看待问题</a:t>
            </a:r>
            <a:r>
              <a:rPr lang="zh-CN" altLang="en-US" sz="28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宋体" panose="02010600030101010101" pitchFamily="2" charset="-122"/>
              </a:rPr>
              <a:t>，</a:t>
            </a:r>
            <a:r>
              <a:rPr lang="en-US" sz="28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宋体" panose="02010600030101010101" pitchFamily="2" charset="-122"/>
              </a:rPr>
              <a:t>要辩证对待传统话语。</a:t>
            </a:r>
            <a:r>
              <a:rPr lang="zh-CN" altLang="en-US" sz="28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宋体" panose="02010600030101010101" pitchFamily="2" charset="-122"/>
              </a:rPr>
              <a:t>二者不能只取其一，</a:t>
            </a:r>
            <a:endParaRPr lang="zh-CN" altLang="en-US" sz="2800" b="1" kern="100" dirty="0"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1048606" name="文本框 5"/>
          <p:cNvSpPr txBox="1"/>
          <p:nvPr/>
        </p:nvSpPr>
        <p:spPr>
          <a:xfrm>
            <a:off x="212090" y="1062355"/>
            <a:ext cx="4181475" cy="5166360"/>
          </a:xfrm>
          <a:prstGeom prst="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 anchor="t">
            <a:noAutofit/>
          </a:bodyPr>
          <a:p>
            <a:pPr algn="l">
              <a:lnSpc>
                <a:spcPct val="110000"/>
              </a:lnSpc>
            </a:pPr>
            <a:r>
              <a:rPr lang="en-US" altLang="zh-CN" sz="24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23</a:t>
            </a:r>
            <a:r>
              <a:rPr lang="zh-CN" altLang="en-US" sz="24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．阅读下面的材料，根据要求写作。（</a:t>
            </a:r>
            <a:r>
              <a:rPr lang="en-US" altLang="zh-CN" sz="24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60</a:t>
            </a:r>
            <a:r>
              <a:rPr lang="zh-CN" altLang="en-US" sz="24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分）</a:t>
            </a:r>
            <a:endParaRPr lang="zh-CN" altLang="en-US" sz="2400" b="1" kern="100" dirty="0"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indent="609600" algn="just" fontAlgn="auto">
              <a:lnSpc>
                <a:spcPct val="110000"/>
              </a:lnSpc>
            </a:pPr>
            <a:r>
              <a:rPr lang="en-US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❶</a:t>
            </a:r>
            <a:r>
              <a:rPr lang="zh-CN" altLang="en-US" sz="2400" b="1" kern="100" dirty="0"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古语云</a:t>
            </a:r>
            <a:r>
              <a:rPr lang="en-US" altLang="zh-CN" sz="2400" b="1" kern="100" dirty="0"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4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父母在，不远游</a:t>
            </a:r>
            <a:r>
              <a:rPr lang="en-US" altLang="zh-CN" sz="2400" b="1" kern="100" dirty="0"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400" b="1" kern="100" dirty="0"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，其后半句</a:t>
            </a:r>
            <a:r>
              <a:rPr lang="en-US" altLang="zh-CN" sz="2400" b="1" kern="100" dirty="0"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4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游必有方</a:t>
            </a:r>
            <a:r>
              <a:rPr lang="zh-CN" altLang="en-US" sz="2400" b="1" kern="100" dirty="0"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（若远游，定要告知父母所去的方向）</a:t>
            </a:r>
            <a:r>
              <a:rPr lang="en-US" altLang="zh-CN" sz="2400" b="1" kern="100" dirty="0"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400" b="1" kern="100" dirty="0"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常被忽略。</a:t>
            </a:r>
            <a:r>
              <a:rPr lang="en-US" sz="24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❷</a:t>
            </a:r>
            <a:r>
              <a:rPr lang="zh-CN" altLang="en-US" sz="2400" b="1" kern="100" dirty="0"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熟语云</a:t>
            </a:r>
            <a:r>
              <a:rPr lang="en-US" altLang="zh-CN" sz="2400" b="1" kern="100" dirty="0"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4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不听老人言，吃亏在眼前</a:t>
            </a:r>
            <a:r>
              <a:rPr lang="en-US" altLang="zh-CN" sz="2400" b="1" kern="100" dirty="0"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400" b="1" kern="100" dirty="0"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，而后半句</a:t>
            </a:r>
            <a:r>
              <a:rPr lang="en-US" altLang="zh-CN" sz="2400" b="1" kern="100" dirty="0"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4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尽信老人言，终生难向前</a:t>
            </a:r>
            <a:r>
              <a:rPr lang="en-US" altLang="zh-CN" sz="2400" b="1" kern="100" dirty="0"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400" b="1" kern="100" dirty="0"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却鲜为人知。</a:t>
            </a:r>
            <a:endParaRPr lang="zh-CN" altLang="en-US" sz="2400" b="1" kern="100" dirty="0">
              <a:solidFill>
                <a:schemeClr val="accent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indent="609600" algn="l" fontAlgn="auto">
              <a:lnSpc>
                <a:spcPct val="110000"/>
              </a:lnSpc>
            </a:pPr>
            <a:r>
              <a:rPr lang="zh-CN" altLang="en-US" sz="24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以上材料引发了你怎样的联想和思考？请写一篇文章。</a:t>
            </a:r>
            <a:endParaRPr lang="zh-CN" altLang="en-US" sz="2400" b="1" kern="100" dirty="0"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indent="609600" algn="l" fontAlgn="auto">
              <a:lnSpc>
                <a:spcPct val="110000"/>
              </a:lnSpc>
            </a:pPr>
            <a:endParaRPr lang="zh-CN" altLang="en-US" sz="2400" b="1" kern="100" dirty="0"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" name="文本框 0"/>
          <p:cNvSpPr txBox="1"/>
          <p:nvPr/>
        </p:nvSpPr>
        <p:spPr>
          <a:xfrm>
            <a:off x="5203825" y="201930"/>
            <a:ext cx="1783715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40000"/>
              </a:lnSpc>
            </a:pPr>
            <a:r>
              <a:rPr lang="zh-CN" altLang="en-US" sz="24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浅层立意一</a:t>
            </a:r>
            <a:endParaRPr lang="zh-CN" altLang="en-US" sz="2400" b="1" kern="100" dirty="0"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86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86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86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86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" grpId="0"/>
      <p:bldP spid="1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5" name=""/>
        <p:cNvGrpSpPr/>
        <p:nvPr/>
      </p:nvGrpSpPr>
      <p:grpSpPr/>
      <p:sp>
        <p:nvSpPr>
          <p:cNvPr id="1048663" name="文本框 3"/>
          <p:cNvSpPr txBox="1"/>
          <p:nvPr/>
        </p:nvSpPr>
        <p:spPr>
          <a:xfrm>
            <a:off x="3890645" y="1059180"/>
            <a:ext cx="8101330" cy="56654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457200" algn="l" fontAlgn="auto">
              <a:lnSpc>
                <a:spcPct val="100000"/>
              </a:lnSpc>
            </a:pPr>
            <a:r>
              <a:rPr lang="en-US" altLang="zh-CN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“</a:t>
            </a:r>
            <a:r>
              <a:rPr lang="zh-CN" altLang="en-US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不远游</a:t>
            </a:r>
            <a:r>
              <a:rPr lang="en-US" altLang="zh-CN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”</a:t>
            </a:r>
            <a:r>
              <a:rPr lang="zh-CN" altLang="en-US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（</a:t>
            </a:r>
            <a:r>
              <a:rPr lang="en-US" altLang="zh-CN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“</a:t>
            </a:r>
            <a:r>
              <a:rPr lang="zh-CN" altLang="en-US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不离开父母</a:t>
            </a:r>
            <a:r>
              <a:rPr lang="en-US" altLang="zh-CN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”</a:t>
            </a:r>
            <a:r>
              <a:rPr lang="zh-CN" altLang="en-US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）、</a:t>
            </a:r>
            <a:endParaRPr lang="zh-CN" altLang="en-US" sz="2400" b="1" kern="100" dirty="0">
              <a:solidFill>
                <a:srgbClr val="FF000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  <a:p>
            <a:pPr indent="457200" algn="l" fontAlgn="auto">
              <a:lnSpc>
                <a:spcPct val="100000"/>
              </a:lnSpc>
            </a:pPr>
            <a:r>
              <a:rPr lang="en-US" altLang="zh-CN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“</a:t>
            </a:r>
            <a:r>
              <a:rPr lang="zh-CN" altLang="en-US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信老人言</a:t>
            </a:r>
            <a:r>
              <a:rPr lang="en-US" altLang="zh-CN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”</a:t>
            </a:r>
            <a:r>
              <a:rPr lang="zh-CN" altLang="en-US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，</a:t>
            </a:r>
            <a:endParaRPr lang="zh-CN" altLang="en-US" sz="2400" b="1" kern="100" dirty="0">
              <a:solidFill>
                <a:srgbClr val="FF000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  <a:p>
            <a:pPr indent="457200" algn="l" fontAlgn="auto">
              <a:lnSpc>
                <a:spcPct val="100000"/>
              </a:lnSpc>
            </a:pPr>
            <a:r>
              <a:rPr lang="zh-CN" altLang="en-US" sz="2400" b="1" kern="1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可以理解为</a:t>
            </a:r>
            <a:r>
              <a:rPr lang="en-US" altLang="zh-CN" sz="2400" b="1" kern="1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“</a:t>
            </a:r>
            <a:r>
              <a:rPr lang="zh-CN" altLang="en-US" sz="2400" b="1" kern="1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对权威的依赖</a:t>
            </a:r>
            <a:r>
              <a:rPr lang="en-US" altLang="zh-CN" sz="2400" b="1" kern="1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”</a:t>
            </a:r>
            <a:r>
              <a:rPr lang="zh-CN" altLang="en-US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，</a:t>
            </a:r>
            <a:endParaRPr lang="zh-CN" altLang="en-US" sz="2400" b="1" kern="100" dirty="0">
              <a:solidFill>
                <a:srgbClr val="FF000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  <a:p>
            <a:pPr indent="457200" algn="l" fontAlgn="auto">
              <a:lnSpc>
                <a:spcPct val="100000"/>
              </a:lnSpc>
            </a:pPr>
            <a:endParaRPr lang="zh-CN" altLang="en-US" sz="2400" b="1" kern="100" dirty="0">
              <a:solidFill>
                <a:srgbClr val="FF000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  <a:p>
            <a:pPr indent="457200" algn="l" fontAlgn="auto">
              <a:lnSpc>
                <a:spcPct val="100000"/>
              </a:lnSpc>
            </a:pPr>
            <a:r>
              <a:rPr lang="en-US" altLang="zh-CN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“</a:t>
            </a:r>
            <a:r>
              <a:rPr lang="zh-CN" altLang="en-US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游必有方</a:t>
            </a:r>
            <a:r>
              <a:rPr lang="en-US" altLang="zh-CN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”</a:t>
            </a:r>
            <a:r>
              <a:rPr lang="zh-CN" altLang="en-US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（</a:t>
            </a:r>
            <a:r>
              <a:rPr lang="en-US" altLang="zh-CN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“</a:t>
            </a:r>
            <a:r>
              <a:rPr lang="zh-CN" altLang="en-US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离开父母</a:t>
            </a:r>
            <a:r>
              <a:rPr lang="en-US" altLang="zh-CN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”</a:t>
            </a:r>
            <a:r>
              <a:rPr lang="zh-CN" altLang="en-US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）</a:t>
            </a:r>
            <a:endParaRPr lang="zh-CN" altLang="en-US" sz="2400" b="1" kern="100" dirty="0">
              <a:solidFill>
                <a:srgbClr val="FF000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  <a:p>
            <a:pPr indent="457200" algn="l" fontAlgn="auto">
              <a:lnSpc>
                <a:spcPct val="100000"/>
              </a:lnSpc>
            </a:pPr>
            <a:r>
              <a:rPr lang="en-US" altLang="zh-CN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“</a:t>
            </a:r>
            <a:r>
              <a:rPr lang="zh-CN" altLang="en-US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不听老人言</a:t>
            </a:r>
            <a:r>
              <a:rPr lang="en-US" altLang="zh-CN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”</a:t>
            </a:r>
            <a:endParaRPr lang="en-US" altLang="zh-CN" sz="2400" b="1" kern="100" dirty="0">
              <a:solidFill>
                <a:srgbClr val="FF000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  <a:p>
            <a:pPr indent="457200" algn="l" fontAlgn="auto">
              <a:lnSpc>
                <a:spcPct val="100000"/>
              </a:lnSpc>
            </a:pPr>
            <a:r>
              <a:rPr lang="zh-CN" altLang="en-US" sz="2400" b="1" kern="1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可以理解为“自我独立”</a:t>
            </a:r>
            <a:r>
              <a:rPr lang="zh-CN" altLang="en-US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，</a:t>
            </a:r>
            <a:endParaRPr lang="zh-CN" altLang="en-US" sz="2400" b="1" kern="100" dirty="0">
              <a:solidFill>
                <a:srgbClr val="FF000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  <a:p>
            <a:pPr indent="457200" algn="l" fontAlgn="auto">
              <a:lnSpc>
                <a:spcPct val="100000"/>
              </a:lnSpc>
            </a:pPr>
            <a:endParaRPr lang="zh-CN" altLang="en-US" sz="2400" b="1" kern="100" dirty="0">
              <a:solidFill>
                <a:srgbClr val="FF000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  <a:p>
            <a:pPr indent="457200" algn="l" fontAlgn="auto">
              <a:lnSpc>
                <a:spcPct val="100000"/>
              </a:lnSpc>
            </a:pPr>
            <a:endParaRPr lang="zh-CN" altLang="en-US" sz="2400" b="1" kern="100" dirty="0">
              <a:solidFill>
                <a:srgbClr val="FF000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  <a:p>
            <a:pPr indent="457200" algn="l" fontAlgn="auto">
              <a:lnSpc>
                <a:spcPct val="100000"/>
              </a:lnSpc>
            </a:pPr>
            <a:r>
              <a:rPr lang="en-US" altLang="zh-CN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“</a:t>
            </a:r>
            <a:r>
              <a:rPr lang="zh-CN" altLang="en-US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依赖</a:t>
            </a:r>
            <a:r>
              <a:rPr lang="en-US" altLang="zh-CN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”</a:t>
            </a:r>
            <a:r>
              <a:rPr lang="zh-CN" altLang="en-US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与</a:t>
            </a:r>
            <a:r>
              <a:rPr lang="en-US" altLang="zh-CN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“</a:t>
            </a:r>
            <a:r>
              <a:rPr lang="zh-CN" altLang="en-US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独立</a:t>
            </a:r>
            <a:r>
              <a:rPr lang="en-US" altLang="zh-CN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”</a:t>
            </a:r>
            <a:r>
              <a:rPr lang="zh-CN" altLang="en-US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正好构成思辨的两面。但材料中人们重视前者，忽略后者。</a:t>
            </a:r>
            <a:endParaRPr lang="zh-CN" altLang="en-US" sz="2400" b="1" kern="100" dirty="0">
              <a:solidFill>
                <a:srgbClr val="FF000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  <a:p>
            <a:pPr indent="457200" algn="l" fontAlgn="auto">
              <a:lnSpc>
                <a:spcPct val="100000"/>
              </a:lnSpc>
            </a:pPr>
            <a:r>
              <a:rPr lang="zh-CN" altLang="en-US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从而得出：</a:t>
            </a:r>
            <a:r>
              <a:rPr lang="zh-CN" altLang="en-US" sz="24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传承与突破的辩证：</a:t>
            </a:r>
            <a:r>
              <a:rPr lang="zh-CN" altLang="en-US" sz="2400" b="1" kern="100" dirty="0"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既要尊重传统智慧，又要保持独立思考。论述个人在成长过程中，如何逐步摆脱对父母、长辈等他人的依赖，从而建立并完善独立的人格。</a:t>
            </a:r>
            <a:endParaRPr lang="zh-CN" altLang="en-US" sz="2400" b="1" kern="100" dirty="0">
              <a:solidFill>
                <a:schemeClr val="tx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  <a:p>
            <a:pPr indent="457200" algn="l">
              <a:lnSpc>
                <a:spcPct val="180000"/>
              </a:lnSpc>
            </a:pPr>
            <a:endParaRPr lang="zh-CN" altLang="en-US" sz="2400" b="1" kern="100" dirty="0">
              <a:solidFill>
                <a:schemeClr val="tx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1048623" name="文本框 5"/>
          <p:cNvSpPr txBox="1"/>
          <p:nvPr/>
        </p:nvSpPr>
        <p:spPr>
          <a:xfrm>
            <a:off x="449580" y="370840"/>
            <a:ext cx="3441065" cy="6116320"/>
          </a:xfrm>
          <a:prstGeom prst="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 anchor="t">
            <a:noAutofit/>
          </a:bodyPr>
          <a:p>
            <a:pPr algn="l">
              <a:lnSpc>
                <a:spcPct val="110000"/>
              </a:lnSpc>
            </a:pPr>
            <a:r>
              <a:rPr lang="en-US" altLang="zh-CN" sz="24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23</a:t>
            </a:r>
            <a:r>
              <a:rPr lang="zh-CN" altLang="en-US" sz="24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．阅读下面的材料，根据要求写作。（</a:t>
            </a:r>
            <a:r>
              <a:rPr lang="en-US" altLang="zh-CN" sz="24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60</a:t>
            </a:r>
            <a:r>
              <a:rPr lang="zh-CN" altLang="en-US" sz="24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分）</a:t>
            </a:r>
            <a:endParaRPr lang="zh-CN" altLang="en-US" sz="2400" b="1" kern="100" dirty="0"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indent="609600" algn="just" fontAlgn="auto">
              <a:lnSpc>
                <a:spcPct val="110000"/>
              </a:lnSpc>
            </a:pPr>
            <a:r>
              <a:rPr lang="en-US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❶</a:t>
            </a:r>
            <a:r>
              <a:rPr lang="zh-CN" altLang="en-US" sz="24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古语云</a:t>
            </a:r>
            <a:r>
              <a:rPr lang="en-US" altLang="zh-CN" sz="24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4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父母在，不远游</a:t>
            </a:r>
            <a:r>
              <a:rPr lang="en-US" altLang="zh-CN" sz="24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4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，其</a:t>
            </a:r>
            <a:r>
              <a:rPr lang="zh-CN" altLang="en-US" sz="2400" b="1" kern="100" dirty="0">
                <a:solidFill>
                  <a:schemeClr val="accent5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后半句</a:t>
            </a:r>
            <a:r>
              <a:rPr lang="en-US" altLang="zh-CN" sz="2400" b="1" kern="100" dirty="0">
                <a:solidFill>
                  <a:schemeClr val="accent5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400" b="1" kern="100" dirty="0">
                <a:solidFill>
                  <a:schemeClr val="accent5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游必有方（若远游，定要告知父母所去的方向）</a:t>
            </a:r>
            <a:r>
              <a:rPr lang="en-US" altLang="zh-CN" sz="2400" b="1" kern="100" dirty="0">
                <a:solidFill>
                  <a:schemeClr val="accent5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400" b="1" kern="100" dirty="0">
                <a:solidFill>
                  <a:schemeClr val="accent3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常被忽略</a:t>
            </a:r>
            <a:r>
              <a:rPr lang="zh-CN" altLang="en-US" sz="24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</a:t>
            </a:r>
            <a:r>
              <a:rPr lang="en-US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❷</a:t>
            </a:r>
            <a:r>
              <a:rPr lang="zh-CN" altLang="en-US" sz="24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熟语云</a:t>
            </a:r>
            <a:r>
              <a:rPr lang="en-US" altLang="zh-CN" sz="24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4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不听老人言，吃亏在眼前</a:t>
            </a:r>
            <a:r>
              <a:rPr lang="en-US" altLang="zh-CN" sz="24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4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，而</a:t>
            </a:r>
            <a:r>
              <a:rPr lang="zh-CN" altLang="en-US" sz="2400" b="1" kern="100" dirty="0">
                <a:solidFill>
                  <a:schemeClr val="accent5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后半句</a:t>
            </a:r>
            <a:r>
              <a:rPr lang="en-US" altLang="zh-CN" sz="2400" b="1" kern="100" dirty="0">
                <a:solidFill>
                  <a:schemeClr val="accent5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400" b="1" kern="100" dirty="0">
                <a:solidFill>
                  <a:schemeClr val="accent5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尽信老人言，终生难向前</a:t>
            </a:r>
            <a:r>
              <a:rPr lang="en-US" altLang="zh-CN" sz="2400" b="1" kern="100" dirty="0">
                <a:solidFill>
                  <a:schemeClr val="accent5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4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却</a:t>
            </a:r>
            <a:r>
              <a:rPr lang="zh-CN" altLang="en-US" sz="2400" b="1" kern="100" dirty="0">
                <a:solidFill>
                  <a:schemeClr val="accent3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鲜为人知</a:t>
            </a:r>
            <a:r>
              <a:rPr lang="zh-CN" altLang="en-US" sz="2400" b="1" kern="100" dirty="0">
                <a:solidFill>
                  <a:schemeClr val="accent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</a:t>
            </a:r>
            <a:endParaRPr lang="zh-CN" altLang="en-US" sz="2400" b="1" kern="100" dirty="0">
              <a:solidFill>
                <a:schemeClr val="accent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indent="609600" algn="l" fontAlgn="auto">
              <a:lnSpc>
                <a:spcPct val="110000"/>
              </a:lnSpc>
            </a:pPr>
            <a:r>
              <a:rPr lang="zh-CN" altLang="en-US" sz="24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以上材料引发了你怎样的联想和思考？请写一篇文章。</a:t>
            </a:r>
            <a:endParaRPr lang="zh-CN" altLang="en-US" sz="2400" b="1" kern="100" dirty="0"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indent="609600" algn="l" fontAlgn="auto">
              <a:lnSpc>
                <a:spcPct val="110000"/>
              </a:lnSpc>
            </a:pPr>
            <a:endParaRPr lang="zh-CN" altLang="en-US" sz="2400" b="1" kern="100" dirty="0"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" name="文本框 0"/>
          <p:cNvSpPr txBox="1"/>
          <p:nvPr/>
        </p:nvSpPr>
        <p:spPr>
          <a:xfrm>
            <a:off x="4249420" y="201930"/>
            <a:ext cx="1783715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40000"/>
              </a:lnSpc>
            </a:pPr>
            <a:r>
              <a:rPr lang="zh-CN" altLang="en-US" sz="24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浅层立意二</a:t>
            </a:r>
            <a:endParaRPr lang="zh-CN" altLang="en-US" sz="2400" b="1" kern="100" dirty="0"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6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6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486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486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486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486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486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486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486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486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486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486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486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486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486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486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" grpId="0"/>
      <p:bldP spid="1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4518025" y="240665"/>
            <a:ext cx="7531100" cy="536130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noAutofit/>
          </a:bodyPr>
          <a:p>
            <a:pPr>
              <a:lnSpc>
                <a:spcPct val="170000"/>
              </a:lnSpc>
            </a:pPr>
            <a:r>
              <a:rPr lang="en-US" altLang="zh-CN" sz="2000" b="1" kern="1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23</a:t>
            </a:r>
            <a:r>
              <a:rPr lang="zh-CN" altLang="en-US" sz="2000" b="1" kern="1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．阅读下面的材料，根据要求写作。（</a:t>
            </a:r>
            <a:r>
              <a:rPr lang="en-US" altLang="zh-CN" sz="2000" b="1" kern="1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60</a:t>
            </a:r>
            <a:r>
              <a:rPr lang="zh-CN" altLang="en-US" sz="2000" b="1" kern="1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分）</a:t>
            </a:r>
            <a:endParaRPr lang="zh-CN" altLang="en-US" sz="2000" b="1" kern="1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indent="508000" fontAlgn="auto">
              <a:lnSpc>
                <a:spcPct val="170000"/>
              </a:lnSpc>
              <a:extLst>
                <a:ext uri="{35155182-B16C-46BC-9424-99874614C6A1}">
                  <wpsdc:indentchars xmlns:wpsdc="http://www.wps.cn/officeDocument/2017/drawingmlCustomData" val="200" checksum="282533468"/>
                </a:ext>
              </a:extLst>
            </a:pPr>
            <a:r>
              <a:rPr lang="zh-CN" altLang="en-US" sz="2000" b="1" kern="100" dirty="0">
                <a:solidFill>
                  <a:schemeClr val="accent1"/>
                </a:solidFill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许多人都偏爱</a:t>
            </a:r>
            <a:r>
              <a:rPr lang="en-US" altLang="zh-CN" sz="2000" b="1" kern="100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“</a:t>
            </a:r>
            <a:r>
              <a:rPr lang="zh-CN" altLang="en-US" sz="2000" b="1" kern="100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戏剧性的瞬间</a:t>
            </a:r>
            <a:r>
              <a:rPr lang="en-US" altLang="zh-CN" sz="2000" b="1" kern="100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”</a:t>
            </a:r>
            <a:r>
              <a:rPr lang="zh-CN" altLang="en-US" sz="2000" b="1" kern="100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。比如，虽然他们常常被告知，科学发现往往要经历无数人的殚精竭虑、接续努力，这一过程复杂而缓慢；但是他们更愿意相信：牛顿被苹果砸到脑袋而发现万有引力，阿基米德某次坐进浴缸时发现浮力定律</a:t>
            </a:r>
            <a:r>
              <a:rPr lang="en-US" altLang="zh-CN" sz="2000" b="1" kern="100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……</a:t>
            </a:r>
            <a:endParaRPr lang="en-US" altLang="zh-CN" sz="2000" b="1" kern="100" dirty="0">
              <a:solidFill>
                <a:schemeClr val="accent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indent="508000" fontAlgn="auto">
              <a:lnSpc>
                <a:spcPct val="170000"/>
              </a:lnSpc>
              <a:extLst>
                <a:ext uri="{35155182-B16C-46BC-9424-99874614C6A1}">
                  <wpsdc:indentchars xmlns:wpsdc="http://www.wps.cn/officeDocument/2017/drawingmlCustomData" val="200" checksum="282533468"/>
                </a:ext>
              </a:extLst>
            </a:pPr>
            <a:r>
              <a:rPr lang="zh-CN" altLang="en-US" sz="2000" b="1" kern="100" dirty="0">
                <a:solidFill>
                  <a:schemeClr val="accent1"/>
                </a:solidFill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这种心理普遍</a:t>
            </a:r>
            <a:r>
              <a:rPr lang="zh-CN" altLang="en-US" sz="2000" b="1" kern="100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存在于社会生活的各个领域，并对人们的认知与行动产生影响。</a:t>
            </a:r>
            <a:endParaRPr lang="zh-CN" altLang="en-US" sz="2000" b="1" kern="1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indent="508000" fontAlgn="auto">
              <a:lnSpc>
                <a:spcPct val="170000"/>
              </a:lnSpc>
              <a:extLst>
                <a:ext uri="{35155182-B16C-46BC-9424-99874614C6A1}">
                  <wpsdc:indentchars xmlns:wpsdc="http://www.wps.cn/officeDocument/2017/drawingmlCustomData" val="200" checksum="282533468"/>
                </a:ext>
              </a:extLst>
            </a:pPr>
            <a:r>
              <a:rPr lang="zh-CN" altLang="en-US" sz="2000" b="1" kern="1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以上材料引发了你怎样的联想和思考？请写一篇文章。</a:t>
            </a:r>
            <a:endParaRPr lang="zh-CN" altLang="en-US" sz="2000" b="1" kern="1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indent="508000" fontAlgn="auto">
              <a:lnSpc>
                <a:spcPct val="170000"/>
              </a:lnSpc>
              <a:extLst>
                <a:ext uri="{35155182-B16C-46BC-9424-99874614C6A1}">
                  <wpsdc:indentchars xmlns:wpsdc="http://www.wps.cn/officeDocument/2017/drawingmlCustomData" val="200" checksum="282533468"/>
                </a:ext>
              </a:extLst>
            </a:pPr>
            <a:r>
              <a:rPr lang="zh-CN" altLang="en-US" sz="2000" b="1" kern="1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要求：选准角度，确定立意，明确文体，自拟标题；不要套作，不得抄袭；不得泄露个人信息；不少于</a:t>
            </a:r>
            <a:r>
              <a:rPr lang="en-US" altLang="zh-CN" sz="2000" b="1" kern="1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800</a:t>
            </a:r>
            <a:r>
              <a:rPr lang="zh-CN" altLang="en-US" sz="2000" b="1" kern="1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字。</a:t>
            </a:r>
            <a:endParaRPr lang="zh-CN" altLang="en-US" sz="2000" b="1" kern="100" dirty="0"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048632" name="文本框 5"/>
          <p:cNvSpPr txBox="1"/>
          <p:nvPr/>
        </p:nvSpPr>
        <p:spPr>
          <a:xfrm>
            <a:off x="354965" y="240665"/>
            <a:ext cx="3937635" cy="5361940"/>
          </a:xfrm>
          <a:prstGeom prst="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 anchor="t">
            <a:noAutofit/>
          </a:bodyPr>
          <a:p>
            <a:pPr algn="l">
              <a:lnSpc>
                <a:spcPct val="110000"/>
              </a:lnSpc>
            </a:pPr>
            <a:r>
              <a:rPr lang="en-US" altLang="zh-CN" sz="20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23</a:t>
            </a:r>
            <a:r>
              <a:rPr lang="zh-CN" altLang="en-US" sz="20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．阅读下面的材料，根据要求写作。（</a:t>
            </a:r>
            <a:r>
              <a:rPr lang="en-US" altLang="zh-CN" sz="20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60</a:t>
            </a:r>
            <a:r>
              <a:rPr lang="zh-CN" altLang="en-US" sz="20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分）</a:t>
            </a:r>
            <a:endParaRPr lang="zh-CN" altLang="en-US" sz="2000" b="1" kern="100" dirty="0"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indent="609600" algn="just" fontAlgn="auto">
              <a:lnSpc>
                <a:spcPct val="110000"/>
              </a:lnSpc>
            </a:pPr>
            <a:r>
              <a:rPr lang="zh-CN" altLang="en-US" sz="20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古语云</a:t>
            </a:r>
            <a:r>
              <a:rPr lang="en-US" altLang="zh-CN" sz="20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0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父母在，不远游</a:t>
            </a:r>
            <a:r>
              <a:rPr lang="en-US" altLang="zh-CN" sz="20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0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，其后半句</a:t>
            </a:r>
            <a:r>
              <a:rPr lang="en-US" altLang="zh-CN" sz="20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0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游必有方（若远游，定要告知父母所去的方向）</a:t>
            </a:r>
            <a:r>
              <a:rPr lang="en-US" altLang="zh-CN" sz="20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000" b="1" kern="1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常被忽略</a:t>
            </a:r>
            <a:r>
              <a:rPr lang="zh-CN" altLang="en-US" sz="20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。熟语云</a:t>
            </a:r>
            <a:r>
              <a:rPr lang="en-US" altLang="zh-CN" sz="20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0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不听老人言，吃亏在眼前</a:t>
            </a:r>
            <a:r>
              <a:rPr lang="en-US" altLang="zh-CN" sz="20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0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，而后半句</a:t>
            </a:r>
            <a:r>
              <a:rPr lang="en-US" altLang="zh-CN" sz="20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0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尽信老人言，终生难向前</a:t>
            </a:r>
            <a:r>
              <a:rPr lang="en-US" altLang="zh-CN" sz="2000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000" b="1" kern="1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却鲜为人知。</a:t>
            </a:r>
            <a:endParaRPr lang="zh-CN" altLang="en-US" sz="2000" b="1" kern="100" dirty="0">
              <a:solidFill>
                <a:srgbClr val="FF0000"/>
              </a:solidFill>
              <a:effectLst/>
              <a:highlight>
                <a:srgbClr val="FFFF00"/>
              </a:highlight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indent="609600" algn="l" fontAlgn="auto">
              <a:lnSpc>
                <a:spcPct val="110000"/>
              </a:lnSpc>
            </a:pPr>
            <a:r>
              <a:rPr lang="zh-CN" altLang="en-US" sz="20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以上材料引发了你怎样的联想和思考？请写一篇文章。</a:t>
            </a:r>
            <a:endParaRPr lang="zh-CN" altLang="en-US" sz="2000" b="1" kern="100" dirty="0"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indent="609600" algn="l" fontAlgn="auto">
              <a:lnSpc>
                <a:spcPct val="110000"/>
              </a:lnSpc>
            </a:pPr>
            <a:r>
              <a:rPr lang="zh-CN" altLang="en-US" sz="20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要求：选准角度，确定立意，明确文体，自拟标题；不要套作，不得抄袭；不得泄露个人信息；不少于</a:t>
            </a:r>
            <a:r>
              <a:rPr lang="en-US" altLang="zh-CN" sz="20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800</a:t>
            </a:r>
            <a:r>
              <a:rPr lang="zh-CN" altLang="en-US" sz="20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字。</a:t>
            </a:r>
            <a:endParaRPr lang="zh-CN" altLang="en-US" sz="2000" b="1" kern="100" dirty="0"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97230" y="5741035"/>
            <a:ext cx="10796905" cy="8966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l">
              <a:lnSpc>
                <a:spcPct val="187000"/>
              </a:lnSpc>
            </a:pPr>
            <a:r>
              <a:rPr lang="en-US" sz="2800">
                <a:solidFill>
                  <a:srgbClr val="1F2329"/>
                </a:solidFill>
                <a:cs typeface="+mn-lt"/>
                <a:sym typeface="宋体" panose="02010600030101010101" pitchFamily="2" charset="-122"/>
              </a:rPr>
              <a:t>观照</a:t>
            </a:r>
            <a:r>
              <a:rPr lang="en-US" sz="2800" b="1">
                <a:highlight>
                  <a:srgbClr val="FFFF00"/>
                </a:highlight>
                <a:cs typeface="+mn-lt"/>
                <a:sym typeface="宋体" panose="02010600030101010101" pitchFamily="2" charset="-122"/>
              </a:rPr>
              <a:t>“习以为常的现象背后，到底承载着什么”</a:t>
            </a:r>
            <a:r>
              <a:rPr lang="en-US" sz="2800">
                <a:solidFill>
                  <a:srgbClr val="1F2329"/>
                </a:solidFill>
                <a:cs typeface="+mn-lt"/>
                <a:sym typeface="宋体" panose="02010600030101010101" pitchFamily="2" charset="-122"/>
              </a:rPr>
              <a:t>。</a:t>
            </a:r>
            <a:r>
              <a:rPr lang="zh-CN" altLang="en-US" sz="2800" kern="100" dirty="0">
                <a:solidFill>
                  <a:srgbClr val="1F2329"/>
                </a:solidFill>
                <a:effectLst/>
                <a:latin typeface="+mn-ea"/>
                <a:cs typeface="+mn-lt"/>
                <a:sym typeface="宋体" panose="02010600030101010101" pitchFamily="2" charset="-122"/>
              </a:rPr>
              <a:t>对现象的深度追问</a:t>
            </a:r>
            <a:endParaRPr lang="zh-CN" altLang="en-US" sz="2800" kern="100" dirty="0">
              <a:solidFill>
                <a:srgbClr val="1F2329"/>
              </a:solidFill>
              <a:effectLst/>
              <a:latin typeface="+mn-ea"/>
              <a:cs typeface="+mn-lt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9" name=""/>
        <p:cNvGrpSpPr/>
        <p:nvPr/>
      </p:nvGrpSpPr>
      <p:grpSpPr/>
      <p:sp>
        <p:nvSpPr>
          <p:cNvPr id="1048622" name="文本框 2"/>
          <p:cNvSpPr txBox="1"/>
          <p:nvPr/>
        </p:nvSpPr>
        <p:spPr>
          <a:xfrm>
            <a:off x="5575935" y="600075"/>
            <a:ext cx="6345555" cy="3410585"/>
          </a:xfrm>
          <a:prstGeom prst="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 anchor="t">
            <a:noAutofit/>
          </a:bodyPr>
          <a:p>
            <a:pPr indent="0" algn="l">
              <a:lnSpc>
                <a:spcPct val="130000"/>
              </a:lnSpc>
            </a:pPr>
            <a:r>
              <a:rPr lang="en-US" sz="2800">
                <a:solidFill>
                  <a:srgbClr val="000000"/>
                </a:solidFill>
                <a:cs typeface="+mn-lt"/>
                <a:sym typeface="宋体" panose="02010600030101010101" pitchFamily="2" charset="-122"/>
              </a:rPr>
              <a:t>透过现象</a:t>
            </a:r>
            <a:r>
              <a:rPr lang="en-US" sz="2800">
                <a:solidFill>
                  <a:srgbClr val="000000"/>
                </a:solidFill>
                <a:highlight>
                  <a:srgbClr val="FFFF00"/>
                </a:highlight>
                <a:cs typeface="+mn-lt"/>
                <a:sym typeface="宋体" panose="02010600030101010101" pitchFamily="2" charset="-122"/>
              </a:rPr>
              <a:t>追问</a:t>
            </a:r>
            <a:r>
              <a:rPr lang="en-US" sz="2800">
                <a:solidFill>
                  <a:srgbClr val="000000"/>
                </a:solidFill>
                <a:cs typeface="+mn-lt"/>
                <a:sym typeface="宋体" panose="02010600030101010101" pitchFamily="2" charset="-122"/>
              </a:rPr>
              <a:t>“</a:t>
            </a:r>
            <a:r>
              <a:rPr lang="zh-CN" altLang="en-US" sz="2800">
                <a:solidFill>
                  <a:srgbClr val="000000"/>
                </a:solidFill>
                <a:cs typeface="+mn-lt"/>
                <a:sym typeface="宋体" panose="02010600030101010101" pitchFamily="2" charset="-122"/>
              </a:rPr>
              <a:t>材料现象</a:t>
            </a:r>
            <a:r>
              <a:rPr lang="en-US" sz="2800">
                <a:solidFill>
                  <a:srgbClr val="000000"/>
                </a:solidFill>
                <a:cs typeface="+mn-lt"/>
                <a:sym typeface="宋体" panose="02010600030101010101" pitchFamily="2" charset="-122"/>
              </a:rPr>
              <a:t>”的</a:t>
            </a:r>
            <a:r>
              <a:rPr lang="en-US" sz="2800">
                <a:solidFill>
                  <a:srgbClr val="000000"/>
                </a:solidFill>
                <a:highlight>
                  <a:srgbClr val="FFFF00"/>
                </a:highlight>
                <a:cs typeface="+mn-lt"/>
                <a:sym typeface="宋体" panose="02010600030101010101" pitchFamily="2" charset="-122"/>
              </a:rPr>
              <a:t>本质</a:t>
            </a:r>
            <a:r>
              <a:rPr lang="en-US" sz="2800">
                <a:solidFill>
                  <a:srgbClr val="000000"/>
                </a:solidFill>
                <a:cs typeface="+mn-lt"/>
                <a:sym typeface="宋体" panose="02010600030101010101" pitchFamily="2" charset="-122"/>
              </a:rPr>
              <a:t>。</a:t>
            </a:r>
            <a:endParaRPr lang="en-US" sz="2800">
              <a:solidFill>
                <a:srgbClr val="000000"/>
              </a:solidFill>
              <a:cs typeface="+mn-lt"/>
              <a:sym typeface="宋体" panose="02010600030101010101" pitchFamily="2" charset="-122"/>
            </a:endParaRPr>
          </a:p>
          <a:p>
            <a:pPr indent="0" algn="l">
              <a:lnSpc>
                <a:spcPct val="130000"/>
              </a:lnSpc>
            </a:pPr>
            <a:endParaRPr lang="en-US" sz="2800" b="1"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宋体" panose="02010600030101010101" pitchFamily="2" charset="-122"/>
            </a:endParaRPr>
          </a:p>
          <a:p>
            <a:pPr indent="0" algn="l">
              <a:lnSpc>
                <a:spcPct val="130000"/>
              </a:lnSpc>
            </a:pPr>
            <a:endParaRPr lang="en-US" sz="2800" b="1"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宋体" panose="02010600030101010101" pitchFamily="2" charset="-122"/>
            </a:endParaRPr>
          </a:p>
          <a:p>
            <a:pPr indent="0" algn="l">
              <a:lnSpc>
                <a:spcPct val="130000"/>
              </a:lnSpc>
            </a:pPr>
            <a:r>
              <a:rPr lang="en-US" sz="28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宋体" panose="02010600030101010101" pitchFamily="2" charset="-122"/>
              </a:rPr>
              <a:t>普遍现象</a:t>
            </a:r>
            <a:r>
              <a:rPr lang="zh-CN" altLang="en-US" sz="28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宋体" panose="02010600030101010101" pitchFamily="2" charset="-122"/>
              </a:rPr>
              <a:t>：</a:t>
            </a:r>
            <a:r>
              <a:rPr lang="en-US" sz="28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FFFF00">
                    <a:alpha val="100000"/>
                  </a:srgbClr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宋体" panose="02010600030101010101" pitchFamily="2" charset="-122"/>
              </a:rPr>
              <a:t>“话语在流传中被简化、筛选、误传”</a:t>
            </a:r>
            <a:endParaRPr lang="en-US" altLang="en-US" sz="2800" b="1" kern="100" dirty="0"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1048623" name="文本框 5"/>
          <p:cNvSpPr txBox="1"/>
          <p:nvPr/>
        </p:nvSpPr>
        <p:spPr>
          <a:xfrm>
            <a:off x="299720" y="461645"/>
            <a:ext cx="4379595" cy="6174740"/>
          </a:xfrm>
          <a:prstGeom prst="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 anchor="t">
            <a:noAutofit/>
          </a:bodyPr>
          <a:p>
            <a:pPr algn="l">
              <a:lnSpc>
                <a:spcPct val="110000"/>
              </a:lnSpc>
            </a:pPr>
            <a:r>
              <a:rPr lang="en-US" altLang="zh-CN" sz="240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r>
              <a:rPr lang="zh-CN" altLang="en-US" sz="240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．阅读下面的材料，根据要求写作。（</a:t>
            </a:r>
            <a:r>
              <a:rPr lang="en-US" altLang="zh-CN" sz="240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zh-CN" altLang="en-US" sz="240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分）</a:t>
            </a:r>
            <a:endParaRPr lang="zh-CN" altLang="en-US" sz="2400" kern="1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09600" algn="just" fontAlgn="auto">
              <a:lnSpc>
                <a:spcPct val="110000"/>
              </a:lnSpc>
            </a:pPr>
            <a:r>
              <a:rPr lang="en-US"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❶</a:t>
            </a:r>
            <a:r>
              <a:rPr lang="zh-CN" altLang="en-US" sz="2400" b="1" kern="100" dirty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古语云</a:t>
            </a:r>
            <a:r>
              <a:rPr lang="en-US" altLang="zh-CN" sz="2400" b="1" kern="100" dirty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 kern="100" dirty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父母在，不远游</a:t>
            </a:r>
            <a:r>
              <a:rPr lang="en-US" altLang="zh-CN" sz="2400" b="1" kern="100" dirty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400" b="1" kern="100" dirty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，其后半句</a:t>
            </a:r>
            <a:r>
              <a:rPr lang="en-US" altLang="zh-CN" sz="2400" b="1" kern="100" dirty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 kern="100" dirty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游必有方（若远游，定要告知父母所去的方向）</a:t>
            </a:r>
            <a:r>
              <a:rPr lang="en-US" altLang="zh-CN" sz="2400" b="1" kern="100" dirty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400" b="1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常被忽略</a:t>
            </a:r>
            <a:r>
              <a:rPr lang="zh-CN" altLang="en-US" sz="2400" b="1" kern="100" dirty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en-US"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❷</a:t>
            </a:r>
            <a:r>
              <a:rPr lang="zh-CN" altLang="en-US" sz="2400" b="1" kern="100" dirty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熟语云</a:t>
            </a:r>
            <a:r>
              <a:rPr lang="en-US" altLang="zh-CN" sz="2400" b="1" kern="100" dirty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 kern="100" dirty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不听老人言，吃亏在眼前</a:t>
            </a:r>
            <a:r>
              <a:rPr lang="en-US" altLang="zh-CN" sz="2400" b="1" kern="100" dirty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400" b="1" kern="100" dirty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，而后半句</a:t>
            </a:r>
            <a:r>
              <a:rPr lang="en-US" altLang="zh-CN" sz="2400" b="1" kern="100" dirty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 kern="100" dirty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尽信老人言，终生难向前</a:t>
            </a:r>
            <a:r>
              <a:rPr lang="en-US" altLang="zh-CN" sz="2400" b="1" kern="100" dirty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400" b="1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却鲜为人知。</a:t>
            </a:r>
            <a:endParaRPr lang="zh-CN" altLang="en-US" sz="2400" b="1" kern="100" dirty="0">
              <a:solidFill>
                <a:srgbClr val="FF0000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609600" algn="l" fontAlgn="auto">
              <a:lnSpc>
                <a:spcPct val="110000"/>
              </a:lnSpc>
            </a:pPr>
            <a:r>
              <a:rPr lang="zh-CN" altLang="en-US" sz="240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以上材料引发了你怎样的联想和思考？请写一篇文章。</a:t>
            </a:r>
            <a:endParaRPr lang="zh-CN" altLang="en-US" sz="2400" kern="1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09600" algn="l" fontAlgn="auto">
              <a:lnSpc>
                <a:spcPct val="110000"/>
              </a:lnSpc>
            </a:pPr>
            <a:r>
              <a:rPr lang="zh-CN" altLang="en-US" sz="240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要求：选准角度，确定立意，明确文体，自拟标题；不要套作，不得抄袭；不得泄露个人信息；不少于</a:t>
            </a:r>
            <a:r>
              <a:rPr lang="en-US" altLang="zh-CN" sz="240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800</a:t>
            </a:r>
            <a:r>
              <a:rPr lang="zh-CN" altLang="en-US" sz="240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字。</a:t>
            </a:r>
            <a:endParaRPr lang="zh-CN" altLang="en-US" sz="2400" kern="1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476240" y="4756150"/>
            <a:ext cx="609600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2800" b="1">
                <a:solidFill>
                  <a:srgbClr val="FF0000"/>
                </a:solidFill>
                <a:effectLst>
                  <a:outerShdw blurRad="50800" dist="50800" dir="5400000" algn="ctr" rotWithShape="0">
                    <a:schemeClr val="tx1">
                      <a:alpha val="100000"/>
                    </a:schemeClr>
                  </a:outerShdw>
                </a:effectLst>
                <a:sym typeface="+mn-ea"/>
              </a:rPr>
              <a:t>为什么会有这样的现象呢？这现象给我们考生怎么样的感悟与思考呢？</a:t>
            </a:r>
            <a:endParaRPr lang="zh-CN" altLang="en-US" sz="2800" b="1" kern="100" dirty="0">
              <a:solidFill>
                <a:srgbClr val="FF0000"/>
              </a:solidFill>
              <a:effectLst>
                <a:outerShdw blurRad="50800" dist="50800" dir="5400000" algn="ctr" rotWithShape="0">
                  <a:schemeClr val="tx1">
                    <a:alpha val="100000"/>
                  </a:schemeClr>
                </a:outerShdw>
              </a:effectLst>
              <a:latin typeface="+mn-ea"/>
              <a:cs typeface="江城圆体 400W" panose="020B0500000000000000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86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86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3" name=""/>
        <p:cNvGrpSpPr/>
        <p:nvPr/>
      </p:nvGrpSpPr>
      <p:grpSpPr/>
      <p:sp>
        <p:nvSpPr>
          <p:cNvPr id="1048700" name="内容占位符 1"/>
          <p:cNvSpPr>
            <a:spLocks noGrp="1"/>
          </p:cNvSpPr>
          <p:nvPr>
            <p:ph idx="13"/>
          </p:nvPr>
        </p:nvSpPr>
        <p:spPr>
          <a:xfrm>
            <a:off x="439420" y="214630"/>
            <a:ext cx="3575050" cy="440055"/>
          </a:xfrm>
        </p:spPr>
        <p:txBody>
          <a:bodyPr/>
          <a:p>
            <a:r>
              <a:rPr lang="en-US" altLang="zh-CN"/>
              <a:t>“</a:t>
            </a:r>
            <a:r>
              <a:rPr lang="zh-CN" altLang="en-US"/>
              <a:t>半句话</a:t>
            </a:r>
            <a:r>
              <a:rPr lang="en-US" altLang="zh-CN"/>
              <a:t>”</a:t>
            </a:r>
            <a:r>
              <a:rPr lang="zh-CN" altLang="en-US"/>
              <a:t>现象的原因探究</a:t>
            </a:r>
            <a:endParaRPr lang="zh-CN" altLang="en-US"/>
          </a:p>
        </p:txBody>
      </p:sp>
      <p:sp>
        <p:nvSpPr>
          <p:cNvPr id="1048701" name="文本占位符 4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330835" y="904875"/>
            <a:ext cx="11539855" cy="1508760"/>
          </a:xfrm>
          <a:prstGeom prst="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wrap="square" lIns="0" tIns="0" rIns="0" bIns="0" rtlCol="0" anchor="t">
            <a:sp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0" kern="1200" spc="0">
                <a:solidFill>
                  <a:srgbClr val="000000"/>
                </a:solidFill>
                <a:latin typeface="Arial" panose="020B0604020202020204" pitchFamily="34" charset="0"/>
                <a:ea typeface="汉仪劲楷简" panose="00020600040101010101" charset="-122"/>
                <a:cs typeface="+mn-ea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 pitchFamily="34" charset="0"/>
                <a:ea typeface="汉仪劲楷简" panose="00020600040101010101" charset="-122"/>
                <a:cs typeface="+mn-ea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 pitchFamily="34" charset="0"/>
                <a:ea typeface="汉仪劲楷简" panose="00020600040101010101" charset="-122"/>
                <a:cs typeface="+mn-ea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 pitchFamily="34" charset="0"/>
                <a:ea typeface="汉仪劲楷简" panose="00020600040101010101" charset="-122"/>
                <a:cs typeface="+mn-ea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 pitchFamily="34" charset="0"/>
                <a:ea typeface="汉仪劲楷简" panose="00020600040101010101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汉仪劲楷简" panose="00020600040101010101" charset="-122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汉仪劲楷简" panose="00020600040101010101" charset="-122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汉仪劲楷简" panose="00020600040101010101" charset="-122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汉仪劲楷简" panose="00020600040101010101" charset="-122"/>
                <a:cs typeface="+mn-ea"/>
              </a:defRPr>
            </a:lvl9pPr>
          </a:lstStyle>
          <a:p>
            <a:pPr marL="285750" indent="-285750" algn="l">
              <a:lnSpc>
                <a:spcPct val="120000"/>
              </a:lnSpc>
              <a:buFont typeface="Wingdings" panose="05000000000000000000" charset="0"/>
              <a:buChar char="Ø"/>
            </a:pPr>
            <a:r>
              <a:rPr lang="zh-CN" altLang="en-US" sz="2800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从传播者角度分析。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传播者倾向于选择“父母在，不远游”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不听老人言，吃亏在眼前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这类</a:t>
            </a:r>
            <a:r>
              <a:rPr lang="zh-CN" altLang="en-US" sz="2800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绝对化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的古语、熟语，这样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能够服务于他们的目的，巩固他们的权威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。如果加上后半句，无疑会松动传播者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的权威。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048702" name="文本占位符 7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330835" y="2682875"/>
            <a:ext cx="11539855" cy="2011681"/>
          </a:xfrm>
          <a:prstGeom prst="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wrap="square" lIns="0" tIns="0" rIns="0" bIns="0" rtlCol="0" anchor="t">
            <a:sp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0" kern="1200" spc="0">
                <a:solidFill>
                  <a:srgbClr val="000000"/>
                </a:solidFill>
                <a:latin typeface="Arial" panose="020B0604020202020204" pitchFamily="34" charset="0"/>
                <a:ea typeface="汉仪劲楷简" panose="00020600040101010101" charset="-122"/>
                <a:cs typeface="+mn-ea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 pitchFamily="34" charset="0"/>
                <a:ea typeface="汉仪劲楷简" panose="00020600040101010101" charset="-122"/>
                <a:cs typeface="+mn-ea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 pitchFamily="34" charset="0"/>
                <a:ea typeface="汉仪劲楷简" panose="00020600040101010101" charset="-122"/>
                <a:cs typeface="+mn-ea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 pitchFamily="34" charset="0"/>
                <a:ea typeface="汉仪劲楷简" panose="00020600040101010101" charset="-122"/>
                <a:cs typeface="+mn-ea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 pitchFamily="34" charset="0"/>
                <a:ea typeface="汉仪劲楷简" panose="00020600040101010101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汉仪劲楷简" panose="00020600040101010101" charset="-122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汉仪劲楷简" panose="00020600040101010101" charset="-122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汉仪劲楷简" panose="00020600040101010101" charset="-122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汉仪劲楷简" panose="00020600040101010101" charset="-122"/>
                <a:cs typeface="+mn-ea"/>
              </a:defRPr>
            </a:lvl9pPr>
          </a:lstStyle>
          <a:p>
            <a:pPr marL="285750" indent="-285750" algn="l">
              <a:lnSpc>
                <a:spcPct val="120000"/>
              </a:lnSpc>
              <a:buFont typeface="Wingdings" panose="05000000000000000000" charset="0"/>
              <a:buChar char="Ø"/>
            </a:pPr>
            <a:r>
              <a:rPr lang="zh-CN" altLang="en-US" sz="2800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从接受者角度分析。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“父母在，不远游”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“不听老人言，吃亏在眼前”被优先传播，人们过于依赖权威而产生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懒惰性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让他们不愿主动探求</a:t>
            </a:r>
            <a:r>
              <a:rPr lang="en-US" altLang="zh-CN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后半句</a:t>
            </a:r>
            <a:r>
              <a:rPr lang="en-US" altLang="zh-CN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，放弃独立思考，因为他们认为这就是正确的箴言，也就不会怀疑这些话是</a:t>
            </a:r>
            <a:r>
              <a:rPr lang="en-US" altLang="zh-CN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不全</a:t>
            </a:r>
            <a:r>
              <a:rPr lang="en-US" altLang="zh-CN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”“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不正确</a:t>
            </a:r>
            <a:r>
              <a:rPr lang="en-US" altLang="zh-CN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048703" name="文本占位符 7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25755" y="4977765"/>
            <a:ext cx="11539855" cy="1508761"/>
          </a:xfrm>
          <a:prstGeom prst="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wrap="square" lIns="0" tIns="0" rIns="0" bIns="0" rtlCol="0" anchor="t">
            <a:sp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0" kern="1200" spc="0">
                <a:solidFill>
                  <a:srgbClr val="000000"/>
                </a:solidFill>
                <a:latin typeface="Arial" panose="020B0604020202020204" pitchFamily="34" charset="0"/>
                <a:ea typeface="汉仪劲楷简" panose="00020600040101010101" charset="-122"/>
                <a:cs typeface="+mn-ea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 pitchFamily="34" charset="0"/>
                <a:ea typeface="汉仪劲楷简" panose="00020600040101010101" charset="-122"/>
                <a:cs typeface="+mn-ea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 pitchFamily="34" charset="0"/>
                <a:ea typeface="汉仪劲楷简" panose="00020600040101010101" charset="-122"/>
                <a:cs typeface="+mn-ea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 pitchFamily="34" charset="0"/>
                <a:ea typeface="汉仪劲楷简" panose="00020600040101010101" charset="-122"/>
                <a:cs typeface="+mn-ea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 pitchFamily="34" charset="0"/>
                <a:ea typeface="汉仪劲楷简" panose="00020600040101010101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汉仪劲楷简" panose="00020600040101010101" charset="-122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汉仪劲楷简" panose="00020600040101010101" charset="-122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汉仪劲楷简" panose="00020600040101010101" charset="-122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汉仪劲楷简" panose="00020600040101010101" charset="-122"/>
                <a:cs typeface="+mn-ea"/>
              </a:defRPr>
            </a:lvl9pPr>
          </a:lstStyle>
          <a:p>
            <a:pPr marL="285750" indent="-285750" algn="l">
              <a:lnSpc>
                <a:spcPct val="120000"/>
              </a:lnSpc>
              <a:buFont typeface="Wingdings" panose="05000000000000000000" charset="0"/>
              <a:buChar char="Ø"/>
            </a:pPr>
            <a:r>
              <a:rPr lang="zh-CN" altLang="en-US" sz="2800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从古代</a:t>
            </a:r>
            <a:r>
              <a:rPr lang="en-US" altLang="zh-CN" sz="2800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口耳相传</a:t>
            </a:r>
            <a:r>
              <a:rPr lang="en-US" altLang="zh-CN" sz="2800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和现代</a:t>
            </a:r>
            <a:r>
              <a:rPr lang="en-US" altLang="zh-CN" sz="2800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数字算法</a:t>
            </a:r>
            <a:r>
              <a:rPr lang="en-US" altLang="zh-CN" sz="2800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角度分析。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古代传播者通过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选择性讲述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编织认知茧房。大数据算法根据用户点击偏好推送同质化内容。二者本质相同。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均倾向保留维护秩序、让人舒适的话语。</a:t>
            </a:r>
            <a:endParaRPr lang="zh-CN" altLang="en-US" sz="28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257040" y="87630"/>
            <a:ext cx="609600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40000"/>
              </a:lnSpc>
            </a:pPr>
            <a:r>
              <a:rPr lang="zh-CN" altLang="en-US" sz="2800" b="1" kern="100" dirty="0">
                <a:solidFill>
                  <a:schemeClr val="accent3"/>
                </a:solidFill>
                <a:effectLst/>
                <a:cs typeface="+mn-lt"/>
                <a:sym typeface="宋体" panose="02010600030101010101" pitchFamily="2" charset="-122"/>
              </a:rPr>
              <a:t>文化传播中的选择性筛选机制</a:t>
            </a:r>
            <a:endParaRPr lang="zh-CN" altLang="en-US" sz="2800" b="1" kern="100" dirty="0">
              <a:solidFill>
                <a:schemeClr val="accent3"/>
              </a:solidFill>
              <a:effectLst/>
              <a:latin typeface="+mn-ea"/>
              <a:cs typeface="+mn-lt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8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8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8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8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01" grpId="0" bldLvl="0" animBg="1"/>
      <p:bldP spid="1048702" grpId="0" bldLvl="0" animBg="1"/>
      <p:bldP spid="1048703" grpId="0" bldLvl="0" animBg="1"/>
    </p:bldLst>
  </p:timing>
</p:sld>
</file>

<file path=ppt/tags/tag1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3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3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编辑母版标题"/>
  <p:tag name="KSO_WM_UNIT_ID" val="_4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17.xml><?xml version="1.0" encoding="utf-8"?>
<p:tagLst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PRESET_TEXT" val="节编号"/>
  <p:tag name="KSO_WM_UNIT_ID" val="_4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4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19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0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3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0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0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25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26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28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0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0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3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0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0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0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0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0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8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0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CATEGORY" val="custom"/>
  <p:tag name="KSO_WM_TEMPLATE_INDEX" val="20235938"/>
</p:tagLst>
</file>

<file path=ppt/tags/tag4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3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0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1.0"/>
  <p:tag name="KSO_WM_UNIT_PRESET_TEXT" val="单击此处编辑母版文本样式 第二级 第三级 第四级 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CATEGORY" val="custom"/>
  <p:tag name="KSO_WM_TEMPLATE_INDEX" val="20235938"/>
</p:tagLst>
</file>

<file path=ppt/tags/tag41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3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4.xml><?xml version="1.0" encoding="utf-8"?>
<p:tagLst xmlns:p="http://schemas.openxmlformats.org/presentationml/2006/main">
  <p:tag name="KSO_WM_TEMPLATE_SUBCATEGORY" val="29"/>
  <p:tag name="KSO_WM_TEMPLATE_COLOR_TYPE" val="0"/>
  <p:tag name="KSO_WM_TAG_VERSION" val="3.0"/>
  <p:tag name="KSO_WM_TEMPLATE_THUMBS_INDEX" val="1、9"/>
  <p:tag name="KSO_WM_BEAUTIFY_FLAG" val="#wm#"/>
  <p:tag name="KSO_WM_TEMPLATE_INDEX" val="20235938"/>
  <p:tag name="KSO_WM_TEMPLATE_CATEGORY" val="custom"/>
  <p:tag name="KSO_WM_TEMPLATE_MASTER_TYPE" val="0"/>
</p:tagLst>
</file>

<file path=ppt/tags/tag45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4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7.xml><?xml version="1.0" encoding="utf-8"?>
<p:tagLst xmlns:p="http://schemas.openxmlformats.org/presentationml/2006/main">
  <p:tag name="KSO_WM_DIAGRAM_GROUP_CODE" val="1"/>
  <p:tag name="KSO_WM_FIGMA_FLAG" val="#fgm#"/>
  <p:tag name="KSO_WM_UNIT_PRESET_TEXT" val="单击此处添加项正文"/>
</p:tagLst>
</file>

<file path=ppt/tags/tag48.xml><?xml version="1.0" encoding="utf-8"?>
<p:tagLst xmlns:p="http://schemas.openxmlformats.org/presentationml/2006/main">
  <p:tag name="KSO_WM_DIAGRAM_GROUP_CODE" val="1"/>
  <p:tag name="KSO_WM_FIGMA_FLAG" val="#fgm#"/>
  <p:tag name="KSO_WM_UNIT_PRESET_TEXT" val="单击此处添加项正文"/>
</p:tagLst>
</file>

<file path=ppt/tags/tag49.xml><?xml version="1.0" encoding="utf-8"?>
<p:tagLst xmlns:p="http://schemas.openxmlformats.org/presentationml/2006/main">
  <p:tag name="KSO_WM_DIAGRAM_GROUP_CODE" val="1"/>
  <p:tag name="KSO_WM_FIGMA_FLAG" val="#fgm#"/>
  <p:tag name="KSO_WM_UNIT_PRESET_TEXT" val="单击此处添加项正文"/>
</p:tagLst>
</file>

<file path=ppt/tags/tag5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3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0.xml><?xml version="1.0" encoding="utf-8"?>
<p:tagLst xmlns:p="http://schemas.openxmlformats.org/presentationml/2006/main">
  <p:tag name="commondata" val="eyJoZGlkIjoiZTE1Mjc4YjQ3NjVhZjYxYmI5Y2NmZTBmODRlZWYyNGYifQ=="/>
</p:tagLst>
</file>

<file path=ppt/tags/tag6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3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3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标题"/>
  <p:tag name="KSO_WM_UNIT_ID" val="_3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1"/>
  <p:tag name="KSO_WM_UNIT_VALUE" val="2"/>
</p:tagLst>
</file>

<file path=ppt/tags/tag9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heme/theme1.xml><?xml version="1.0" encoding="utf-8"?>
<a:theme xmlns:a="http://schemas.openxmlformats.org/drawingml/2006/main" name="1_Office 主题​​">
  <a:themeElements>
    <a:clrScheme name="自定义 5">
      <a:dk1>
        <a:srgbClr val="000000"/>
      </a:dk1>
      <a:lt1>
        <a:srgbClr val="FFFFFF"/>
      </a:lt1>
      <a:dk2>
        <a:srgbClr val="143047"/>
      </a:dk2>
      <a:lt2>
        <a:srgbClr val="FFFEFA"/>
      </a:lt2>
      <a:accent1>
        <a:srgbClr val="DF523F"/>
      </a:accent1>
      <a:accent2>
        <a:srgbClr val="C79A43"/>
      </a:accent2>
      <a:accent3>
        <a:srgbClr val="345F94"/>
      </a:accent3>
      <a:accent4>
        <a:srgbClr val="69BDCA"/>
      </a:accent4>
      <a:accent5>
        <a:srgbClr val="3B7051"/>
      </a:accent5>
      <a:accent6>
        <a:srgbClr val="675D83"/>
      </a:accent6>
      <a:hlink>
        <a:srgbClr val="0026E5"/>
      </a:hlink>
      <a:folHlink>
        <a:srgbClr val="7E1FAD"/>
      </a:folHlink>
    </a:clrScheme>
    <a:fontScheme name="自定义 1">
      <a:majorFont>
        <a:latin typeface="Times New Roman"/>
        <a:ea typeface="华文中宋"/>
        <a:cs typeface=""/>
      </a:majorFont>
      <a:minorFont>
        <a:latin typeface="Times New Roman"/>
        <a:ea typeface="华文中宋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/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normAutofit/>
      </a:bodyPr>
      <a:lstStyle>
        <a:defPPr algn="l">
          <a:lnSpc>
            <a:spcPct val="140000"/>
          </a:lnSpc>
          <a:defRPr sz="2400" kern="100" dirty="0">
            <a:effectLst/>
            <a:latin typeface="+mn-ea"/>
            <a:cs typeface="江城圆体 400W" panose="020B05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10121</Words>
  <Application>WPS 演示</Application>
  <PresentationFormat/>
  <Paragraphs>265</Paragraphs>
  <Slides>34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54" baseType="lpstr">
      <vt:lpstr>Arial</vt:lpstr>
      <vt:lpstr>宋体</vt:lpstr>
      <vt:lpstr>Wingdings</vt:lpstr>
      <vt:lpstr>江城圆体 400W</vt:lpstr>
      <vt:lpstr>汉仪书宋二简</vt:lpstr>
      <vt:lpstr>华文中宋</vt:lpstr>
      <vt:lpstr>Times New Roman</vt:lpstr>
      <vt:lpstr>黑体</vt:lpstr>
      <vt:lpstr>楷体</vt:lpstr>
      <vt:lpstr>微软雅黑</vt:lpstr>
      <vt:lpstr>Arial Unicode MS</vt:lpstr>
      <vt:lpstr>等线</vt:lpstr>
      <vt:lpstr>汉仪劲楷简</vt:lpstr>
      <vt:lpstr>Wingdings</vt:lpstr>
      <vt:lpstr>仿宋</vt:lpstr>
      <vt:lpstr>Calibri</vt:lpstr>
      <vt:lpstr>华文行楷</vt:lpstr>
      <vt:lpstr>华文楷体</vt:lpstr>
      <vt:lpstr>华文彩云</vt:lpstr>
      <vt:lpstr>1_Office 主题​​</vt:lpstr>
      <vt:lpstr>“后半句”作文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“”作文</dc:title>
  <dc:creator>admin;hao</dc:creator>
  <cp:lastModifiedBy>王鹏</cp:lastModifiedBy>
  <cp:revision>4</cp:revision>
  <dcterms:created xsi:type="dcterms:W3CDTF">2026-04-17T02:53:00Z</dcterms:created>
  <dcterms:modified xsi:type="dcterms:W3CDTF">2026-04-22T12:16:34Z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b9c9a9f3fdd541a3ac64223cde1c904e_23</vt:lpwstr>
  </property>
  <property fmtid="{D5CDD505-2E9C-101B-9397-08002B2CF9AE}" pid="3" name="KSOProductBuildVer">
    <vt:lpwstr>2052-12.1.0.16120</vt:lpwstr>
  </property>
</Properties>
</file>