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1" r:id="rId7"/>
    <p:sldId id="260" r:id="rId8"/>
    <p:sldId id="262" r:id="rId9"/>
    <p:sldId id="263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67" y="4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0A2BB-0C0B-4936-B901-D47C53670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3C41D-9BC4-4444-8A63-0BF8015EC73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6048" y="1171131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缓解焦虑</a:t>
            </a:r>
            <a:endParaRPr lang="zh-CN" altLang="en-US" sz="6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0416" y="207264"/>
            <a:ext cx="1157020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r>
              <a:rPr lang="zh-CN" altLang="en-US" sz="28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学习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课文后，同学进行交流。小赵说：“陶渊明的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归去来兮辞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》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治愈了我的焦虑。‘寓形宇内复几时？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'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与其汲汲功名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营营利禄，不如纵情田园山水。”小钱说：“治愈焦虑，还得是柳宗元的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种树郭橐驼传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》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。顺天致性，道法自然。焦虑本非天性，何必逆天性而动呢？”小孙说：“王羲之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兰亭集序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》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颇得我心。‘死生亦大矣。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'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生死是严肃的事情，与其谈空说玄，不如务实当下。当下着力，做点有益的实事，抑或是化解焦虑的良药。”小李说：“与其‘臆断其有无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'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，不如像苏轼那样‘乘小舟，至绝壁下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'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，躬身入危局，以探石钟山命名之究竟，焦虑不可避免，有气魄做解决问题的关键人，才是办法。”</a:t>
            </a:r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266700" algn="just"/>
            <a:r>
              <a:rPr lang="zh-CN" altLang="en-US" sz="28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焦虑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现象较为普遍，交往、考试、身份认同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都容易引发焦虑。为缓解焦虑情绪，请你结合以上同学们的交流以及上述所学课文内容，写一篇发言稿，在升旗校会上宣讲。</a:t>
            </a:r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266700" algn="just"/>
            <a:r>
              <a:rPr lang="zh-CN" altLang="en-US" sz="28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要求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：选准角度，确定立意，明确文体，口拟标题；不要套作，不得抄袭；不得泄露个人信息，不少于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800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字。</a:t>
            </a:r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876608" y="663448"/>
          <a:ext cx="9925504" cy="5389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3216"/>
                <a:gridCol w="2187469"/>
                <a:gridCol w="2909442"/>
                <a:gridCol w="3825377"/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100">
                          <a:effectLst/>
                        </a:rPr>
                        <a:t>发言人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100">
                          <a:effectLst/>
                        </a:rPr>
                        <a:t>课文篇目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100">
                          <a:effectLst/>
                        </a:rPr>
                        <a:t>核心观点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100">
                          <a:effectLst/>
                        </a:rPr>
                        <a:t>化解焦虑的路径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R="101600" marT="63500" marB="635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>
                          <a:effectLst/>
                        </a:rPr>
                        <a:t>小赵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400" kern="0">
                          <a:effectLst/>
                        </a:rPr>
                        <a:t>《</a:t>
                      </a:r>
                      <a:r>
                        <a:rPr lang="zh-CN" altLang="en-US" sz="2400" kern="0">
                          <a:effectLst/>
                        </a:rPr>
                        <a:t>归去来兮辞</a:t>
                      </a:r>
                      <a:r>
                        <a:rPr lang="en-US" altLang="zh-CN" sz="2400" kern="0">
                          <a:effectLst/>
                        </a:rPr>
                        <a:t>》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>
                          <a:effectLst/>
                        </a:rPr>
                        <a:t>人生苦短，与其汲汲功名，不如纵情山水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>
                          <a:effectLst/>
                        </a:rPr>
                        <a:t>回归本心</a:t>
                      </a:r>
                      <a:r>
                        <a:rPr lang="en-US" altLang="zh-CN" sz="2400" kern="0">
                          <a:effectLst/>
                        </a:rPr>
                        <a:t>——</a:t>
                      </a:r>
                      <a:r>
                        <a:rPr lang="zh-CN" altLang="en-US" sz="2400" kern="0">
                          <a:effectLst/>
                        </a:rPr>
                        <a:t>放下功利追逐，回归自然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T="63500" marB="635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>
                          <a:effectLst/>
                        </a:rPr>
                        <a:t>小钱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400" kern="0">
                          <a:effectLst/>
                        </a:rPr>
                        <a:t>《</a:t>
                      </a:r>
                      <a:r>
                        <a:rPr lang="zh-CN" altLang="en-US" sz="2400" kern="0">
                          <a:effectLst/>
                        </a:rPr>
                        <a:t>种树郭橐驼传</a:t>
                      </a:r>
                      <a:r>
                        <a:rPr lang="en-US" altLang="zh-CN" sz="2400" kern="0">
                          <a:effectLst/>
                        </a:rPr>
                        <a:t>》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>
                          <a:effectLst/>
                        </a:rPr>
                        <a:t>顺天致性，道法自然，不逆天性而动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>
                          <a:effectLst/>
                        </a:rPr>
                        <a:t>尊重规律</a:t>
                      </a:r>
                      <a:r>
                        <a:rPr lang="en-US" altLang="zh-CN" sz="2400" kern="0">
                          <a:effectLst/>
                        </a:rPr>
                        <a:t>——</a:t>
                      </a:r>
                      <a:r>
                        <a:rPr lang="zh-CN" altLang="en-US" sz="2400" kern="0">
                          <a:effectLst/>
                        </a:rPr>
                        <a:t>不违背自身节奏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T="63500" marB="635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>
                          <a:effectLst/>
                        </a:rPr>
                        <a:t>小孙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400" kern="0">
                          <a:effectLst/>
                        </a:rPr>
                        <a:t>《</a:t>
                      </a:r>
                      <a:r>
                        <a:rPr lang="zh-CN" altLang="en-US" sz="2400" kern="0">
                          <a:effectLst/>
                        </a:rPr>
                        <a:t>兰亭集序</a:t>
                      </a:r>
                      <a:r>
                        <a:rPr lang="en-US" altLang="zh-CN" sz="2400" kern="0">
                          <a:effectLst/>
                        </a:rPr>
                        <a:t>》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>
                          <a:effectLst/>
                        </a:rPr>
                        <a:t>生死事大，与其空谈玄理，不如务实当下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>
                          <a:effectLst/>
                        </a:rPr>
                        <a:t>行动导向</a:t>
                      </a:r>
                      <a:r>
                        <a:rPr lang="en-US" altLang="zh-CN" sz="2400" kern="0">
                          <a:effectLst/>
                        </a:rPr>
                        <a:t>——</a:t>
                      </a:r>
                      <a:r>
                        <a:rPr lang="zh-CN" altLang="en-US" sz="2400" kern="0">
                          <a:effectLst/>
                        </a:rPr>
                        <a:t>务实当下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T="63500" marB="635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>
                          <a:effectLst/>
                        </a:rPr>
                        <a:t>小李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400" kern="0">
                          <a:effectLst/>
                        </a:rPr>
                        <a:t>《</a:t>
                      </a:r>
                      <a:r>
                        <a:rPr lang="zh-CN" altLang="en-US" sz="2400" kern="0">
                          <a:effectLst/>
                        </a:rPr>
                        <a:t>石钟山记</a:t>
                      </a:r>
                      <a:r>
                        <a:rPr lang="en-US" altLang="zh-CN" sz="2400" kern="0">
                          <a:effectLst/>
                        </a:rPr>
                        <a:t>》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>
                          <a:effectLst/>
                        </a:rPr>
                        <a:t>不臆断，躬身入局，做解决问题的关键人</a:t>
                      </a:r>
                      <a:endParaRPr lang="zh-CN" altLang="en-US" sz="24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400" kern="0" dirty="0">
                          <a:effectLst/>
                        </a:rPr>
                        <a:t>直面问题</a:t>
                      </a:r>
                      <a:r>
                        <a:rPr lang="en-US" altLang="zh-CN" sz="2400" kern="0" dirty="0">
                          <a:effectLst/>
                        </a:rPr>
                        <a:t>——</a:t>
                      </a:r>
                      <a:r>
                        <a:rPr lang="zh-CN" altLang="en-US" sz="2400" kern="0" dirty="0">
                          <a:effectLst/>
                        </a:rPr>
                        <a:t>躬身入局</a:t>
                      </a:r>
                      <a:endParaRPr lang="zh-CN" altLang="en-US" sz="24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1600" marT="63500" marB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31292" y="154400"/>
            <a:ext cx="10936224" cy="2062103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zh-CN" altLang="en-US" sz="3200" kern="100" dirty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UI" panose="020B0502040204020203" pitchFamily="34" charset="0"/>
              </a:rPr>
              <a:t>写作</a:t>
            </a:r>
            <a:r>
              <a:rPr lang="zh-CN" altLang="en-US" sz="3200" kern="100" dirty="0" smtClean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UI" panose="020B0502040204020203" pitchFamily="34" charset="0"/>
              </a:rPr>
              <a:t>任务</a:t>
            </a:r>
            <a:endParaRPr lang="zh-CN" altLang="en-US" sz="3200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266700" algn="just"/>
            <a:r>
              <a:rPr lang="zh-CN" altLang="en-US" sz="3200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焦虑</a:t>
            </a:r>
            <a:r>
              <a:rPr lang="zh-CN" altLang="en-US" sz="3200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现象较为普遍，交往、考试、身份认同</a:t>
            </a:r>
            <a:r>
              <a:rPr lang="en-US" altLang="zh-CN" sz="3200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3200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都容易引发焦虑。</a:t>
            </a:r>
            <a:r>
              <a:rPr lang="zh-CN" altLang="en-US" sz="3200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为缓解焦虑情绪，</a:t>
            </a:r>
            <a:r>
              <a:rPr lang="zh-CN" altLang="en-US" sz="3200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请你结合以上同学们的交流以及上述所学课文内容，写一篇发言稿，在升旗校会上宣讲。</a:t>
            </a:r>
            <a:endParaRPr lang="zh-CN" altLang="en-US" sz="3200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31292" y="3417469"/>
            <a:ext cx="10936224" cy="2246769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zh-CN" altLang="en-US" sz="2800" kern="100" dirty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任务要求：</a:t>
            </a:r>
            <a:endParaRPr lang="zh-CN" altLang="en-US" sz="3600" kern="100" dirty="0" smtClean="0"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en-US" sz="2800" kern="1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文体</a:t>
            </a:r>
            <a:r>
              <a:rPr lang="zh-CN" altLang="en-US" sz="2800" kern="100" dirty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：发言稿</a:t>
            </a:r>
            <a:endParaRPr lang="zh-CN" altLang="en-US" sz="3600" kern="100" dirty="0" smtClean="0"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en-US" sz="2800" kern="1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内容</a:t>
            </a:r>
            <a:r>
              <a:rPr lang="zh-CN" altLang="en-US" sz="2800" kern="100" dirty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：结合以上同学的交流 </a:t>
            </a:r>
            <a:r>
              <a:rPr lang="en-US" altLang="zh-CN" sz="2800" kern="100" dirty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+ </a:t>
            </a:r>
            <a:r>
              <a:rPr lang="zh-CN" altLang="en-US" sz="2800" kern="100" dirty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课文内容</a:t>
            </a:r>
            <a:endParaRPr lang="zh-CN" altLang="en-US" sz="3600" kern="100" dirty="0" smtClean="0"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en-US" sz="2800" kern="1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目的</a:t>
            </a:r>
            <a:r>
              <a:rPr lang="zh-CN" altLang="en-US" sz="2800" kern="100" dirty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：缓解焦虑</a:t>
            </a:r>
            <a:r>
              <a:rPr lang="zh-CN" altLang="en-US" sz="2800" kern="100" dirty="0" smtClean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情绪</a:t>
            </a:r>
            <a:endParaRPr lang="zh-CN" altLang="en-US" sz="3600" kern="100" dirty="0" smtClean="0"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2800" kern="1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写作</a:t>
            </a:r>
            <a:r>
              <a:rPr lang="zh-CN" altLang="en-US" sz="2800" kern="1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情境：</a:t>
            </a:r>
            <a:r>
              <a:rPr lang="zh-CN" altLang="en-US" sz="2800" kern="100" dirty="0" smtClean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升旗</a:t>
            </a:r>
            <a:r>
              <a:rPr lang="zh-CN" altLang="en-US" sz="2800" kern="100" dirty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校会</a:t>
            </a:r>
            <a:r>
              <a:rPr lang="zh-CN" altLang="en-US" sz="2800" kern="100" dirty="0" smtClean="0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宣讲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88466" y="1604278"/>
            <a:ext cx="8838030" cy="4031873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              标题</a:t>
            </a:r>
            <a:endParaRPr lang="zh-CN" altLang="en-US" sz="32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尊敬的</a:t>
            </a:r>
            <a:r>
              <a:rPr lang="en-US" altLang="zh-CN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______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sz="32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大家好！</a:t>
            </a:r>
            <a:endParaRPr lang="zh-CN" altLang="en-US" sz="32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今天我发言的主题是</a:t>
            </a:r>
            <a:r>
              <a:rPr lang="en-US" altLang="zh-CN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________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32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（第一段：开篇点题，简单引入）</a:t>
            </a:r>
            <a:endParaRPr lang="zh-CN" altLang="en-US" sz="32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（第二段：正文，讲道理、举例子、谈感受）</a:t>
            </a:r>
            <a:endParaRPr lang="zh-CN" altLang="en-US" sz="32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（第三段：谈做法、倡议、展望）</a:t>
            </a:r>
            <a:endParaRPr lang="zh-CN" altLang="en-US" sz="32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我的发言完毕，谢谢大家！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01036" y="354830"/>
            <a:ext cx="1984839" cy="52322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发言稿格式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04672" y="717679"/>
            <a:ext cx="9875520" cy="4399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审题问题</a:t>
            </a:r>
            <a:r>
              <a:rPr lang="en-US" altLang="zh-CN" sz="28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】</a:t>
            </a:r>
            <a:endParaRPr lang="en-US" altLang="zh-CN" sz="2800" b="1" kern="100" dirty="0" smtClean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完全不结合课内篇目，原则上不超过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38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分。</a:t>
            </a:r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只写对焦虑的认识，不写怎么办，即缓解焦虑的途径，原则上不超过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40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分。</a:t>
            </a:r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只写怎么办，不写对焦虑的认识，原则上不超过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42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分。</a:t>
            </a:r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只是对课内篇目的扩写，不关联“焦虑”，原则上不超过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40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分。</a:t>
            </a:r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5.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发言稿语言通俗，不代表语言低幼化、随意化。个别同学过于口水化，完全不能体现高中生的思想和水平，也是一大问题。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3110" y="128905"/>
            <a:ext cx="9959975" cy="668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1037</Words>
  <Application>WPS 演示</Application>
  <PresentationFormat>宽屏</PresentationFormat>
  <Paragraphs>74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宋体</vt:lpstr>
      <vt:lpstr>Wingdings</vt:lpstr>
      <vt:lpstr>黑体</vt:lpstr>
      <vt:lpstr>Times New Roman</vt:lpstr>
      <vt:lpstr>Calibri</vt:lpstr>
      <vt:lpstr>Segoe UI</vt:lpstr>
      <vt:lpstr>微软雅黑</vt:lpstr>
      <vt:lpstr>Arial Unicode MS</vt:lpstr>
      <vt:lpstr>等线 Light</vt:lpstr>
      <vt:lpstr>等线</vt:lpstr>
      <vt:lpstr>Office 主题​​</vt:lpstr>
      <vt:lpstr>缓解焦虑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缓解焦虑</dc:title>
  <dc:creator>崔宁靖</dc:creator>
  <cp:lastModifiedBy>崔</cp:lastModifiedBy>
  <cp:revision>4</cp:revision>
  <dcterms:created xsi:type="dcterms:W3CDTF">2026-05-13T02:52:00Z</dcterms:created>
  <dcterms:modified xsi:type="dcterms:W3CDTF">2026-05-13T06:24:25Z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8FA1B39533E84C3BB9960786697BFF81_12</vt:lpwstr>
  </property>
  <property fmtid="{D5CDD505-2E9C-101B-9397-08002B2CF9AE}" pid="3" name="KSOProductBuildVer">
    <vt:lpwstr>2052-12.1.0.25865</vt:lpwstr>
  </property>
</Properties>
</file>