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58" r:id="rId5"/>
    <p:sldId id="257" r:id="rId6"/>
    <p:sldId id="263" r:id="rId7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2.1 应用文 (介绍类) 通用结构及核心表达</a:t>
            </a:r>
            <a:endParaRPr lang="zh-CN" altLang="en-US"/>
          </a:p>
          <a:p>
            <a:r>
              <a:rPr lang="zh-CN" altLang="en-US"/>
              <a:t>◆ 基本信息 --what, who, when, where</a:t>
            </a:r>
            <a:endParaRPr lang="zh-CN" altLang="en-US"/>
          </a:p>
          <a:p>
            <a:r>
              <a:rPr lang="zh-CN" altLang="en-US"/>
              <a:t>◆ 外观细节 --shape, form, feature, highlight,</a:t>
            </a:r>
            <a:endParaRPr lang="zh-CN" altLang="en-US"/>
          </a:p>
          <a:p>
            <a:r>
              <a:rPr lang="zh-CN" altLang="en-US"/>
              <a:t>◆ 独特之处 --what makes it special is/</a:t>
            </a:r>
            <a:endParaRPr lang="zh-CN" altLang="en-US"/>
          </a:p>
          <a:p>
            <a:r>
              <a:rPr lang="zh-CN" altLang="en-US"/>
              <a:t>what impresses me most is</a:t>
            </a:r>
            <a:endParaRPr lang="zh-CN" altLang="en-US"/>
          </a:p>
          <a:p>
            <a:r>
              <a:rPr lang="zh-CN" altLang="en-US"/>
              <a:t>◆ 用途目的 --serve as, function as, continue to,</a:t>
            </a:r>
            <a:endParaRPr lang="zh-CN" altLang="en-US"/>
          </a:p>
          <a:p>
            <a:r>
              <a:rPr lang="zh-CN" altLang="en-US"/>
              <a:t>allowing, enabling</a:t>
            </a:r>
            <a:endParaRPr lang="zh-CN" altLang="en-US"/>
          </a:p>
          <a:p>
            <a:r>
              <a:rPr lang="zh-CN" altLang="en-US"/>
              <a:t>◆ 意义感受 --show, symbol, reflect, remind, represent, stand for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9235" y="182245"/>
            <a:ext cx="11519535" cy="6866255"/>
          </a:xfrm>
        </p:spPr>
        <p:txBody>
          <a:bodyPr>
            <a:normAutofit fontScale="80000"/>
          </a:bodyPr>
          <a:p>
            <a:r>
              <a:rPr lang="zh-CN" altLang="en-US"/>
              <a:t>2.4 应用文 (论述类)-- 学会迁移</a:t>
            </a:r>
            <a:endParaRPr lang="zh-CN" altLang="en-US"/>
          </a:p>
          <a:p>
            <a:r>
              <a:rPr lang="zh-CN" altLang="en-US"/>
              <a:t>作文原题</a:t>
            </a:r>
            <a:endParaRPr lang="zh-CN" altLang="en-US"/>
          </a:p>
          <a:p>
            <a:r>
              <a:rPr lang="zh-CN" altLang="en-US"/>
              <a:t>(2025 年全国一卷) 假定你是李华，你班的英语报纸要增设一个栏目，外教 Jenny 提出 “Fun at my school” 和 “Guess who I am” 两个选项供大家选择，请给 Jenny 写一封邮件，内容包括：</a:t>
            </a:r>
            <a:endParaRPr lang="zh-CN" altLang="en-US"/>
          </a:p>
          <a:p>
            <a:r>
              <a:rPr lang="zh-CN" altLang="en-US"/>
              <a:t>(1) 你的选择；</a:t>
            </a:r>
            <a:endParaRPr lang="zh-CN" altLang="en-US"/>
          </a:p>
          <a:p>
            <a:r>
              <a:rPr lang="zh-CN" altLang="en-US"/>
              <a:t>(2) 说明理由。</a:t>
            </a:r>
            <a:endParaRPr lang="zh-CN" altLang="en-US"/>
          </a:p>
          <a:p>
            <a:r>
              <a:rPr lang="zh-CN" altLang="en-US"/>
              <a:t>邮件开篇句</a:t>
            </a:r>
            <a:endParaRPr lang="zh-CN" altLang="en-US"/>
          </a:p>
          <a:p>
            <a:r>
              <a:rPr lang="zh-CN" altLang="en-US"/>
              <a:t>Dear Jenny,</a:t>
            </a:r>
            <a:endParaRPr lang="zh-CN" altLang="en-US"/>
          </a:p>
          <a:p>
            <a:r>
              <a:rPr lang="zh-CN" altLang="en-US"/>
              <a:t>I really like the idea of adding a new column to our English newspaper.</a:t>
            </a:r>
            <a:endParaRPr lang="zh-CN" altLang="en-US"/>
          </a:p>
          <a:p>
            <a:r>
              <a:rPr lang="zh-CN" altLang="en-US"/>
              <a:t>写作分层思路 + 配套句型</a:t>
            </a:r>
            <a:endParaRPr lang="zh-CN" altLang="en-US"/>
          </a:p>
          <a:p>
            <a:r>
              <a:rPr lang="zh-CN" altLang="en-US"/>
              <a:t>◆基本信息 → 立场表达 (what → what I choose)</a:t>
            </a:r>
            <a:endParaRPr lang="zh-CN" altLang="en-US"/>
          </a:p>
          <a:p>
            <a:r>
              <a:rPr lang="zh-CN" altLang="en-US"/>
              <a:t>◆外观细节 → 理由陈述 It features… / It focuses on…</a:t>
            </a:r>
            <a:endParaRPr lang="zh-CN" altLang="en-US"/>
          </a:p>
          <a:p>
            <a:r>
              <a:rPr lang="zh-CN" altLang="en-US"/>
              <a:t>◆独特之处 → 优势论证 What makes it special is…</a:t>
            </a:r>
            <a:endParaRPr lang="zh-CN" altLang="en-US"/>
          </a:p>
          <a:p>
            <a:r>
              <a:rPr lang="zh-CN" altLang="en-US"/>
              <a:t>◆用途目的 → 功能意义 allowing /enabling students to…</a:t>
            </a:r>
            <a:endParaRPr lang="zh-CN" altLang="en-US"/>
          </a:p>
          <a:p>
            <a:r>
              <a:rPr lang="zh-CN" altLang="en-US"/>
              <a:t>◆意义感受 → 价值升华 It reflects… /represents… /It will help /remind/encourage…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3980" y="-635"/>
            <a:ext cx="11259820" cy="6927850"/>
          </a:xfrm>
        </p:spPr>
        <p:txBody>
          <a:bodyPr>
            <a:normAutofit fontScale="90000"/>
          </a:bodyPr>
          <a:p>
            <a:pPr>
              <a:lnSpc>
                <a:spcPct val="100000"/>
              </a:lnSpc>
            </a:pPr>
            <a:r>
              <a:rPr lang="zh-CN" altLang="en-US"/>
              <a:t>校英文报 </a:t>
            </a:r>
            <a:r>
              <a:rPr lang="en-US" altLang="zh-CN"/>
              <a:t>Youth Thoughts </a:t>
            </a:r>
            <a:r>
              <a:rPr lang="zh-CN" altLang="en-US"/>
              <a:t>栏目举办主题征文：</a:t>
            </a:r>
            <a:r>
              <a:rPr lang="en-US" altLang="zh-CN"/>
              <a:t>Three Qualities We Need in the AI Age。</a:t>
            </a:r>
            <a:r>
              <a:rPr lang="zh-CN" altLang="en-US"/>
              <a:t>请你投稿，要求：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zh-CN" altLang="en-US"/>
              <a:t>选出人工智能时代青少年最重要的三种品质；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zh-CN" altLang="en-US"/>
              <a:t>分别说明每种品质的重要理由；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zh-CN" altLang="en-US"/>
              <a:t>注意：词数 80–100；标题自拟。</a:t>
            </a:r>
            <a:endParaRPr lang="zh-CN" altLang="en-US"/>
          </a:p>
          <a:p>
            <a:pPr>
              <a:lnSpc>
                <a:spcPct val="100000"/>
              </a:lnSpc>
            </a:pPr>
            <a:endParaRPr lang="zh-CN" altLang="en-US"/>
          </a:p>
          <a:p>
            <a:pPr>
              <a:lnSpc>
                <a:spcPct val="100000"/>
              </a:lnSpc>
            </a:pPr>
            <a:r>
              <a:rPr lang="zh-CN" altLang="en-US" sz="3110">
                <a:sym typeface="+mn-ea"/>
              </a:rPr>
              <a:t>表重要</a:t>
            </a:r>
            <a:r>
              <a:rPr lang="en-US" altLang="zh-CN" sz="3110">
                <a:sym typeface="+mn-ea"/>
              </a:rPr>
              <a:t>   </a:t>
            </a:r>
            <a:endParaRPr lang="en-US" altLang="zh-CN" sz="3110"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3110">
                <a:sym typeface="+mn-ea"/>
              </a:rPr>
              <a:t>play an important role ，what matters, priority, beneficial,  only </a:t>
            </a:r>
            <a:r>
              <a:rPr lang="en-US" altLang="zh-CN" sz="3110">
                <a:sym typeface="+mn-ea"/>
              </a:rPr>
              <a:t>by</a:t>
            </a:r>
            <a:r>
              <a:rPr lang="zh-CN" altLang="en-US" sz="3110">
                <a:sym typeface="+mn-ea"/>
              </a:rPr>
              <a:t>, without it,</a:t>
            </a:r>
            <a:r>
              <a:rPr lang="en-US" altLang="zh-CN" sz="3110">
                <a:sym typeface="+mn-ea"/>
              </a:rPr>
              <a:t> It’s vital that..</a:t>
            </a:r>
            <a:endParaRPr lang="zh-CN" altLang="en-US" sz="3110"/>
          </a:p>
          <a:p>
            <a:pPr>
              <a:lnSpc>
                <a:spcPct val="100000"/>
              </a:lnSpc>
            </a:pPr>
            <a:r>
              <a:rPr lang="zh-CN" altLang="en-US" sz="3110"/>
              <a:t>表功能</a:t>
            </a:r>
            <a:r>
              <a:rPr lang="en-US" altLang="zh-CN" sz="3110"/>
              <a:t>  </a:t>
            </a:r>
            <a:endParaRPr lang="en-US" altLang="zh-CN" sz="3110"/>
          </a:p>
          <a:p>
            <a:pPr>
              <a:lnSpc>
                <a:spcPct val="100000"/>
              </a:lnSpc>
            </a:pPr>
            <a:r>
              <a:rPr lang="en-US" altLang="zh-CN" sz="3110"/>
              <a:t>stand out ,  </a:t>
            </a:r>
            <a:r>
              <a:rPr lang="zh-CN" altLang="en-US" sz="3110"/>
              <a:t>serve as,  which brings, enable, </a:t>
            </a:r>
            <a:r>
              <a:rPr lang="en-US" altLang="zh-CN" sz="3110"/>
              <a:t>empower us to, </a:t>
            </a:r>
            <a:r>
              <a:rPr lang="zh-CN" altLang="en-US" sz="3110"/>
              <a:t>the reason why, </a:t>
            </a:r>
            <a:endParaRPr lang="zh-CN" altLang="en-US" sz="3110"/>
          </a:p>
          <a:p>
            <a:pPr>
              <a:lnSpc>
                <a:spcPct val="100000"/>
              </a:lnSpc>
            </a:pPr>
            <a:r>
              <a:rPr lang="zh-CN" altLang="en-US" sz="3110"/>
              <a:t>表逻辑</a:t>
            </a:r>
            <a:r>
              <a:rPr lang="en-US" altLang="zh-CN" sz="3110"/>
              <a:t>    </a:t>
            </a:r>
            <a:endParaRPr lang="en-US" altLang="zh-CN" sz="3110"/>
          </a:p>
          <a:p>
            <a:pPr>
              <a:lnSpc>
                <a:spcPct val="100000"/>
              </a:lnSpc>
            </a:pPr>
            <a:r>
              <a:rPr lang="en-US" altLang="zh-CN" sz="3110"/>
              <a:t>instead of, lead to, give rise to, as</a:t>
            </a:r>
            <a:endParaRPr lang="zh-CN" altLang="en-US" sz="3110"/>
          </a:p>
          <a:p>
            <a:pPr>
              <a:lnSpc>
                <a:spcPct val="100000"/>
              </a:lnSpc>
            </a:pPr>
            <a:endParaRPr lang="en-US" altLang="zh-CN" sz="311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241300"/>
            <a:ext cx="11246485" cy="6616700"/>
          </a:xfrm>
        </p:spPr>
        <p:txBody>
          <a:bodyPr>
            <a:normAutofit lnSpcReduction="20000"/>
          </a:bodyPr>
          <a:p>
            <a:pPr algn="just">
              <a:lnSpc>
                <a:spcPct val="110000"/>
              </a:lnSpc>
            </a:pP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    I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n the AI era, 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what matters most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 for us teenagers is not just technical skills, but inner strengths. From my perspective, three qualities 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stand out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 as 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priorities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: curiosity, critical thinking, and empathy.</a:t>
            </a:r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10000"/>
              </a:lnSpc>
            </a:pP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To begin with, curiosity 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serves as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 the engine of progress. AI can process data, but it cannot ask “why” on its own. Curiosity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empowers us to 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explore new possibilities, 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which brings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 continuous growth. 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Without it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, we might just accept AI’s answers blindly.</a:t>
            </a: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Next comes critical thinking. AI generates vast content, yet it may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give rise to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 errors or bias. 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The reason why 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we need logical judgment is that 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only by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 questioning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can we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 use AI wisely 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instead of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 being misled by it.</a:t>
            </a: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Last but not least, empathy 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plays an important role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. AI can replace tasks, but not human care.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It’s vital that 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we keep technology people-centered, </a:t>
            </a:r>
            <a:r>
              <a:rPr 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as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empathy</a:t>
            </a:r>
            <a:r>
              <a:rPr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enables us to</a:t>
            </a:r>
            <a:r>
              <a:rPr>
                <a:latin typeface="Times New Roman" panose="02020603050405020304" charset="0"/>
                <a:cs typeface="Times New Roman" panose="02020603050405020304" charset="0"/>
              </a:rPr>
              <a:t> build trust and cooperation.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       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10000"/>
              </a:lnSpc>
            </a:pP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In conclusion, these qualities—curiosity, critical thinking, and empathy—will not only help us adapt to the AI age but also lead us to shape it for the better. Let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’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</a:rPr>
              <a:t>s cultivate them today.</a:t>
            </a:r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commondata" val="eyJoZGlkIjoiZGE3Y2I3OTRlNTA1NjUwZGY1NGI3NTM4NWZhMGI4N2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2206</Words>
  <Application>WPS 演示</Application>
  <PresentationFormat>宽屏</PresentationFormat>
  <Paragraphs>41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宋体</vt:lpstr>
      <vt:lpstr>Wingdings</vt:lpstr>
      <vt:lpstr>Times New Roman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阿文</cp:lastModifiedBy>
  <cp:revision>8</cp:revision>
  <dcterms:created xsi:type="dcterms:W3CDTF">2023-08-09T12:44:00Z</dcterms:created>
  <dcterms:modified xsi:type="dcterms:W3CDTF">2026-06-17T02:31:32Z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5002EF0A20E448169A563468AB1CECD4_13</vt:lpwstr>
  </property>
</Properties>
</file>