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61" r:id="rId3"/>
    <p:sldId id="262" r:id="rId4"/>
    <p:sldId id="263" r:id="rId5"/>
    <p:sldId id="273" r:id="rId6"/>
    <p:sldId id="257" r:id="rId7"/>
    <p:sldId id="258" r:id="rId8"/>
    <p:sldId id="259" r:id="rId9"/>
    <p:sldId id="332" r:id="rId10"/>
    <p:sldId id="333" r:id="rId11"/>
    <p:sldId id="301" r:id="rId12"/>
    <p:sldId id="300" r:id="rId13"/>
    <p:sldId id="298" r:id="rId14"/>
    <p:sldId id="299" r:id="rId15"/>
    <p:sldId id="302" r:id="rId16"/>
    <p:sldId id="291" r:id="rId17"/>
    <p:sldId id="260" r:id="rId18"/>
    <p:sldId id="328" r:id="rId19"/>
    <p:sldId id="292" r:id="rId20"/>
    <p:sldId id="329" r:id="rId21"/>
    <p:sldId id="275" r:id="rId22"/>
    <p:sldId id="279" r:id="rId23"/>
    <p:sldId id="270" r:id="rId24"/>
    <p:sldId id="269" r:id="rId25"/>
    <p:sldId id="282" r:id="rId26"/>
    <p:sldId id="283" r:id="rId27"/>
    <p:sldId id="285" r:id="rId28"/>
    <p:sldId id="288" r:id="rId29"/>
    <p:sldId id="286" r:id="rId30"/>
    <p:sldId id="287" r:id="rId31"/>
    <p:sldId id="290" r:id="rId32"/>
    <p:sldId id="293" r:id="rId33"/>
    <p:sldId id="296" r:id="rId34"/>
    <p:sldId id="297" r:id="rId35"/>
    <p:sldId id="295" r:id="rId36"/>
    <p:sldId id="335" r:id="rId37"/>
  </p:sldIdLst>
  <p:sldSz cx="12192000" cy="6858000"/>
  <p:notesSz cx="6858000" cy="9144000"/>
  <p:custDataLst>
    <p:tags r:id="rId41"/>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D41D5"/>
    <a:srgbClr val="9966FF"/>
    <a:srgbClr val="E2F0D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76" autoAdjust="0"/>
    <p:restoredTop sz="94660"/>
  </p:normalViewPr>
  <p:slideViewPr>
    <p:cSldViewPr snapToGrid="0">
      <p:cViewPr varScale="1">
        <p:scale>
          <a:sx n="86" d="100"/>
          <a:sy n="86" d="100"/>
        </p:scale>
        <p:origin x="480" y="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1" Type="http://schemas.openxmlformats.org/officeDocument/2006/relationships/tags" Target="tags/tag2.xml"/><Relationship Id="rId40" Type="http://schemas.openxmlformats.org/officeDocument/2006/relationships/tableStyles" Target="tableStyles.xml"/><Relationship Id="rId4" Type="http://schemas.openxmlformats.org/officeDocument/2006/relationships/slide" Target="slides/slide2.xml"/><Relationship Id="rId39" Type="http://schemas.openxmlformats.org/officeDocument/2006/relationships/viewProps" Target="viewProps.xml"/><Relationship Id="rId38" Type="http://schemas.openxmlformats.org/officeDocument/2006/relationships/presProps" Target="presProps.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192D1D85-4B1A-4259-86FD-C1F3636B04D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FB14992-C7C9-4946-B69F-6D2BBED6C160}"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192D1D85-4B1A-4259-86FD-C1F3636B04D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FB14992-C7C9-4946-B69F-6D2BBED6C160}"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192D1D85-4B1A-4259-86FD-C1F3636B04D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FB14992-C7C9-4946-B69F-6D2BBED6C160}"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192D1D85-4B1A-4259-86FD-C1F3636B04D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FB14992-C7C9-4946-B69F-6D2BBED6C160}"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192D1D85-4B1A-4259-86FD-C1F3636B04D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FB14992-C7C9-4946-B69F-6D2BBED6C160}"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日期占位符 4"/>
          <p:cNvSpPr>
            <a:spLocks noGrp="1"/>
          </p:cNvSpPr>
          <p:nvPr>
            <p:ph type="dt" sz="half" idx="10"/>
          </p:nvPr>
        </p:nvSpPr>
        <p:spPr/>
        <p:txBody>
          <a:bodyPr/>
          <a:lstStyle/>
          <a:p>
            <a:fld id="{192D1D85-4B1A-4259-86FD-C1F3636B04DC}"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FB14992-C7C9-4946-B69F-6D2BBED6C160}"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7" name="日期占位符 6"/>
          <p:cNvSpPr>
            <a:spLocks noGrp="1"/>
          </p:cNvSpPr>
          <p:nvPr>
            <p:ph type="dt" sz="half" idx="10"/>
          </p:nvPr>
        </p:nvSpPr>
        <p:spPr/>
        <p:txBody>
          <a:bodyPr/>
          <a:lstStyle/>
          <a:p>
            <a:fld id="{192D1D85-4B1A-4259-86FD-C1F3636B04DC}"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FB14992-C7C9-4946-B69F-6D2BBED6C160}"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192D1D85-4B1A-4259-86FD-C1F3636B04DC}"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FB14992-C7C9-4946-B69F-6D2BBED6C160}"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192D1D85-4B1A-4259-86FD-C1F3636B04DC}"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FB14992-C7C9-4946-B69F-6D2BBED6C160}"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192D1D85-4B1A-4259-86FD-C1F3636B04DC}"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FB14992-C7C9-4946-B69F-6D2BBED6C160}"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192D1D85-4B1A-4259-86FD-C1F3636B04DC}"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FB14992-C7C9-4946-B69F-6D2BBED6C160}"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2D1D85-4B1A-4259-86FD-C1F3636B04DC}"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B14992-C7C9-4946-B69F-6D2BBED6C160}"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1">
            <a:extLst>
              <a:ext uri="{28A0092B-C50C-407E-A947-70E740481C1C}">
                <a14:useLocalDpi xmlns:a14="http://schemas.microsoft.com/office/drawing/2010/main" val="0"/>
              </a:ext>
            </a:extLst>
          </a:blip>
          <a:srcRect t="2695" b="6072"/>
          <a:stretch>
            <a:fillRect/>
          </a:stretch>
        </p:blipFill>
        <p:spPr>
          <a:xfrm>
            <a:off x="733709" y="1306409"/>
            <a:ext cx="3908859" cy="4754913"/>
          </a:xfrm>
          <a:prstGeom prst="rect">
            <a:avLst/>
          </a:prstGeom>
        </p:spPr>
      </p:pic>
      <p:sp>
        <p:nvSpPr>
          <p:cNvPr id="9" name="文本框 8"/>
          <p:cNvSpPr txBox="1"/>
          <p:nvPr/>
        </p:nvSpPr>
        <p:spPr>
          <a:xfrm>
            <a:off x="5305710" y="1741193"/>
            <a:ext cx="5382366" cy="707886"/>
          </a:xfrm>
          <a:prstGeom prst="rect">
            <a:avLst/>
          </a:prstGeom>
          <a:solidFill>
            <a:schemeClr val="bg2"/>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4000" b="0" i="0" u="none" strike="noStrike" kern="1200" cap="none" spc="0" normalizeH="0" baseline="0" noProof="0" dirty="0">
                <a:ln>
                  <a:noFill/>
                </a:ln>
                <a:solidFill>
                  <a:srgbClr val="ED7D31">
                    <a:lumMod val="50000"/>
                  </a:srgbClr>
                </a:solidFill>
                <a:effectLst/>
                <a:uLnTx/>
                <a:uFillTx/>
                <a:latin typeface="隶书" panose="02010509060101010101" pitchFamily="49" charset="-122"/>
                <a:ea typeface="隶书" panose="02010509060101010101" pitchFamily="49" charset="-122"/>
                <a:cs typeface="+mn-cs"/>
              </a:rPr>
              <a:t>    </a:t>
            </a:r>
            <a:r>
              <a:rPr lang="en-US" altLang="zh-CN" sz="4000" dirty="0">
                <a:solidFill>
                  <a:srgbClr val="ED7D31">
                    <a:lumMod val="50000"/>
                  </a:srgbClr>
                </a:solidFill>
                <a:latin typeface="隶书" panose="02010509060101010101" pitchFamily="49" charset="-122"/>
                <a:ea typeface="隶书" panose="02010509060101010101" pitchFamily="49" charset="-122"/>
              </a:rPr>
              <a:t>  </a:t>
            </a:r>
            <a:r>
              <a:rPr lang="zh-CN" altLang="en-US" sz="4000" dirty="0">
                <a:solidFill>
                  <a:srgbClr val="ED7D31">
                    <a:lumMod val="50000"/>
                  </a:srgbClr>
                </a:solidFill>
                <a:latin typeface="隶书" panose="02010509060101010101" pitchFamily="49" charset="-122"/>
                <a:ea typeface="隶书" panose="02010509060101010101" pitchFamily="49" charset="-122"/>
              </a:rPr>
              <a:t>发现</a:t>
            </a:r>
            <a:r>
              <a:rPr kumimoji="0" lang="zh-CN" altLang="en-US" sz="4000" b="0" i="0" u="none" strike="noStrike" kern="1200" cap="none" spc="0" normalizeH="0" baseline="0" noProof="0" dirty="0">
                <a:ln>
                  <a:noFill/>
                </a:ln>
                <a:solidFill>
                  <a:srgbClr val="ED7D31">
                    <a:lumMod val="50000"/>
                  </a:srgbClr>
                </a:solidFill>
                <a:effectLst/>
                <a:uLnTx/>
                <a:uFillTx/>
                <a:latin typeface="隶书" panose="02010509060101010101" pitchFamily="49" charset="-122"/>
                <a:ea typeface="隶书" panose="02010509060101010101" pitchFamily="49" charset="-122"/>
                <a:cs typeface="+mn-cs"/>
              </a:rPr>
              <a:t>小镇之美</a:t>
            </a:r>
            <a:endParaRPr kumimoji="0" lang="zh-CN" altLang="en-US" sz="4000" b="0" i="0" u="none" strike="noStrike" kern="1200" cap="none" spc="0" normalizeH="0" baseline="0" noProof="0" dirty="0">
              <a:ln>
                <a:noFill/>
              </a:ln>
              <a:solidFill>
                <a:srgbClr val="ED7D31">
                  <a:lumMod val="50000"/>
                </a:srgbClr>
              </a:solidFill>
              <a:effectLst/>
              <a:uLnTx/>
              <a:uFillTx/>
              <a:latin typeface="隶书" panose="02010509060101010101" pitchFamily="49" charset="-122"/>
              <a:ea typeface="隶书" panose="02010509060101010101" pitchFamily="49" charset="-122"/>
              <a:cs typeface="+mn-cs"/>
            </a:endParaRPr>
          </a:p>
        </p:txBody>
      </p:sp>
      <p:sp>
        <p:nvSpPr>
          <p:cNvPr id="11" name="文本框 10"/>
          <p:cNvSpPr txBox="1"/>
          <p:nvPr/>
        </p:nvSpPr>
        <p:spPr>
          <a:xfrm>
            <a:off x="4818397" y="2878848"/>
            <a:ext cx="7189264" cy="1200329"/>
          </a:xfrm>
          <a:prstGeom prst="rect">
            <a:avLst/>
          </a:prstGeom>
          <a:solidFill>
            <a:schemeClr val="accent5">
              <a:lumMod val="20000"/>
              <a:lumOff val="8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3600" b="0" i="0" u="none" strike="noStrike" kern="1200" cap="none" spc="0" normalizeH="0" baseline="0" noProof="0" dirty="0">
                <a:ln>
                  <a:noFill/>
                </a:ln>
                <a:solidFill>
                  <a:srgbClr val="4472C4">
                    <a:lumMod val="75000"/>
                  </a:srgbClr>
                </a:solidFill>
                <a:effectLst/>
                <a:uLnTx/>
                <a:uFillTx/>
                <a:latin typeface="隶书" panose="02010509060101010101" pitchFamily="49" charset="-122"/>
                <a:ea typeface="隶书" panose="02010509060101010101" pitchFamily="49" charset="-122"/>
                <a:cs typeface="+mn-cs"/>
              </a:rPr>
              <a:t>关注：</a:t>
            </a:r>
            <a:endParaRPr kumimoji="0" lang="en-US" altLang="zh-CN" sz="3600" b="0" i="0" u="none" strike="noStrike" kern="1200" cap="none" spc="0" normalizeH="0" baseline="0" noProof="0" dirty="0">
              <a:ln>
                <a:noFill/>
              </a:ln>
              <a:solidFill>
                <a:srgbClr val="4472C4">
                  <a:lumMod val="75000"/>
                </a:srgbClr>
              </a:solidFill>
              <a:effectLst/>
              <a:uLnTx/>
              <a:uFillTx/>
              <a:latin typeface="隶书" panose="02010509060101010101" pitchFamily="49" charset="-122"/>
              <a:ea typeface="隶书" panose="02010509060101010101" pitchFamily="49" charset="-122"/>
              <a:cs typeface="+mn-cs"/>
            </a:endParaRPr>
          </a:p>
          <a:p>
            <a:pPr lvl="0"/>
            <a:r>
              <a:rPr kumimoji="0" lang="zh-CN" altLang="en-US" sz="3600" b="0" i="0" u="none" strike="noStrike" kern="1200" cap="none" spc="0" normalizeH="0" baseline="0" noProof="0" dirty="0">
                <a:ln>
                  <a:noFill/>
                </a:ln>
                <a:solidFill>
                  <a:srgbClr val="4472C4">
                    <a:lumMod val="75000"/>
                  </a:srgbClr>
                </a:solidFill>
                <a:effectLst/>
                <a:uLnTx/>
                <a:uFillTx/>
                <a:latin typeface="隶书" panose="02010509060101010101" pitchFamily="49" charset="-122"/>
                <a:ea typeface="隶书" panose="02010509060101010101" pitchFamily="49" charset="-122"/>
                <a:cs typeface="+mn-cs"/>
              </a:rPr>
              <a:t>  </a:t>
            </a:r>
            <a:r>
              <a:rPr kumimoji="0" lang="zh-CN" altLang="en-US" sz="3600" b="0" i="0" u="none" strike="noStrike" kern="1200" cap="none" spc="0" normalizeH="0" baseline="0" noProof="0" dirty="0">
                <a:ln>
                  <a:noFill/>
                </a:ln>
                <a:solidFill>
                  <a:srgbClr val="4472C4">
                    <a:lumMod val="75000"/>
                  </a:srgbClr>
                </a:solidFill>
                <a:effectLst/>
                <a:highlight>
                  <a:srgbClr val="FFFF00"/>
                </a:highlight>
                <a:uLnTx/>
                <a:uFillTx/>
                <a:latin typeface="隶书" panose="02010509060101010101" pitchFamily="49" charset="-122"/>
                <a:ea typeface="隶书" panose="02010509060101010101" pitchFamily="49" charset="-122"/>
                <a:cs typeface="+mn-cs"/>
              </a:rPr>
              <a:t>故事山</a:t>
            </a:r>
            <a:r>
              <a:rPr kumimoji="0" lang="zh-CN" altLang="en-US" sz="3600" b="0" i="0" u="none" strike="noStrike" kern="1200" cap="none" spc="0" normalizeH="0" baseline="0" noProof="0" dirty="0">
                <a:ln>
                  <a:noFill/>
                </a:ln>
                <a:solidFill>
                  <a:srgbClr val="4472C4">
                    <a:lumMod val="75000"/>
                  </a:srgbClr>
                </a:solidFill>
                <a:effectLst/>
                <a:uLnTx/>
                <a:uFillTx/>
                <a:latin typeface="隶书" panose="02010509060101010101" pitchFamily="49" charset="-122"/>
                <a:ea typeface="隶书" panose="02010509060101010101" pitchFamily="49" charset="-122"/>
                <a:cs typeface="+mn-cs"/>
              </a:rPr>
              <a:t>读</a:t>
            </a:r>
            <a:r>
              <a:rPr lang="zh-CN" altLang="en-US" sz="3600" dirty="0">
                <a:solidFill>
                  <a:srgbClr val="4472C4">
                    <a:lumMod val="75000"/>
                  </a:srgbClr>
                </a:solidFill>
                <a:latin typeface="隶书" panose="02010509060101010101" pitchFamily="49" charset="-122"/>
                <a:ea typeface="隶书" panose="02010509060101010101" pitchFamily="49" charset="-122"/>
              </a:rPr>
              <a:t>懂情节，</a:t>
            </a:r>
            <a:r>
              <a:rPr lang="zh-CN" altLang="en-US" sz="3600" dirty="0">
                <a:solidFill>
                  <a:srgbClr val="4472C4">
                    <a:lumMod val="75000"/>
                  </a:srgbClr>
                </a:solidFill>
                <a:highlight>
                  <a:srgbClr val="FFFF00"/>
                </a:highlight>
                <a:latin typeface="隶书" panose="02010509060101010101" pitchFamily="49" charset="-122"/>
                <a:ea typeface="隶书" panose="02010509060101010101" pitchFamily="49" charset="-122"/>
              </a:rPr>
              <a:t>五感</a:t>
            </a:r>
            <a:r>
              <a:rPr lang="zh-CN" altLang="en-US" sz="3600" dirty="0">
                <a:solidFill>
                  <a:srgbClr val="4472C4">
                    <a:lumMod val="75000"/>
                  </a:srgbClr>
                </a:solidFill>
                <a:latin typeface="隶书" panose="02010509060101010101" pitchFamily="49" charset="-122"/>
                <a:ea typeface="隶书" panose="02010509060101010101" pitchFamily="49" charset="-122"/>
              </a:rPr>
              <a:t>点亮画面</a:t>
            </a:r>
            <a:endParaRPr kumimoji="0" lang="zh-CN" altLang="en-US" sz="3600" b="0" i="0" u="none" strike="noStrike" kern="1200" cap="none" spc="0" normalizeH="0" baseline="0" noProof="0" dirty="0">
              <a:ln>
                <a:noFill/>
              </a:ln>
              <a:solidFill>
                <a:srgbClr val="4472C4">
                  <a:lumMod val="75000"/>
                </a:srgbClr>
              </a:solidFill>
              <a:effectLst/>
              <a:uLnTx/>
              <a:uFillTx/>
              <a:latin typeface="隶书" panose="02010509060101010101" pitchFamily="49" charset="-122"/>
              <a:ea typeface="隶书" panose="02010509060101010101" pitchFamily="49" charset="-122"/>
              <a:cs typeface="+mn-cs"/>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ym typeface="+mn-ea"/>
              </a:rPr>
              <a:t>陶醉</a:t>
            </a:r>
            <a:endParaRPr lang="zh-CN" altLang="en-US"/>
          </a:p>
        </p:txBody>
      </p:sp>
      <p:sp>
        <p:nvSpPr>
          <p:cNvPr id="3" name="内容占位符 2"/>
          <p:cNvSpPr>
            <a:spLocks noGrp="1"/>
          </p:cNvSpPr>
          <p:nvPr>
            <p:ph idx="1"/>
          </p:nvPr>
        </p:nvSpPr>
        <p:spPr/>
        <p:txBody>
          <a:bodyPr>
            <a:normAutofit/>
          </a:bodyPr>
          <a:p>
            <a:r>
              <a:rPr lang="en-US" altLang="zh-CN"/>
              <a:t>He </a:t>
            </a:r>
            <a:r>
              <a:rPr lang="en-US" altLang="zh-CN">
                <a:solidFill>
                  <a:srgbClr val="FF0000"/>
                </a:solidFill>
              </a:rPr>
              <a:t>was</a:t>
            </a:r>
            <a:r>
              <a:rPr lang="en-US" altLang="zh-CN"/>
              <a:t> completely </a:t>
            </a:r>
            <a:r>
              <a:rPr lang="en-US" altLang="zh-CN">
                <a:solidFill>
                  <a:srgbClr val="FF0000"/>
                </a:solidFill>
              </a:rPr>
              <a:t>absorbed/immersed in</a:t>
            </a:r>
            <a:r>
              <a:rPr lang="en-US" altLang="zh-CN"/>
              <a:t> the breathtaking rural view.</a:t>
            </a:r>
            <a:endParaRPr lang="en-US" altLang="zh-CN"/>
          </a:p>
          <a:p>
            <a:r>
              <a:rPr lang="en-US" altLang="zh-CN">
                <a:solidFill>
                  <a:srgbClr val="FF0000"/>
                </a:solidFill>
              </a:rPr>
              <a:t>Lost in</a:t>
            </a:r>
            <a:r>
              <a:rPr lang="en-US" altLang="zh-CN"/>
              <a:t> the picturesque sight, he forgot all his worries and unease.</a:t>
            </a:r>
            <a:endParaRPr lang="en-US" altLang="zh-CN"/>
          </a:p>
          <a:p>
            <a:r>
              <a:rPr lang="en-US" altLang="zh-CN">
                <a:solidFill>
                  <a:srgbClr val="FF0000"/>
                </a:solidFill>
              </a:rPr>
              <a:t>Bathed in</a:t>
            </a:r>
            <a:r>
              <a:rPr lang="en-US" altLang="zh-CN"/>
              <a:t> the peaceful atmosphere, he savoured every detail of the scenery with all his heart, unwilling to move an inch. </a:t>
            </a:r>
            <a:endParaRPr lang="en-US" altLang="zh-CN"/>
          </a:p>
          <a:p>
            <a:r>
              <a:rPr lang="en-US" altLang="zh-CN">
                <a:solidFill>
                  <a:srgbClr val="FF0000"/>
                </a:solidFill>
              </a:rPr>
              <a:t>took his breath away, be captivated by , hold sb in fascination, </a:t>
            </a:r>
            <a:endParaRPr lang="zh-CN" altLang="en-US"/>
          </a:p>
          <a:p>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t>/</a:t>
            </a:r>
            <a:r>
              <a:rPr lang="zh-CN" altLang="en-US"/>
              <a:t>感动</a:t>
            </a:r>
            <a:endParaRPr lang="zh-CN" altLang="en-US"/>
          </a:p>
        </p:txBody>
      </p:sp>
      <p:sp>
        <p:nvSpPr>
          <p:cNvPr id="3" name="内容占位符 2"/>
          <p:cNvSpPr>
            <a:spLocks noGrp="1"/>
          </p:cNvSpPr>
          <p:nvPr>
            <p:ph idx="1"/>
          </p:nvPr>
        </p:nvSpPr>
        <p:spPr/>
        <p:txBody>
          <a:bodyPr>
            <a:normAutofit/>
          </a:bodyPr>
          <a:p>
            <a:r>
              <a:rPr lang="en-US" altLang="zh-CN"/>
              <a:t>warmth, be moved/ touched by, </a:t>
            </a:r>
            <a:endParaRPr lang="en-US" altLang="zh-CN"/>
          </a:p>
          <a:p>
            <a:r>
              <a:rPr lang="en-US" altLang="zh-CN"/>
              <a:t>Warmth</a:t>
            </a:r>
            <a:r>
              <a:rPr lang="en-US" altLang="zh-CN">
                <a:solidFill>
                  <a:srgbClr val="FF0000"/>
                </a:solidFill>
              </a:rPr>
              <a:t> flooded </a:t>
            </a:r>
            <a:r>
              <a:rPr lang="en-US" altLang="zh-CN"/>
              <a:t>his heart, soft and gentle like the breeze in the fields.</a:t>
            </a:r>
            <a:endParaRPr lang="zh-CN" altLang="en-US"/>
          </a:p>
          <a:p>
            <a:r>
              <a:rPr lang="en-US" altLang="zh-CN"/>
              <a:t>His heart </a:t>
            </a:r>
            <a:r>
              <a:rPr lang="en-US" altLang="zh-CN">
                <a:solidFill>
                  <a:srgbClr val="FF0000"/>
                </a:solidFill>
              </a:rPr>
              <a:t>was filled with</a:t>
            </a:r>
            <a:r>
              <a:rPr lang="en-US" altLang="zh-CN"/>
              <a:t> gentle affection for this peaceful farmland.</a:t>
            </a:r>
            <a:endParaRPr lang="en-US" altLang="zh-CN"/>
          </a:p>
          <a:p>
            <a:r>
              <a:rPr lang="en-US" altLang="zh-CN"/>
              <a:t>Looking at the rolling fields and neat fences, he felt </a:t>
            </a:r>
            <a:r>
              <a:rPr lang="en-US" altLang="zh-CN">
                <a:solidFill>
                  <a:srgbClr val="FF0000"/>
                </a:solidFill>
              </a:rPr>
              <a:t>a quiet sense of </a:t>
            </a:r>
            <a:r>
              <a:rPr lang="en-US" altLang="zh-CN"/>
              <a:t>warmth settling in his chest.</a:t>
            </a:r>
            <a:endParaRPr lang="zh-CN" altLang="en-US"/>
          </a:p>
          <a:p>
            <a:r>
              <a:rPr lang="en-US" altLang="zh-CN" u="sng"/>
              <a:t>Every inch of the land carried simple happiness,</a:t>
            </a:r>
            <a:r>
              <a:rPr lang="en-US" altLang="zh-CN"/>
              <a:t> moving him deeply beyond words.</a:t>
            </a:r>
            <a:endParaRPr lang="en-US" altLang="zh-CN"/>
          </a:p>
          <a:p>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心理描写</a:t>
            </a:r>
            <a:r>
              <a:rPr lang="en-US" altLang="zh-CN"/>
              <a:t>-</a:t>
            </a:r>
            <a:r>
              <a:rPr lang="zh-CN" altLang="en-US"/>
              <a:t>恍然大悟</a:t>
            </a:r>
            <a:endParaRPr lang="zh-CN" altLang="en-US"/>
          </a:p>
        </p:txBody>
      </p:sp>
      <p:sp>
        <p:nvSpPr>
          <p:cNvPr id="3" name="内容占位符 2"/>
          <p:cNvSpPr>
            <a:spLocks noGrp="1"/>
          </p:cNvSpPr>
          <p:nvPr>
            <p:ph idx="1"/>
          </p:nvPr>
        </p:nvSpPr>
        <p:spPr>
          <a:xfrm>
            <a:off x="838200" y="1825625"/>
            <a:ext cx="10515600" cy="5112385"/>
          </a:xfrm>
        </p:spPr>
        <p:txBody>
          <a:bodyPr>
            <a:normAutofit/>
          </a:bodyPr>
          <a:p>
            <a:pPr marL="0" indent="0">
              <a:buNone/>
            </a:pPr>
            <a:r>
              <a:rPr lang="en-US" altLang="zh-CN"/>
              <a:t> it occurred to/struck him that... ,  Nate come to realize that ...</a:t>
            </a:r>
            <a:r>
              <a:rPr lang="zh-CN" altLang="en-US"/>
              <a:t>？</a:t>
            </a:r>
            <a:endParaRPr lang="zh-CN" altLang="en-US"/>
          </a:p>
          <a:p>
            <a:r>
              <a:rPr lang="en-US" altLang="zh-CN"/>
              <a:t>It dawned on Nate all of a sudden that he had finally found the inspiration he had long been craving.</a:t>
            </a:r>
            <a:endParaRPr lang="en-US" altLang="zh-CN"/>
          </a:p>
          <a:p>
            <a:r>
              <a:rPr lang="en-US" altLang="zh-CN"/>
              <a:t>It dawned on Nate all of a sudden that true beauty was never far away, </a:t>
            </a:r>
            <a:r>
              <a:rPr lang="en-US" altLang="zh-CN">
                <a:solidFill>
                  <a:srgbClr val="FF0000"/>
                </a:solidFill>
              </a:rPr>
              <a:t>but </a:t>
            </a:r>
            <a:r>
              <a:rPr lang="en-US" altLang="zh-CN"/>
              <a:t>lay right in the ordinary world around him.</a:t>
            </a:r>
            <a:endParaRPr lang="en-US" altLang="zh-CN"/>
          </a:p>
          <a:p>
            <a:r>
              <a:rPr lang="en-US" altLang="zh-CN"/>
              <a:t>It dawned on Nate all of a sudden that what he sought for the contest was </a:t>
            </a:r>
            <a:r>
              <a:rPr lang="en-US" altLang="zh-CN">
                <a:solidFill>
                  <a:srgbClr val="FF0000"/>
                </a:solidFill>
              </a:rPr>
              <a:t>not</a:t>
            </a:r>
            <a:r>
              <a:rPr lang="en-US" altLang="zh-CN"/>
              <a:t> grand scenes, </a:t>
            </a:r>
            <a:r>
              <a:rPr lang="en-US" altLang="zh-CN">
                <a:solidFill>
                  <a:srgbClr val="FF0000"/>
                </a:solidFill>
              </a:rPr>
              <a:t>but</a:t>
            </a:r>
            <a:r>
              <a:rPr lang="en-US" altLang="zh-CN"/>
              <a:t> simple and warm rural charm.</a:t>
            </a:r>
            <a:endParaRPr lang="en-US" altLang="zh-CN"/>
          </a:p>
          <a:p>
            <a:r>
              <a:rPr lang="zh-CN" altLang="en-US"/>
              <a:t>。</a:t>
            </a:r>
            <a:endParaRPr lang="zh-CN" altLang="en-US"/>
          </a:p>
          <a:p>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t>/</a:t>
            </a:r>
            <a:r>
              <a:rPr lang="zh-CN" altLang="en-US"/>
              <a:t>惊喜</a:t>
            </a:r>
            <a:endParaRPr lang="zh-CN" altLang="en-US"/>
          </a:p>
        </p:txBody>
      </p:sp>
      <p:sp>
        <p:nvSpPr>
          <p:cNvPr id="3" name="内容占位符 2"/>
          <p:cNvSpPr>
            <a:spLocks noGrp="1"/>
          </p:cNvSpPr>
          <p:nvPr>
            <p:ph idx="1"/>
          </p:nvPr>
        </p:nvSpPr>
        <p:spPr>
          <a:xfrm>
            <a:off x="458470" y="1363345"/>
            <a:ext cx="10895330" cy="5369560"/>
          </a:xfrm>
        </p:spPr>
        <p:txBody>
          <a:bodyPr>
            <a:normAutofit/>
          </a:bodyPr>
          <a:p>
            <a:r>
              <a:rPr lang="en-US" altLang="zh-CN"/>
              <a:t>welled up in sb, swept over sb, be overwhelmed by ...</a:t>
            </a:r>
            <a:endParaRPr lang="en-US" altLang="zh-CN"/>
          </a:p>
          <a:p>
            <a:r>
              <a:rPr lang="en-US" altLang="zh-CN"/>
              <a:t>face, eyes</a:t>
            </a:r>
            <a:endParaRPr lang="en-US" altLang="zh-CN"/>
          </a:p>
          <a:p>
            <a:endParaRPr lang="en-US" altLang="zh-CN"/>
          </a:p>
          <a:p>
            <a:r>
              <a:rPr lang="en-US" altLang="zh-CN"/>
              <a:t>A surge of joy </a:t>
            </a:r>
            <a:r>
              <a:rPr lang="en-US" altLang="zh-CN">
                <a:solidFill>
                  <a:srgbClr val="FF0000"/>
                </a:solidFill>
              </a:rPr>
              <a:t>welled up</a:t>
            </a:r>
            <a:r>
              <a:rPr lang="en-US" altLang="zh-CN"/>
              <a:t> inside him, and his </a:t>
            </a:r>
            <a:r>
              <a:rPr lang="en-US" altLang="zh-CN">
                <a:solidFill>
                  <a:srgbClr val="FF0000"/>
                </a:solidFill>
              </a:rPr>
              <a:t>eyes</a:t>
            </a:r>
            <a:r>
              <a:rPr lang="en-US" altLang="zh-CN"/>
              <a:t> lit up with delight.</a:t>
            </a:r>
            <a:endParaRPr lang="en-US" altLang="zh-CN"/>
          </a:p>
          <a:p>
            <a:r>
              <a:rPr lang="en-US" altLang="zh-CN"/>
              <a:t> He could </a:t>
            </a:r>
            <a:r>
              <a:rPr lang="en-US" altLang="zh-CN">
                <a:solidFill>
                  <a:srgbClr val="FF0000"/>
                </a:solidFill>
              </a:rPr>
              <a:t>hardly contain his excitement </a:t>
            </a:r>
            <a:r>
              <a:rPr lang="en-US" altLang="zh-CN"/>
              <a:t>at this wonderful discovery.</a:t>
            </a:r>
            <a:endParaRPr lang="zh-CN" altLang="en-US"/>
          </a:p>
          <a:p>
            <a:r>
              <a:rPr lang="en-US" altLang="zh-CN"/>
              <a:t>A burst of pleasant surprise</a:t>
            </a:r>
            <a:r>
              <a:rPr lang="en-US" altLang="zh-CN">
                <a:solidFill>
                  <a:srgbClr val="FF0000"/>
                </a:solidFill>
              </a:rPr>
              <a:t> swept over</a:t>
            </a:r>
            <a:r>
              <a:rPr lang="en-US" altLang="zh-CN"/>
              <a:t> him. Never had he seen such lovely scenery that touched his heart deeply.</a:t>
            </a:r>
            <a:endParaRPr lang="zh-CN" altLang="en-US"/>
          </a:p>
          <a:p>
            <a:r>
              <a:rPr lang="en-US" altLang="zh-CN"/>
              <a:t>His </a:t>
            </a:r>
            <a:r>
              <a:rPr lang="en-US" altLang="zh-CN">
                <a:solidFill>
                  <a:srgbClr val="FF0000"/>
                </a:solidFill>
              </a:rPr>
              <a:t>face</a:t>
            </a:r>
            <a:r>
              <a:rPr lang="en-US" altLang="zh-CN"/>
              <a:t> broke into/lit up with a bright smile, </a:t>
            </a:r>
            <a:r>
              <a:rPr lang="en-US" altLang="zh-CN">
                <a:solidFill>
                  <a:srgbClr val="FF0000"/>
                </a:solidFill>
              </a:rPr>
              <a:t>overwhelmed by</a:t>
            </a:r>
            <a:r>
              <a:rPr lang="en-US" altLang="zh-CN"/>
              <a:t> the unexpected beauty before his eyes.</a:t>
            </a:r>
            <a:endParaRPr lang="en-US" altLang="zh-CN"/>
          </a:p>
          <a:p>
            <a:r>
              <a:rPr lang="en-US" altLang="zh-CN"/>
              <a:t> </a:t>
            </a:r>
            <a:endParaRPr lang="en-US" altLang="zh-CN"/>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580390" y="98425"/>
            <a:ext cx="10515600" cy="1325563"/>
          </a:xfrm>
        </p:spPr>
        <p:txBody>
          <a:bodyPr/>
          <a:p>
            <a:r>
              <a:rPr lang="zh-CN" altLang="en-US"/>
              <a:t>画画</a:t>
            </a:r>
            <a:endParaRPr lang="zh-CN" altLang="en-US"/>
          </a:p>
        </p:txBody>
      </p:sp>
      <p:sp>
        <p:nvSpPr>
          <p:cNvPr id="3" name="内容占位符 2"/>
          <p:cNvSpPr>
            <a:spLocks noGrp="1"/>
          </p:cNvSpPr>
          <p:nvPr>
            <p:ph idx="1"/>
          </p:nvPr>
        </p:nvSpPr>
        <p:spPr>
          <a:xfrm>
            <a:off x="173355" y="1023620"/>
            <a:ext cx="11845925" cy="6255385"/>
          </a:xfrm>
        </p:spPr>
        <p:txBody>
          <a:bodyPr>
            <a:normAutofit/>
          </a:bodyPr>
          <a:p>
            <a:pPr algn="just"/>
            <a:r>
              <a:rPr lang="en-US" altLang="zh-CN"/>
              <a:t> </a:t>
            </a:r>
            <a:r>
              <a:rPr lang="zh-CN" altLang="en-US"/>
              <a:t>动作？身体部位？跃然纸上？</a:t>
            </a:r>
            <a:endParaRPr lang="en-US" altLang="zh-CN"/>
          </a:p>
          <a:p>
            <a:pPr algn="just"/>
            <a:r>
              <a:rPr lang="en-US" altLang="zh-CN" sz="2665">
                <a:solidFill>
                  <a:srgbClr val="FF0000"/>
                </a:solidFill>
              </a:rPr>
              <a:t>Bent </a:t>
            </a:r>
            <a:r>
              <a:rPr lang="en-US" altLang="zh-CN" sz="2665"/>
              <a:t>slightly forward, he let his crayon </a:t>
            </a:r>
            <a:r>
              <a:rPr lang="en-US" altLang="zh-CN" sz="2665">
                <a:solidFill>
                  <a:srgbClr val="FF0000"/>
                </a:solidFill>
              </a:rPr>
              <a:t>dance</a:t>
            </a:r>
            <a:r>
              <a:rPr lang="en-US" altLang="zh-CN" sz="2665"/>
              <a:t> across the page, </a:t>
            </a:r>
            <a:r>
              <a:rPr lang="en-US" altLang="zh-CN" sz="2665">
                <a:solidFill>
                  <a:srgbClr val="FF0000"/>
                </a:solidFill>
              </a:rPr>
              <a:t>capturing</a:t>
            </a:r>
            <a:r>
              <a:rPr lang="en-US" altLang="zh-CN" sz="2665"/>
              <a:t> the lovely scenery in swift, fluid strokes/flowing lines.</a:t>
            </a:r>
            <a:endParaRPr lang="en-US" altLang="zh-CN" sz="2665"/>
          </a:p>
          <a:p>
            <a:pPr algn="just"/>
            <a:r>
              <a:rPr lang="en-US" altLang="zh-CN" sz="2665"/>
              <a:t>Without hesitation, he </a:t>
            </a:r>
            <a:r>
              <a:rPr lang="en-US" altLang="zh-CN" sz="2665">
                <a:solidFill>
                  <a:srgbClr val="FF0000"/>
                </a:solidFill>
              </a:rPr>
              <a:t>set about</a:t>
            </a:r>
            <a:r>
              <a:rPr lang="en-US" altLang="zh-CN" sz="2665"/>
              <a:t> drawing, his </a:t>
            </a:r>
            <a:r>
              <a:rPr lang="en-US" altLang="zh-CN" sz="2665">
                <a:solidFill>
                  <a:srgbClr val="FF0000"/>
                </a:solidFill>
              </a:rPr>
              <a:t>fingers</a:t>
            </a:r>
            <a:r>
              <a:rPr lang="en-US" altLang="zh-CN" sz="2665"/>
              <a:t> moving nimbly and steadily, </a:t>
            </a:r>
            <a:r>
              <a:rPr lang="en-US" altLang="zh-CN" sz="2665">
                <a:solidFill>
                  <a:srgbClr val="FF0000"/>
                </a:solidFill>
                <a:sym typeface="+mn-ea"/>
              </a:rPr>
              <a:t>racing</a:t>
            </a:r>
            <a:r>
              <a:rPr lang="en-US" altLang="zh-CN" sz="2665">
                <a:sym typeface="+mn-ea"/>
              </a:rPr>
              <a:t> against time to record the beauty.</a:t>
            </a:r>
            <a:endParaRPr lang="en-US" altLang="zh-CN" sz="2665"/>
          </a:p>
          <a:p>
            <a:pPr algn="just"/>
            <a:r>
              <a:rPr lang="en-US" altLang="zh-CN" sz="2665">
                <a:solidFill>
                  <a:srgbClr val="FF0000"/>
                </a:solidFill>
              </a:rPr>
              <a:t>Eyes</a:t>
            </a:r>
            <a:r>
              <a:rPr lang="en-US" altLang="zh-CN" sz="2665"/>
              <a:t> fixed on the farmland, he </a:t>
            </a:r>
            <a:r>
              <a:rPr lang="en-US" altLang="zh-CN" sz="2665">
                <a:solidFill>
                  <a:srgbClr val="FF0000"/>
                </a:solidFill>
              </a:rPr>
              <a:t>moved</a:t>
            </a:r>
            <a:r>
              <a:rPr lang="en-US" altLang="zh-CN" sz="2665"/>
              <a:t> his crayon rapidly over the paper, </a:t>
            </a:r>
            <a:r>
              <a:rPr lang="en-US" altLang="zh-CN" sz="2665">
                <a:solidFill>
                  <a:srgbClr val="FF0000"/>
                </a:solidFill>
              </a:rPr>
              <a:t>outlining </a:t>
            </a:r>
            <a:r>
              <a:rPr lang="en-US" altLang="zh-CN" sz="2665"/>
              <a:t>the views in quick strokes.</a:t>
            </a:r>
            <a:endParaRPr lang="en-US" altLang="zh-CN" sz="2665"/>
          </a:p>
          <a:p>
            <a:pPr algn="just"/>
            <a:r>
              <a:rPr lang="en-US" altLang="zh-CN" sz="2665"/>
              <a:t>He set about drawing at once, </a:t>
            </a:r>
            <a:r>
              <a:rPr lang="en-US" altLang="zh-CN" sz="2665">
                <a:solidFill>
                  <a:srgbClr val="FF0000"/>
                </a:solidFill>
              </a:rPr>
              <a:t>turning</a:t>
            </a:r>
            <a:r>
              <a:rPr lang="en-US" altLang="zh-CN" sz="2665"/>
              <a:t> the lovely scenery before his eyes</a:t>
            </a:r>
            <a:r>
              <a:rPr lang="en-US" altLang="zh-CN" sz="2665">
                <a:solidFill>
                  <a:srgbClr val="FF0000"/>
                </a:solidFill>
              </a:rPr>
              <a:t> into</a:t>
            </a:r>
            <a:r>
              <a:rPr lang="en-US" altLang="zh-CN" sz="2665"/>
              <a:t> delicate lines and vivid images on the paper.</a:t>
            </a:r>
            <a:endParaRPr lang="en-US" altLang="zh-CN" sz="2665"/>
          </a:p>
          <a:p>
            <a:pPr algn="just"/>
            <a:r>
              <a:rPr lang="en-US" altLang="zh-CN" sz="2665"/>
              <a:t> Stroke by stroke, he </a:t>
            </a:r>
            <a:r>
              <a:rPr lang="en-US" altLang="zh-CN" sz="2665">
                <a:solidFill>
                  <a:srgbClr val="FF0000"/>
                </a:solidFill>
              </a:rPr>
              <a:t>captured</a:t>
            </a:r>
            <a:r>
              <a:rPr lang="en-US" altLang="zh-CN" sz="2665"/>
              <a:t> every tender detail, letting the peaceful rural view </a:t>
            </a:r>
            <a:r>
              <a:rPr lang="en-US" altLang="zh-CN" sz="2665">
                <a:solidFill>
                  <a:srgbClr val="FF0000"/>
                </a:solidFill>
              </a:rPr>
              <a:t>live on</a:t>
            </a:r>
            <a:r>
              <a:rPr lang="en-US" altLang="zh-CN" sz="2665"/>
              <a:t> in his drawing.</a:t>
            </a:r>
            <a:endParaRPr lang="en-US" altLang="zh-CN" sz="2665"/>
          </a:p>
          <a:p>
            <a:pPr algn="just"/>
            <a:r>
              <a:rPr lang="zh-CN" altLang="en-US" sz="2665">
                <a:sym typeface="+mn-ea"/>
              </a:rPr>
              <a:t>Bit by bit, the lovely scene </a:t>
            </a:r>
            <a:r>
              <a:rPr lang="zh-CN" altLang="en-US" sz="2665">
                <a:solidFill>
                  <a:srgbClr val="FF0000"/>
                </a:solidFill>
                <a:sym typeface="+mn-ea"/>
              </a:rPr>
              <a:t>took shape</a:t>
            </a:r>
            <a:r>
              <a:rPr lang="zh-CN" altLang="en-US" sz="2665">
                <a:sym typeface="+mn-ea"/>
              </a:rPr>
              <a:t> in his painting</a:t>
            </a:r>
            <a:r>
              <a:rPr lang="en-US" sz="2665">
                <a:sym typeface="+mn-ea"/>
              </a:rPr>
              <a:t>.</a:t>
            </a:r>
            <a:endParaRPr lang="zh-CN" altLang="en-US" sz="2665" dirty="0">
              <a:latin typeface="Times New Roman" panose="02020603050405020304" pitchFamily="18" charset="0"/>
              <a:cs typeface="Times New Roman" panose="02020603050405020304" pitchFamily="18" charset="0"/>
            </a:endParaRPr>
          </a:p>
          <a:p>
            <a:pPr algn="just"/>
            <a:endParaRPr lang="zh-CN" altLang="en-US" sz="2665"/>
          </a:p>
          <a:p>
            <a:pPr algn="just"/>
            <a:endParaRPr lang="en-US" altLang="zh-CN" sz="2665"/>
          </a:p>
        </p:txBody>
      </p:sp>
      <p:pic>
        <p:nvPicPr>
          <p:cNvPr id="8" name="图片 7"/>
          <p:cNvPicPr>
            <a:picLocks noChangeAspect="1"/>
          </p:cNvPicPr>
          <p:nvPr/>
        </p:nvPicPr>
        <p:blipFill>
          <a:blip r:embed="rId1"/>
          <a:srcRect b="5469"/>
          <a:stretch>
            <a:fillRect/>
          </a:stretch>
        </p:blipFill>
        <p:spPr>
          <a:xfrm>
            <a:off x="6443345" y="922020"/>
            <a:ext cx="4385945" cy="552831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xit" presetSubtype="4" fill="hold" nodeType="clickEffect">
                                  <p:stCondLst>
                                    <p:cond delay="0"/>
                                  </p:stCondLst>
                                  <p:childTnLst>
                                    <p:anim calcmode="lin" valueType="num">
                                      <p:cBhvr additive="base">
                                        <p:cTn id="18" dur="500"/>
                                        <p:tgtEl>
                                          <p:spTgt spid="8"/>
                                        </p:tgtEl>
                                        <p:attrNameLst>
                                          <p:attrName>ppt_x</p:attrName>
                                        </p:attrNameLst>
                                      </p:cBhvr>
                                      <p:tavLst>
                                        <p:tav tm="0">
                                          <p:val>
                                            <p:strVal val="ppt_x"/>
                                          </p:val>
                                        </p:tav>
                                        <p:tav tm="100000">
                                          <p:val>
                                            <p:strVal val="ppt_x"/>
                                          </p:val>
                                        </p:tav>
                                      </p:tavLst>
                                    </p:anim>
                                    <p:anim calcmode="lin" valueType="num">
                                      <p:cBhvr additive="base">
                                        <p:cTn id="19" dur="500"/>
                                        <p:tgtEl>
                                          <p:spTgt spid="8"/>
                                        </p:tgtEl>
                                        <p:attrNameLst>
                                          <p:attrName>ppt_y</p:attrName>
                                        </p:attrNameLst>
                                      </p:cBhvr>
                                      <p:tavLst>
                                        <p:tav tm="0">
                                          <p:val>
                                            <p:strVal val="ppt_y"/>
                                          </p:val>
                                        </p:tav>
                                        <p:tav tm="100000">
                                          <p:val>
                                            <p:strVal val="1+ppt_h/2"/>
                                          </p:val>
                                        </p:tav>
                                      </p:tavLst>
                                    </p:anim>
                                    <p:set>
                                      <p:cBhvr>
                                        <p:cTn id="20" dur="1" fill="hold">
                                          <p:stCondLst>
                                            <p:cond delay="499"/>
                                          </p:stCondLst>
                                        </p:cTn>
                                        <p:tgtEl>
                                          <p:spTgt spid="8"/>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 calcmode="lin" valueType="num">
                                      <p:cBhvr additive="base">
                                        <p:cTn id="2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anim calcmode="lin" valueType="num">
                                      <p:cBhvr additive="base">
                                        <p:cTn id="3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3" end="3"/>
                                            </p:txEl>
                                          </p:spTgt>
                                        </p:tgtEl>
                                        <p:attrNameLst>
                                          <p:attrName>style.visibility</p:attrName>
                                        </p:attrNameLst>
                                      </p:cBhvr>
                                      <p:to>
                                        <p:strVal val="visible"/>
                                      </p:to>
                                    </p:set>
                                    <p:anim calcmode="lin" valueType="num">
                                      <p:cBhvr additive="base">
                                        <p:cTn id="3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4" end="4"/>
                                            </p:txEl>
                                          </p:spTgt>
                                        </p:tgtEl>
                                        <p:attrNameLst>
                                          <p:attrName>style.visibility</p:attrName>
                                        </p:attrNameLst>
                                      </p:cBhvr>
                                      <p:to>
                                        <p:strVal val="visible"/>
                                      </p:to>
                                    </p:set>
                                    <p:anim calcmode="lin" valueType="num">
                                      <p:cBhvr additive="base">
                                        <p:cTn id="4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5" end="5"/>
                                            </p:txEl>
                                          </p:spTgt>
                                        </p:tgtEl>
                                        <p:attrNameLst>
                                          <p:attrName>style.visibility</p:attrName>
                                        </p:attrNameLst>
                                      </p:cBhvr>
                                      <p:to>
                                        <p:strVal val="visible"/>
                                      </p:to>
                                    </p:set>
                                    <p:anim calcmode="lin" valueType="num">
                                      <p:cBhvr additive="base">
                                        <p:cTn id="4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6" end="6"/>
                                            </p:txEl>
                                          </p:spTgt>
                                        </p:tgtEl>
                                        <p:attrNameLst>
                                          <p:attrName>style.visibility</p:attrName>
                                        </p:attrNameLst>
                                      </p:cBhvr>
                                      <p:to>
                                        <p:strVal val="visible"/>
                                      </p:to>
                                    </p:set>
                                    <p:anim calcmode="lin" valueType="num">
                                      <p:cBhvr additive="base">
                                        <p:cTn id="5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好句</a:t>
            </a:r>
            <a:r>
              <a:rPr lang="en-US" altLang="zh-CN"/>
              <a:t>  </a:t>
            </a:r>
            <a:r>
              <a:rPr lang="zh-CN" altLang="en-US"/>
              <a:t>（心理活动）</a:t>
            </a:r>
            <a:endParaRPr lang="zh-CN" altLang="en-US"/>
          </a:p>
        </p:txBody>
      </p:sp>
      <p:sp>
        <p:nvSpPr>
          <p:cNvPr id="3" name="内容占位符 2"/>
          <p:cNvSpPr>
            <a:spLocks noGrp="1"/>
          </p:cNvSpPr>
          <p:nvPr>
            <p:ph idx="1"/>
          </p:nvPr>
        </p:nvSpPr>
        <p:spPr/>
        <p:txBody>
          <a:bodyPr/>
          <a:p>
            <a:r>
              <a:rPr lang="en-US" altLang="zh-CN">
                <a:sym typeface="+mn-ea"/>
              </a:rPr>
              <a:t> It was at this time that he made up his mind to watch closely and find the beauty hidden in the farm . </a:t>
            </a:r>
            <a:endParaRPr lang="en-US" altLang="zh-CN">
              <a:sym typeface="+mn-ea"/>
            </a:endParaRPr>
          </a:p>
          <a:p>
            <a:r>
              <a:rPr lang="en-US" altLang="zh-CN">
                <a:sym typeface="+mn-ea"/>
              </a:rPr>
              <a:t>Lost in the peaceful noon, Nate followed his heart and let the colorful crayons dance naturally on his sketchpad. </a:t>
            </a:r>
            <a:endParaRPr lang="en-US" altLang="zh-CN">
              <a:sym typeface="+mn-ea"/>
            </a:endParaRPr>
          </a:p>
          <a:p>
            <a:r>
              <a:rPr lang="en-US" altLang="zh-CN">
                <a:sym typeface="+mn-ea"/>
              </a:rPr>
              <a:t>Having lived in busy Houston, Briana marveled at every peaceful rural view, gazing around with sparkling eyes. Standing beside her, Nate truly saw the farm's charm he had overlooked for years.</a:t>
            </a:r>
            <a:endParaRPr lang="en-US" altLang="zh-CN">
              <a:sym typeface="+mn-ea"/>
            </a:endParaRPr>
          </a:p>
          <a:p>
            <a:r>
              <a:rPr lang="en-US" altLang="zh-CN"/>
              <a:t> He surprisingly found that the ordinary scenes he had ignored were filled with unique charm.</a:t>
            </a:r>
            <a:endParaRPr lang="en-US" altLang="zh-CN"/>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420239" y="583136"/>
            <a:ext cx="9709341" cy="461665"/>
          </a:xfrm>
          <a:prstGeom prst="rect">
            <a:avLst/>
          </a:prstGeom>
          <a:solidFill>
            <a:schemeClr val="accent5">
              <a:lumMod val="20000"/>
              <a:lumOff val="80000"/>
            </a:schemeClr>
          </a:solidFill>
        </p:spPr>
        <p:txBody>
          <a:bodyPr wrap="square">
            <a:spAutoFit/>
          </a:bodyPr>
          <a:lstStyle/>
          <a:p>
            <a:r>
              <a:rPr lang="en-US" altLang="zh-CN" sz="2400" dirty="0">
                <a:latin typeface="Times New Roman" panose="02020603050405020304" pitchFamily="18" charset="0"/>
                <a:cs typeface="Times New Roman" panose="02020603050405020304" pitchFamily="18" charset="0"/>
              </a:rPr>
              <a:t>Paragraph 2 </a:t>
            </a:r>
            <a:r>
              <a:rPr lang="zh-CN" altLang="en-US"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On the day of the award ceremony, the library was crowded</a:t>
            </a:r>
            <a:r>
              <a:rPr lang="en-US" altLang="zh-CN" sz="2400" dirty="0"/>
              <a:t>.</a:t>
            </a:r>
            <a:endParaRPr lang="zh-CN" altLang="en-US" sz="2400" dirty="0"/>
          </a:p>
        </p:txBody>
      </p:sp>
      <p:graphicFrame>
        <p:nvGraphicFramePr>
          <p:cNvPr id="5" name="表格 4"/>
          <p:cNvGraphicFramePr>
            <a:graphicFrameLocks noGrp="1"/>
          </p:cNvGraphicFramePr>
          <p:nvPr/>
        </p:nvGraphicFramePr>
        <p:xfrm>
          <a:off x="334001" y="1412666"/>
          <a:ext cx="11328705" cy="4862198"/>
        </p:xfrm>
        <a:graphic>
          <a:graphicData uri="http://schemas.openxmlformats.org/drawingml/2006/table">
            <a:tbl>
              <a:tblPr/>
              <a:tblGrid>
                <a:gridCol w="3301697"/>
                <a:gridCol w="4250773"/>
                <a:gridCol w="3776235"/>
              </a:tblGrid>
              <a:tr h="456700">
                <a:tc>
                  <a:txBody>
                    <a:bodyPr/>
                    <a:lstStyle/>
                    <a:p>
                      <a:pPr algn="ctr">
                        <a:lnSpc>
                          <a:spcPts val="1800"/>
                        </a:lnSpc>
                        <a:buNone/>
                      </a:pPr>
                      <a:r>
                        <a:rPr lang="zh-CN" altLang="en-US" sz="2000" b="1">
                          <a:solidFill>
                            <a:srgbClr val="000000"/>
                          </a:solidFill>
                          <a:effectLst/>
                          <a:latin typeface="Times New Roman" panose="02020603050405020304" pitchFamily="18" charset="0"/>
                          <a:cs typeface="Times New Roman" panose="02020603050405020304" pitchFamily="18" charset="0"/>
                        </a:rPr>
                        <a:t>发问题</a:t>
                      </a:r>
                      <a:endParaRPr lang="zh-CN" altLang="en-US" sz="2000" b="1">
                        <a:solidFill>
                          <a:srgbClr val="000000"/>
                        </a:solidFill>
                        <a:effectLst/>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800"/>
                        </a:lnSpc>
                        <a:buNone/>
                      </a:pPr>
                      <a:r>
                        <a:rPr lang="zh-CN" altLang="en-US" sz="2000" b="1">
                          <a:solidFill>
                            <a:srgbClr val="000000"/>
                          </a:solidFill>
                          <a:effectLst/>
                          <a:latin typeface="Times New Roman" panose="02020603050405020304" pitchFamily="18" charset="0"/>
                          <a:cs typeface="Times New Roman" panose="02020603050405020304" pitchFamily="18" charset="0"/>
                        </a:rPr>
                        <a:t>可使用微技能</a:t>
                      </a:r>
                      <a:endParaRPr lang="zh-CN" altLang="en-US" sz="2000" b="1">
                        <a:solidFill>
                          <a:srgbClr val="000000"/>
                        </a:solidFill>
                        <a:effectLst/>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800"/>
                        </a:lnSpc>
                        <a:buNone/>
                      </a:pPr>
                      <a:r>
                        <a:rPr lang="zh-CN" altLang="en-US" sz="2000" b="1">
                          <a:solidFill>
                            <a:srgbClr val="000000"/>
                          </a:solidFill>
                          <a:effectLst/>
                          <a:latin typeface="Times New Roman" panose="02020603050405020304" pitchFamily="18" charset="0"/>
                          <a:cs typeface="Times New Roman" panose="02020603050405020304" pitchFamily="18" charset="0"/>
                        </a:rPr>
                        <a:t>对应前文伏笔</a:t>
                      </a:r>
                      <a:endParaRPr lang="zh-CN" altLang="en-US" sz="2000" b="1">
                        <a:solidFill>
                          <a:srgbClr val="000000"/>
                        </a:solidFill>
                        <a:effectLst/>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101576">
                <a:tc>
                  <a:txBody>
                    <a:bodyPr/>
                    <a:lstStyle/>
                    <a:p>
                      <a:pPr algn="l">
                        <a:lnSpc>
                          <a:spcPts val="1800"/>
                        </a:lnSpc>
                        <a:buNone/>
                      </a:pPr>
                      <a:r>
                        <a:rPr lang="en-US" sz="2000" b="0">
                          <a:solidFill>
                            <a:srgbClr val="000000"/>
                          </a:solidFill>
                          <a:effectLst/>
                          <a:latin typeface="Times New Roman" panose="02020603050405020304" pitchFamily="18" charset="0"/>
                          <a:cs typeface="Times New Roman" panose="02020603050405020304" pitchFamily="18" charset="0"/>
                        </a:rPr>
                        <a:t>1. How does Nate feel before the result?</a:t>
                      </a:r>
                      <a:endParaRPr lang="en-US" sz="2000" b="0">
                        <a:solidFill>
                          <a:srgbClr val="000000"/>
                        </a:solidFill>
                        <a:effectLst/>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ts val="1800"/>
                        </a:lnSpc>
                        <a:buNone/>
                      </a:pPr>
                      <a:r>
                        <a:rPr lang="zh-CN" altLang="en-US" sz="2000" b="0">
                          <a:solidFill>
                            <a:srgbClr val="000000"/>
                          </a:solidFill>
                          <a:effectLst/>
                          <a:latin typeface="Times New Roman" panose="02020603050405020304" pitchFamily="18" charset="0"/>
                          <a:cs typeface="Times New Roman" panose="02020603050405020304" pitchFamily="18" charset="0"/>
                        </a:rPr>
                        <a:t>心理描写（紧张、忐忑、期待）</a:t>
                      </a:r>
                      <a:endParaRPr lang="zh-CN" altLang="en-US" sz="2000" b="0">
                        <a:solidFill>
                          <a:srgbClr val="000000"/>
                        </a:solidFill>
                        <a:effectLst/>
                        <a:latin typeface="Times New Roman" panose="02020603050405020304" pitchFamily="18" charset="0"/>
                        <a:cs typeface="Times New Roman" panose="02020603050405020304" pitchFamily="18" charset="0"/>
                      </a:endParaRPr>
                    </a:p>
                    <a:p>
                      <a:pPr algn="l">
                        <a:lnSpc>
                          <a:spcPts val="1800"/>
                        </a:lnSpc>
                        <a:buNone/>
                      </a:pPr>
                      <a:r>
                        <a:rPr lang="zh-CN" altLang="en-US" sz="2000" b="0">
                          <a:solidFill>
                            <a:srgbClr val="000000"/>
                          </a:solidFill>
                          <a:effectLst/>
                          <a:latin typeface="Times New Roman" panose="02020603050405020304" pitchFamily="18" charset="0"/>
                          <a:cs typeface="Times New Roman" panose="02020603050405020304" pitchFamily="18" charset="0"/>
                        </a:rPr>
                        <a:t>动作细节（攥紧拳头、低头、心跳）</a:t>
                      </a:r>
                      <a:endParaRPr lang="zh-CN" altLang="en-US" sz="2000" b="0">
                        <a:solidFill>
                          <a:srgbClr val="000000"/>
                        </a:solidFill>
                        <a:effectLst/>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ts val="1800"/>
                        </a:lnSpc>
                        <a:buNone/>
                      </a:pPr>
                      <a:r>
                        <a:rPr lang="zh-CN" altLang="en-US" sz="2000" b="0">
                          <a:solidFill>
                            <a:srgbClr val="000000"/>
                          </a:solidFill>
                          <a:effectLst/>
                          <a:latin typeface="Times New Roman" panose="02020603050405020304" pitchFamily="18" charset="0"/>
                          <a:cs typeface="Times New Roman" panose="02020603050405020304" pitchFamily="18" charset="0"/>
                        </a:rPr>
                        <a:t>前文：</a:t>
                      </a:r>
                      <a:r>
                        <a:rPr lang="en-US" altLang="zh-CN" sz="2000" b="0">
                          <a:solidFill>
                            <a:srgbClr val="000000"/>
                          </a:solidFill>
                          <a:effectLst/>
                          <a:latin typeface="Times New Roman" panose="02020603050405020304" pitchFamily="18" charset="0"/>
                          <a:cs typeface="Times New Roman" panose="02020603050405020304" pitchFamily="18" charset="0"/>
                        </a:rPr>
                        <a:t>Nate </a:t>
                      </a:r>
                      <a:r>
                        <a:rPr lang="zh-CN" altLang="en-US" sz="2000" b="0">
                          <a:solidFill>
                            <a:srgbClr val="000000"/>
                          </a:solidFill>
                          <a:effectLst/>
                          <a:latin typeface="Times New Roman" panose="02020603050405020304" pitchFamily="18" charset="0"/>
                          <a:cs typeface="Times New Roman" panose="02020603050405020304" pitchFamily="18" charset="0"/>
                        </a:rPr>
                        <a:t>从不看好小镇到重新发现美，心态转变</a:t>
                      </a:r>
                      <a:endParaRPr lang="zh-CN" altLang="en-US" sz="2000" b="0">
                        <a:solidFill>
                          <a:srgbClr val="000000"/>
                        </a:solidFill>
                        <a:effectLst/>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101576">
                <a:tc>
                  <a:txBody>
                    <a:bodyPr/>
                    <a:lstStyle/>
                    <a:p>
                      <a:pPr algn="l">
                        <a:lnSpc>
                          <a:spcPts val="1800"/>
                        </a:lnSpc>
                        <a:buNone/>
                      </a:pPr>
                      <a:r>
                        <a:rPr lang="en-US" sz="2000" b="0">
                          <a:solidFill>
                            <a:srgbClr val="000000"/>
                          </a:solidFill>
                          <a:effectLst/>
                          <a:latin typeface="Times New Roman" panose="02020603050405020304" pitchFamily="18" charset="0"/>
                          <a:cs typeface="Times New Roman" panose="02020603050405020304" pitchFamily="18" charset="0"/>
                        </a:rPr>
                        <a:t>2. Does he win? What does his painting show?</a:t>
                      </a:r>
                      <a:endParaRPr lang="en-US" sz="2000" b="0">
                        <a:solidFill>
                          <a:srgbClr val="000000"/>
                        </a:solidFill>
                        <a:effectLst/>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ts val="1800"/>
                        </a:lnSpc>
                        <a:buNone/>
                      </a:pPr>
                      <a:r>
                        <a:rPr lang="zh-CN" altLang="en-US" sz="2000" b="0">
                          <a:solidFill>
                            <a:srgbClr val="000000"/>
                          </a:solidFill>
                          <a:effectLst/>
                          <a:latin typeface="Times New Roman" panose="02020603050405020304" pitchFamily="18" charset="0"/>
                          <a:cs typeface="Times New Roman" panose="02020603050405020304" pitchFamily="18" charset="0"/>
                        </a:rPr>
                        <a:t>画面描写（画作内容：农场 </a:t>
                      </a:r>
                      <a:r>
                        <a:rPr lang="en-US" altLang="zh-CN" sz="2000" b="0">
                          <a:solidFill>
                            <a:srgbClr val="000000"/>
                          </a:solidFill>
                          <a:effectLst/>
                          <a:latin typeface="Times New Roman" panose="02020603050405020304" pitchFamily="18" charset="0"/>
                          <a:cs typeface="Times New Roman" panose="02020603050405020304" pitchFamily="18" charset="0"/>
                        </a:rPr>
                        <a:t>/ </a:t>
                      </a:r>
                      <a:r>
                        <a:rPr lang="zh-CN" altLang="en-US" sz="2000" b="0">
                          <a:solidFill>
                            <a:srgbClr val="000000"/>
                          </a:solidFill>
                          <a:effectLst/>
                          <a:latin typeface="Times New Roman" panose="02020603050405020304" pitchFamily="18" charset="0"/>
                          <a:cs typeface="Times New Roman" panose="02020603050405020304" pitchFamily="18" charset="0"/>
                        </a:rPr>
                        <a:t>枫树 </a:t>
                      </a:r>
                      <a:r>
                        <a:rPr lang="en-US" altLang="zh-CN" sz="2000" b="0">
                          <a:solidFill>
                            <a:srgbClr val="000000"/>
                          </a:solidFill>
                          <a:effectLst/>
                          <a:latin typeface="Times New Roman" panose="02020603050405020304" pitchFamily="18" charset="0"/>
                          <a:cs typeface="Times New Roman" panose="02020603050405020304" pitchFamily="18" charset="0"/>
                        </a:rPr>
                        <a:t>/ </a:t>
                      </a:r>
                      <a:r>
                        <a:rPr lang="zh-CN" altLang="en-US" sz="2000" b="0">
                          <a:solidFill>
                            <a:srgbClr val="000000"/>
                          </a:solidFill>
                          <a:effectLst/>
                          <a:latin typeface="Times New Roman" panose="02020603050405020304" pitchFamily="18" charset="0"/>
                          <a:cs typeface="Times New Roman" panose="02020603050405020304" pitchFamily="18" charset="0"/>
                        </a:rPr>
                        <a:t>阳光）</a:t>
                      </a:r>
                      <a:endParaRPr lang="zh-CN" altLang="en-US" sz="2000" b="0">
                        <a:solidFill>
                          <a:srgbClr val="000000"/>
                        </a:solidFill>
                        <a:effectLst/>
                        <a:latin typeface="Times New Roman" panose="02020603050405020304" pitchFamily="18" charset="0"/>
                        <a:cs typeface="Times New Roman" panose="02020603050405020304" pitchFamily="18" charset="0"/>
                      </a:endParaRPr>
                    </a:p>
                    <a:p>
                      <a:pPr algn="l">
                        <a:lnSpc>
                          <a:spcPts val="1800"/>
                        </a:lnSpc>
                        <a:buNone/>
                      </a:pPr>
                      <a:r>
                        <a:rPr lang="zh-CN" altLang="en-US" sz="2000" b="0">
                          <a:solidFill>
                            <a:srgbClr val="000000"/>
                          </a:solidFill>
                          <a:effectLst/>
                          <a:latin typeface="Times New Roman" panose="02020603050405020304" pitchFamily="18" charset="0"/>
                          <a:cs typeface="Times New Roman" panose="02020603050405020304" pitchFamily="18" charset="0"/>
                        </a:rPr>
                        <a:t>点题句（平凡即美）</a:t>
                      </a:r>
                      <a:endParaRPr lang="zh-CN" altLang="en-US" sz="2000" b="0">
                        <a:solidFill>
                          <a:srgbClr val="000000"/>
                        </a:solidFill>
                        <a:effectLst/>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ts val="1800"/>
                        </a:lnSpc>
                        <a:buNone/>
                      </a:pPr>
                      <a:r>
                        <a:rPr lang="zh-CN" altLang="en-US" sz="2000" b="0">
                          <a:solidFill>
                            <a:srgbClr val="000000"/>
                          </a:solidFill>
                          <a:effectLst/>
                          <a:latin typeface="Times New Roman" panose="02020603050405020304" pitchFamily="18" charset="0"/>
                          <a:cs typeface="Times New Roman" panose="02020603050405020304" pitchFamily="18" charset="0"/>
                        </a:rPr>
                        <a:t>前文：比赛作品将在图书馆展出，画小镇独特之美</a:t>
                      </a:r>
                      <a:endParaRPr lang="zh-CN" altLang="en-US" sz="2000" b="0">
                        <a:solidFill>
                          <a:srgbClr val="000000"/>
                        </a:solidFill>
                        <a:effectLst/>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101576">
                <a:tc>
                  <a:txBody>
                    <a:bodyPr/>
                    <a:lstStyle/>
                    <a:p>
                      <a:pPr algn="l">
                        <a:lnSpc>
                          <a:spcPts val="1800"/>
                        </a:lnSpc>
                        <a:buNone/>
                      </a:pPr>
                      <a:r>
                        <a:rPr lang="en-US" sz="2000" b="0">
                          <a:solidFill>
                            <a:srgbClr val="000000"/>
                          </a:solidFill>
                          <a:effectLst/>
                          <a:latin typeface="Times New Roman" panose="02020603050405020304" pitchFamily="18" charset="0"/>
                          <a:cs typeface="Times New Roman" panose="02020603050405020304" pitchFamily="18" charset="0"/>
                        </a:rPr>
                        <a:t>3. What do people say about his work?</a:t>
                      </a:r>
                      <a:endParaRPr lang="en-US" sz="2000" b="0">
                        <a:solidFill>
                          <a:srgbClr val="000000"/>
                        </a:solidFill>
                        <a:effectLst/>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ts val="1800"/>
                        </a:lnSpc>
                        <a:buNone/>
                      </a:pPr>
                      <a:r>
                        <a:rPr lang="zh-CN" altLang="en-US" sz="2000" b="0" dirty="0">
                          <a:solidFill>
                            <a:srgbClr val="000000"/>
                          </a:solidFill>
                          <a:effectLst/>
                          <a:latin typeface="Times New Roman" panose="02020603050405020304" pitchFamily="18" charset="0"/>
                          <a:cs typeface="Times New Roman" panose="02020603050405020304" pitchFamily="18" charset="0"/>
                        </a:rPr>
                        <a:t>侧面描写（观众称赞、点头、拍照）</a:t>
                      </a:r>
                      <a:endParaRPr lang="zh-CN" altLang="en-US" sz="2000" b="0" dirty="0">
                        <a:solidFill>
                          <a:srgbClr val="000000"/>
                        </a:solidFill>
                        <a:effectLst/>
                        <a:latin typeface="Times New Roman" panose="02020603050405020304" pitchFamily="18" charset="0"/>
                        <a:cs typeface="Times New Roman" panose="02020603050405020304" pitchFamily="18" charset="0"/>
                      </a:endParaRPr>
                    </a:p>
                    <a:p>
                      <a:pPr algn="l">
                        <a:lnSpc>
                          <a:spcPts val="1800"/>
                        </a:lnSpc>
                        <a:buNone/>
                      </a:pPr>
                      <a:r>
                        <a:rPr lang="zh-CN" altLang="en-US" sz="2000" b="0" dirty="0">
                          <a:solidFill>
                            <a:srgbClr val="000000"/>
                          </a:solidFill>
                          <a:effectLst/>
                          <a:latin typeface="Times New Roman" panose="02020603050405020304" pitchFamily="18" charset="0"/>
                          <a:cs typeface="Times New Roman" panose="02020603050405020304" pitchFamily="18" charset="0"/>
                        </a:rPr>
                        <a:t>环境烘托（安静、掌声）</a:t>
                      </a:r>
                      <a:endParaRPr lang="zh-CN" altLang="en-US" sz="2000" b="0" dirty="0">
                        <a:solidFill>
                          <a:srgbClr val="000000"/>
                        </a:solidFill>
                        <a:effectLst/>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ts val="1800"/>
                        </a:lnSpc>
                        <a:buNone/>
                      </a:pPr>
                      <a:r>
                        <a:rPr lang="zh-CN" altLang="en-US" sz="2000" b="0">
                          <a:solidFill>
                            <a:srgbClr val="000000"/>
                          </a:solidFill>
                          <a:effectLst/>
                          <a:latin typeface="Times New Roman" panose="02020603050405020304" pitchFamily="18" charset="0"/>
                          <a:cs typeface="Times New Roman" panose="02020603050405020304" pitchFamily="18" charset="0"/>
                        </a:rPr>
                        <a:t>前文：小镇在当地人眼中普通，在外乡人眼中珍贵</a:t>
                      </a:r>
                      <a:endParaRPr lang="zh-CN" altLang="en-US" sz="2000" b="0">
                        <a:solidFill>
                          <a:srgbClr val="000000"/>
                        </a:solidFill>
                        <a:effectLst/>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100770">
                <a:tc>
                  <a:txBody>
                    <a:bodyPr/>
                    <a:lstStyle/>
                    <a:p>
                      <a:pPr algn="l">
                        <a:lnSpc>
                          <a:spcPts val="1800"/>
                        </a:lnSpc>
                        <a:buNone/>
                      </a:pPr>
                      <a:r>
                        <a:rPr lang="en-US" sz="2000" b="0">
                          <a:solidFill>
                            <a:srgbClr val="000000"/>
                          </a:solidFill>
                          <a:effectLst/>
                          <a:latin typeface="Times New Roman" panose="02020603050405020304" pitchFamily="18" charset="0"/>
                          <a:cs typeface="Times New Roman" panose="02020603050405020304" pitchFamily="18" charset="0"/>
                        </a:rPr>
                        <a:t>4. What does Nate finally learn?</a:t>
                      </a:r>
                      <a:endParaRPr lang="en-US" sz="2000" b="0">
                        <a:solidFill>
                          <a:srgbClr val="000000"/>
                        </a:solidFill>
                        <a:effectLst/>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ts val="1800"/>
                        </a:lnSpc>
                        <a:buNone/>
                      </a:pPr>
                      <a:r>
                        <a:rPr lang="zh-CN" altLang="en-US" sz="2000" b="0">
                          <a:solidFill>
                            <a:srgbClr val="000000"/>
                          </a:solidFill>
                          <a:effectLst/>
                          <a:latin typeface="Times New Roman" panose="02020603050405020304" pitchFamily="18" charset="0"/>
                          <a:cs typeface="Times New Roman" panose="02020603050405020304" pitchFamily="18" charset="0"/>
                        </a:rPr>
                        <a:t>主题升华（感悟句）</a:t>
                      </a:r>
                      <a:endParaRPr lang="zh-CN" altLang="en-US" sz="2000" b="0">
                        <a:solidFill>
                          <a:srgbClr val="000000"/>
                        </a:solidFill>
                        <a:effectLst/>
                        <a:latin typeface="Times New Roman" panose="02020603050405020304" pitchFamily="18" charset="0"/>
                        <a:cs typeface="Times New Roman" panose="02020603050405020304" pitchFamily="18" charset="0"/>
                      </a:endParaRPr>
                    </a:p>
                    <a:p>
                      <a:pPr algn="l">
                        <a:lnSpc>
                          <a:spcPts val="1800"/>
                        </a:lnSpc>
                        <a:buNone/>
                      </a:pPr>
                      <a:r>
                        <a:rPr lang="zh-CN" altLang="en-US" sz="2000" b="0">
                          <a:solidFill>
                            <a:srgbClr val="000000"/>
                          </a:solidFill>
                          <a:effectLst/>
                          <a:latin typeface="Times New Roman" panose="02020603050405020304" pitchFamily="18" charset="0"/>
                          <a:cs typeface="Times New Roman" panose="02020603050405020304" pitchFamily="18" charset="0"/>
                        </a:rPr>
                        <a:t>神态描写（释然、微笑）</a:t>
                      </a:r>
                      <a:endParaRPr lang="zh-CN" altLang="en-US" sz="2000" b="0">
                        <a:solidFill>
                          <a:srgbClr val="000000"/>
                        </a:solidFill>
                        <a:effectLst/>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ts val="1800"/>
                        </a:lnSpc>
                        <a:buNone/>
                      </a:pPr>
                      <a:r>
                        <a:rPr lang="zh-CN" altLang="en-US" sz="2000" b="0" dirty="0">
                          <a:solidFill>
                            <a:srgbClr val="000000"/>
                          </a:solidFill>
                          <a:effectLst/>
                          <a:latin typeface="Times New Roman" panose="02020603050405020304" pitchFamily="18" charset="0"/>
                          <a:cs typeface="Times New Roman" panose="02020603050405020304" pitchFamily="18" charset="0"/>
                        </a:rPr>
                        <a:t>前文：</a:t>
                      </a:r>
                      <a:r>
                        <a:rPr lang="en-US" sz="2000" b="0" dirty="0">
                          <a:solidFill>
                            <a:srgbClr val="000000"/>
                          </a:solidFill>
                          <a:effectLst/>
                          <a:latin typeface="Times New Roman" panose="02020603050405020304" pitchFamily="18" charset="0"/>
                          <a:cs typeface="Times New Roman" panose="02020603050405020304" pitchFamily="18" charset="0"/>
                        </a:rPr>
                        <a:t>Nate </a:t>
                      </a:r>
                      <a:r>
                        <a:rPr lang="zh-CN" altLang="en-US" sz="2000" b="0" dirty="0">
                          <a:solidFill>
                            <a:srgbClr val="000000"/>
                          </a:solidFill>
                          <a:effectLst/>
                          <a:latin typeface="Times New Roman" panose="02020603050405020304" pitchFamily="18" charset="0"/>
                          <a:cs typeface="Times New Roman" panose="02020603050405020304" pitchFamily="18" charset="0"/>
                        </a:rPr>
                        <a:t>内心顿悟 </a:t>
                      </a:r>
                      <a:r>
                        <a:rPr lang="en-US" sz="2000" b="0" dirty="0">
                          <a:solidFill>
                            <a:srgbClr val="000000"/>
                          </a:solidFill>
                          <a:effectLst/>
                          <a:latin typeface="Times New Roman" panose="02020603050405020304" pitchFamily="18" charset="0"/>
                          <a:cs typeface="Times New Roman" panose="02020603050405020304" pitchFamily="18" charset="0"/>
                        </a:rPr>
                        <a:t>Highland wasn’t dull; he was just too used to it</a:t>
                      </a:r>
                      <a:endParaRPr lang="en-US" sz="2000" b="0" dirty="0">
                        <a:solidFill>
                          <a:srgbClr val="000000"/>
                        </a:solidFill>
                        <a:effectLst/>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7" name="矩形: 圆角 6"/>
          <p:cNvSpPr/>
          <p:nvPr/>
        </p:nvSpPr>
        <p:spPr>
          <a:xfrm>
            <a:off x="3712354" y="2891037"/>
            <a:ext cx="4172293" cy="2398247"/>
          </a:xfrm>
          <a:prstGeom prst="roundRect">
            <a:avLst/>
          </a:prstGeom>
          <a:noFill/>
          <a:ln w="381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文本框 7"/>
          <p:cNvSpPr txBox="1"/>
          <p:nvPr/>
        </p:nvSpPr>
        <p:spPr>
          <a:xfrm>
            <a:off x="7402353" y="5445334"/>
            <a:ext cx="4110693" cy="369332"/>
          </a:xfrm>
          <a:prstGeom prst="rect">
            <a:avLst/>
          </a:prstGeom>
          <a:solidFill>
            <a:schemeClr val="accent6">
              <a:lumMod val="20000"/>
              <a:lumOff val="80000"/>
            </a:schemeClr>
          </a:solidFill>
        </p:spPr>
        <p:txBody>
          <a:bodyPr wrap="square">
            <a:spAutoFit/>
          </a:bodyPr>
          <a:lstStyle/>
          <a:p>
            <a:r>
              <a:rPr lang="en-US" altLang="zh-CN" dirty="0">
                <a:solidFill>
                  <a:srgbClr val="FF0000"/>
                </a:solidFill>
                <a:latin typeface="Times New Roman" panose="02020603050405020304" pitchFamily="18" charset="0"/>
                <a:cs typeface="Times New Roman" panose="02020603050405020304" pitchFamily="18" charset="0"/>
              </a:rPr>
              <a:t>Sensory Details</a:t>
            </a:r>
            <a:r>
              <a:rPr lang="zh-CN" altLang="en-US" dirty="0">
                <a:solidFill>
                  <a:srgbClr val="FF0000"/>
                </a:solidFill>
                <a:latin typeface="Times New Roman" panose="02020603050405020304" pitchFamily="18" charset="0"/>
                <a:cs typeface="Times New Roman" panose="02020603050405020304" pitchFamily="18" charset="0"/>
              </a:rPr>
              <a:t>：五感细节刻画</a:t>
            </a:r>
            <a:endParaRPr lang="zh-CN" altLang="en-US" dirty="0">
              <a:solidFill>
                <a:srgbClr val="FF0000"/>
              </a:solidFill>
              <a:latin typeface="Times New Roman" panose="02020603050405020304" pitchFamily="18" charset="0"/>
              <a:cs typeface="Times New Roman" panose="02020603050405020304" pitchFamily="18" charset="0"/>
            </a:endParaRPr>
          </a:p>
        </p:txBody>
      </p:sp>
      <p:sp>
        <p:nvSpPr>
          <p:cNvPr id="9" name="文本框 8"/>
          <p:cNvSpPr txBox="1"/>
          <p:nvPr/>
        </p:nvSpPr>
        <p:spPr>
          <a:xfrm>
            <a:off x="3925896" y="6082767"/>
            <a:ext cx="3407100" cy="646331"/>
          </a:xfrm>
          <a:prstGeom prst="rect">
            <a:avLst/>
          </a:prstGeom>
          <a:solidFill>
            <a:srgbClr val="9966FF"/>
          </a:solidFill>
        </p:spPr>
        <p:txBody>
          <a:bodyPr wrap="square">
            <a:spAutoFit/>
          </a:bodyPr>
          <a:lstStyle/>
          <a:p>
            <a:r>
              <a:rPr lang="zh-CN" altLang="en-US" sz="3600" b="1" dirty="0">
                <a:highlight>
                  <a:srgbClr val="FFFF00"/>
                </a:highlight>
                <a:latin typeface="隶书" panose="02010509060101010101" pitchFamily="49" charset="-122"/>
                <a:ea typeface="隶书" panose="02010509060101010101" pitchFamily="49" charset="-122"/>
              </a:rPr>
              <a:t>五感点亮画面</a:t>
            </a:r>
            <a:endParaRPr lang="zh-CN" altLang="en-US" sz="3600" b="1" dirty="0">
              <a:highlight>
                <a:srgbClr val="FFFF00"/>
              </a:highlight>
              <a:latin typeface="隶书" panose="02010509060101010101" pitchFamily="49" charset="-122"/>
              <a:ea typeface="隶书" panose="02010509060101010101" pitchFamily="49"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紧张</a:t>
            </a:r>
            <a:r>
              <a:rPr lang="en-US" altLang="zh-CN"/>
              <a:t> ---</a:t>
            </a:r>
            <a:r>
              <a:rPr lang="zh-CN" altLang="en-US"/>
              <a:t>惊讶</a:t>
            </a:r>
            <a:endParaRPr lang="zh-CN" altLang="en-US"/>
          </a:p>
        </p:txBody>
      </p:sp>
      <p:sp>
        <p:nvSpPr>
          <p:cNvPr id="3" name="内容占位符 2"/>
          <p:cNvSpPr>
            <a:spLocks noGrp="1"/>
          </p:cNvSpPr>
          <p:nvPr>
            <p:ph idx="1"/>
          </p:nvPr>
        </p:nvSpPr>
        <p:spPr>
          <a:xfrm>
            <a:off x="303530" y="1691005"/>
            <a:ext cx="11050270" cy="5083175"/>
          </a:xfrm>
        </p:spPr>
        <p:txBody>
          <a:bodyPr>
            <a:normAutofit fontScale="90000"/>
          </a:bodyPr>
          <a:p>
            <a:pPr algn="just">
              <a:lnSpc>
                <a:spcPct val="100000"/>
              </a:lnSpc>
            </a:pPr>
            <a:r>
              <a:rPr lang="zh-CN" altLang="en-US"/>
              <a:t>身体部位？</a:t>
            </a:r>
            <a:r>
              <a:rPr lang="en-US" altLang="zh-CN"/>
              <a:t>too...to..., so ...that..., as if...., couldn’t help doing..., swept, envelped, </a:t>
            </a:r>
            <a:endParaRPr lang="zh-CN" altLang="en-US"/>
          </a:p>
          <a:p>
            <a:pPr algn="just">
              <a:lnSpc>
                <a:spcPct val="100000"/>
              </a:lnSpc>
            </a:pPr>
            <a:r>
              <a:rPr lang="en-US" altLang="zh-CN" dirty="0">
                <a:ea typeface="+mn-lt"/>
                <a:cs typeface="Times New Roman" panose="02020603050405020304" pitchFamily="18" charset="0"/>
                <a:sym typeface="+mn-ea"/>
              </a:rPr>
              <a:t>Nate stood nervously in the corner of the crowd, his </a:t>
            </a:r>
            <a:r>
              <a:rPr lang="en-US" altLang="zh-CN" dirty="0">
                <a:solidFill>
                  <a:srgbClr val="FF0000"/>
                </a:solidFill>
                <a:ea typeface="+mn-lt"/>
                <a:cs typeface="Times New Roman" panose="02020603050405020304" pitchFamily="18" charset="0"/>
                <a:sym typeface="+mn-ea"/>
              </a:rPr>
              <a:t>palms</a:t>
            </a:r>
            <a:r>
              <a:rPr lang="en-US" altLang="zh-CN" dirty="0">
                <a:ea typeface="+mn-lt"/>
                <a:cs typeface="Times New Roman" panose="02020603050405020304" pitchFamily="18" charset="0"/>
                <a:sym typeface="+mn-ea"/>
              </a:rPr>
              <a:t> sweating slightly and his </a:t>
            </a:r>
            <a:r>
              <a:rPr lang="en-US" altLang="zh-CN" dirty="0">
                <a:solidFill>
                  <a:srgbClr val="FF0000"/>
                </a:solidFill>
                <a:ea typeface="+mn-lt"/>
                <a:cs typeface="Times New Roman" panose="02020603050405020304" pitchFamily="18" charset="0"/>
                <a:sym typeface="+mn-ea"/>
              </a:rPr>
              <a:t>heart</a:t>
            </a:r>
            <a:r>
              <a:rPr lang="en-US" altLang="zh-CN" dirty="0">
                <a:ea typeface="+mn-lt"/>
                <a:cs typeface="Times New Roman" panose="02020603050405020304" pitchFamily="18" charset="0"/>
                <a:sym typeface="+mn-ea"/>
              </a:rPr>
              <a:t> beating wildly </a:t>
            </a:r>
            <a:r>
              <a:rPr lang="en-US" altLang="zh-CN" u="sng" dirty="0">
                <a:ea typeface="+mn-lt"/>
                <a:cs typeface="Times New Roman" panose="02020603050405020304" pitchFamily="18" charset="0"/>
                <a:sym typeface="+mn-ea"/>
              </a:rPr>
              <a:t>with anxiety and strong expectation.</a:t>
            </a:r>
            <a:endParaRPr lang="zh-CN" altLang="en-US">
              <a:ea typeface="+mn-lt"/>
            </a:endParaRPr>
          </a:p>
          <a:p>
            <a:pPr algn="just">
              <a:lnSpc>
                <a:spcPct val="100000"/>
              </a:lnSpc>
            </a:pPr>
            <a:r>
              <a:rPr lang="zh-CN" altLang="en-US"/>
              <a:t> He stayed fixed in his seat,</a:t>
            </a:r>
            <a:r>
              <a:rPr lang="zh-CN" altLang="en-US">
                <a:solidFill>
                  <a:srgbClr val="FF0000"/>
                </a:solidFill>
              </a:rPr>
              <a:t> too</a:t>
            </a:r>
            <a:r>
              <a:rPr lang="zh-CN" altLang="en-US"/>
              <a:t> tense </a:t>
            </a:r>
            <a:r>
              <a:rPr lang="zh-CN" altLang="en-US">
                <a:solidFill>
                  <a:srgbClr val="FF0000"/>
                </a:solidFill>
              </a:rPr>
              <a:t>to </a:t>
            </a:r>
            <a:r>
              <a:rPr lang="zh-CN" altLang="en-US"/>
              <a:t>move an inch. He felt </a:t>
            </a:r>
            <a:r>
              <a:rPr lang="zh-CN" altLang="en-US">
                <a:solidFill>
                  <a:srgbClr val="FF0000"/>
                </a:solidFill>
              </a:rPr>
              <a:t>so </a:t>
            </a:r>
            <a:r>
              <a:rPr lang="zh-CN" altLang="en-US"/>
              <a:t>nervous </a:t>
            </a:r>
            <a:r>
              <a:rPr lang="zh-CN" altLang="en-US">
                <a:solidFill>
                  <a:srgbClr val="FF0000"/>
                </a:solidFill>
              </a:rPr>
              <a:t>that</a:t>
            </a:r>
            <a:r>
              <a:rPr lang="zh-CN" altLang="en-US"/>
              <a:t> his </a:t>
            </a:r>
            <a:r>
              <a:rPr lang="zh-CN" altLang="en-US">
                <a:solidFill>
                  <a:srgbClr val="FF0000"/>
                </a:solidFill>
              </a:rPr>
              <a:t>throat </a:t>
            </a:r>
            <a:r>
              <a:rPr lang="zh-CN" altLang="en-US"/>
              <a:t>tightened and his </a:t>
            </a:r>
            <a:r>
              <a:rPr lang="zh-CN" altLang="en-US">
                <a:solidFill>
                  <a:srgbClr val="FF0000"/>
                </a:solidFill>
              </a:rPr>
              <a:t>arms</a:t>
            </a:r>
            <a:r>
              <a:rPr lang="zh-CN" altLang="en-US"/>
              <a:t> turned stiff. He couldn’t keep his hands still, and the whole world around seemed to slow down, </a:t>
            </a:r>
            <a:r>
              <a:rPr lang="zh-CN" altLang="en-US">
                <a:solidFill>
                  <a:srgbClr val="FF0000"/>
                </a:solidFill>
              </a:rPr>
              <a:t>as if </a:t>
            </a:r>
            <a:r>
              <a:rPr lang="zh-CN" altLang="en-US"/>
              <a:t>it stood still.</a:t>
            </a:r>
            <a:endParaRPr lang="zh-CN" altLang="en-US"/>
          </a:p>
          <a:p>
            <a:pPr algn="just">
              <a:lnSpc>
                <a:spcPct val="100000"/>
              </a:lnSpc>
            </a:pPr>
            <a:r>
              <a:rPr lang="en-US" altLang="zh-CN" dirty="0">
                <a:solidFill>
                  <a:prstClr val="black"/>
                </a:solidFill>
                <a:ea typeface="+mn-lt"/>
                <a:cs typeface="Times New Roman" panose="02020603050405020304" pitchFamily="18" charset="0"/>
                <a:sym typeface="+mn-ea"/>
              </a:rPr>
              <a:t>Upon hearing his name, Nate raised his head </a:t>
            </a:r>
            <a:r>
              <a:rPr lang="en-US" altLang="zh-CN" dirty="0">
                <a:solidFill>
                  <a:srgbClr val="FF0000"/>
                </a:solidFill>
                <a:ea typeface="+mn-lt"/>
                <a:cs typeface="Times New Roman" panose="02020603050405020304" pitchFamily="18" charset="0"/>
                <a:sym typeface="+mn-ea"/>
              </a:rPr>
              <a:t>unbelievably</a:t>
            </a:r>
            <a:r>
              <a:rPr lang="en-US" altLang="zh-CN" dirty="0">
                <a:solidFill>
                  <a:prstClr val="black"/>
                </a:solidFill>
                <a:ea typeface="+mn-lt"/>
                <a:cs typeface="Times New Roman" panose="02020603050405020304" pitchFamily="18" charset="0"/>
                <a:sym typeface="+mn-ea"/>
              </a:rPr>
              <a:t>.</a:t>
            </a:r>
            <a:r>
              <a:rPr lang="zh-CN" altLang="en-US"/>
              <a:t> He was </a:t>
            </a:r>
            <a:r>
              <a:rPr lang="zh-CN" altLang="en-US">
                <a:solidFill>
                  <a:srgbClr val="FF0000"/>
                </a:solidFill>
              </a:rPr>
              <a:t>so </a:t>
            </a:r>
            <a:r>
              <a:rPr lang="zh-CN" altLang="en-US"/>
              <a:t>amazed </a:t>
            </a:r>
            <a:r>
              <a:rPr lang="zh-CN" altLang="en-US">
                <a:solidFill>
                  <a:srgbClr val="FF0000"/>
                </a:solidFill>
              </a:rPr>
              <a:t>that</a:t>
            </a:r>
            <a:r>
              <a:rPr lang="zh-CN" altLang="en-US"/>
              <a:t> his head went blank for a while. He </a:t>
            </a:r>
            <a:r>
              <a:rPr lang="zh-CN" altLang="en-US">
                <a:solidFill>
                  <a:srgbClr val="FF0000"/>
                </a:solidFill>
              </a:rPr>
              <a:t>couldn’t help</a:t>
            </a:r>
            <a:r>
              <a:rPr lang="zh-CN" altLang="en-US"/>
              <a:t> trembling slightly out of excitement. Happiness </a:t>
            </a:r>
            <a:r>
              <a:rPr lang="zh-CN" altLang="en-US">
                <a:solidFill>
                  <a:srgbClr val="FF0000"/>
                </a:solidFill>
              </a:rPr>
              <a:t>enveloped</a:t>
            </a:r>
            <a:r>
              <a:rPr lang="zh-CN" altLang="en-US"/>
              <a:t> him, </a:t>
            </a:r>
            <a:r>
              <a:rPr lang="zh-CN" altLang="en-US">
                <a:solidFill>
                  <a:srgbClr val="FF0000"/>
                </a:solidFill>
              </a:rPr>
              <a:t>as if</a:t>
            </a:r>
            <a:r>
              <a:rPr lang="zh-CN" altLang="en-US"/>
              <a:t> he were floating on soft clouds, and he knew he was </a:t>
            </a:r>
            <a:r>
              <a:rPr lang="zh-CN" altLang="en-US">
                <a:solidFill>
                  <a:srgbClr val="FF0000"/>
                </a:solidFill>
              </a:rPr>
              <a:t>on top of the world.</a:t>
            </a:r>
            <a:r>
              <a:rPr lang="en-US" altLang="zh-CN" dirty="0">
                <a:solidFill>
                  <a:prstClr val="black"/>
                </a:solidFill>
                <a:latin typeface="Times New Roman" panose="02020603050405020304" pitchFamily="18" charset="0"/>
                <a:cs typeface="Times New Roman" panose="02020603050405020304" pitchFamily="18" charset="0"/>
                <a:sym typeface="+mn-ea"/>
              </a:rPr>
              <a:t>  his work The Beauty of the Town was hung in the most eye-catching place of the exhibition hall.</a:t>
            </a:r>
            <a:endParaRPr kumimoji="0" lang="zh-CN" altLang="en-US" b="0" i="0" u="none" strike="noStrike" kern="1200" cap="none" spc="0" normalizeH="0" baseline="0" noProof="0" dirty="0">
              <a:ln>
                <a:noFill/>
              </a:ln>
              <a:solidFill>
                <a:prstClr val="black"/>
              </a:solidFill>
              <a:effectLst/>
              <a:uLnTx/>
              <a:uFillTx/>
              <a:latin typeface="Times New Roman" panose="02020603050405020304" pitchFamily="18" charset="0"/>
              <a:ea typeface="等线" panose="02010600030101010101" charset="-122"/>
              <a:cs typeface="Times New Roman" panose="02020603050405020304" pitchFamily="18" charset="0"/>
            </a:endParaRPr>
          </a:p>
          <a:p>
            <a:pPr algn="just">
              <a:lnSpc>
                <a:spcPct val="100000"/>
              </a:lnSpc>
            </a:pPr>
            <a:endParaRPr lang="zh-CN" altLang="en-US">
              <a:solidFill>
                <a:srgbClr val="FF0000"/>
              </a:solidFill>
            </a:endParaRPr>
          </a:p>
        </p:txBody>
      </p:sp>
      <p:sp>
        <p:nvSpPr>
          <p:cNvPr id="4" name="文本框 3"/>
          <p:cNvSpPr txBox="1"/>
          <p:nvPr>
            <p:custDataLst>
              <p:tags r:id="rId1"/>
            </p:custDataLst>
          </p:nvPr>
        </p:nvSpPr>
        <p:spPr>
          <a:xfrm>
            <a:off x="111473" y="190284"/>
            <a:ext cx="9709341" cy="461665"/>
          </a:xfrm>
          <a:prstGeom prst="rect">
            <a:avLst/>
          </a:prstGeom>
          <a:solidFill>
            <a:schemeClr val="accent5">
              <a:lumMod val="20000"/>
              <a:lumOff val="80000"/>
            </a:schemeClr>
          </a:solidFill>
        </p:spPr>
        <p:txBody>
          <a:bodyPr wrap="square">
            <a:spAutoFit/>
          </a:bodyPr>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400" b="0" i="0" u="none" strike="noStrike" kern="1200" cap="none" spc="0" normalizeH="0" baseline="0" noProof="0" dirty="0">
                <a:ln>
                  <a:noFill/>
                </a:ln>
                <a:solidFill>
                  <a:prstClr val="black"/>
                </a:solidFill>
                <a:effectLst/>
                <a:uLnTx/>
                <a:uFillTx/>
                <a:latin typeface="Times New Roman" panose="02020603050405020304" pitchFamily="18" charset="0"/>
                <a:ea typeface="等线" panose="02010600030101010101" charset="-122"/>
                <a:cs typeface="Times New Roman" panose="02020603050405020304" pitchFamily="18" charset="0"/>
              </a:rPr>
              <a:t>Paragraph 2 </a:t>
            </a:r>
            <a:r>
              <a:rPr kumimoji="0" lang="zh-CN" altLang="en-US" sz="2400" b="0" i="0" u="none" strike="noStrike" kern="1200" cap="none" spc="0" normalizeH="0" baseline="0" noProof="0" dirty="0">
                <a:ln>
                  <a:noFill/>
                </a:ln>
                <a:solidFill>
                  <a:prstClr val="black"/>
                </a:solidFill>
                <a:effectLst/>
                <a:uLnTx/>
                <a:uFillTx/>
                <a:latin typeface="Times New Roman" panose="02020603050405020304" pitchFamily="18" charset="0"/>
                <a:ea typeface="等线" panose="02010600030101010101" charset="-122"/>
                <a:cs typeface="Times New Roman" panose="02020603050405020304" pitchFamily="18" charset="0"/>
              </a:rPr>
              <a:t>：</a:t>
            </a:r>
            <a:r>
              <a:rPr kumimoji="0" lang="en-US" altLang="zh-CN" sz="2400" b="0" i="0" u="none" strike="noStrike" kern="1200" cap="none" spc="0" normalizeH="0" baseline="0" noProof="0" dirty="0">
                <a:ln>
                  <a:noFill/>
                </a:ln>
                <a:solidFill>
                  <a:prstClr val="black"/>
                </a:solidFill>
                <a:effectLst/>
                <a:uLnTx/>
                <a:uFillTx/>
                <a:latin typeface="Times New Roman" panose="02020603050405020304" pitchFamily="18" charset="0"/>
                <a:ea typeface="等线" panose="02010600030101010101" charset="-122"/>
                <a:cs typeface="Times New Roman" panose="02020603050405020304" pitchFamily="18" charset="0"/>
              </a:rPr>
              <a:t>On the day of the award ceremony, the library was crowded</a:t>
            </a:r>
            <a:r>
              <a:rPr kumimoji="0" lang="en-US" altLang="zh-CN" sz="2400" b="0"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mn-cs"/>
              </a:rPr>
              <a:t>.</a:t>
            </a:r>
            <a:endParaRPr kumimoji="0" lang="zh-CN" altLang="en-US" sz="2400" b="0"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endParaRPr lang="zh-CN" altLang="en-US"/>
          </a:p>
        </p:txBody>
      </p:sp>
      <p:sp>
        <p:nvSpPr>
          <p:cNvPr id="3" name="内容占位符 2"/>
          <p:cNvSpPr>
            <a:spLocks noGrp="1"/>
          </p:cNvSpPr>
          <p:nvPr>
            <p:ph idx="1"/>
          </p:nvPr>
        </p:nvSpPr>
        <p:spPr/>
        <p:txBody>
          <a:bodyPr/>
          <a:p>
            <a:r>
              <a:rPr lang="en-US" altLang="zh-CN">
                <a:sym typeface="+mn-ea"/>
              </a:rPr>
              <a:t>Disappointed, Nate </a:t>
            </a:r>
            <a:r>
              <a:rPr lang="en-US" altLang="zh-CN">
                <a:solidFill>
                  <a:srgbClr val="FF0000"/>
                </a:solidFill>
                <a:sym typeface="+mn-ea"/>
              </a:rPr>
              <a:t>was about to</a:t>
            </a:r>
            <a:r>
              <a:rPr lang="en-US" altLang="zh-CN">
                <a:sym typeface="+mn-ea"/>
              </a:rPr>
              <a:t> lower his head </a:t>
            </a:r>
            <a:r>
              <a:rPr lang="en-US" altLang="zh-CN">
                <a:solidFill>
                  <a:srgbClr val="FF0000"/>
                </a:solidFill>
                <a:sym typeface="+mn-ea"/>
              </a:rPr>
              <a:t>when</a:t>
            </a:r>
            <a:r>
              <a:rPr lang="en-US" altLang="zh-CN">
                <a:sym typeface="+mn-ea"/>
              </a:rPr>
              <a:t> his name rang out in the hall. His mind went blank as he heard the crowd chanting his name as the champion.</a:t>
            </a:r>
            <a:endParaRPr lang="en-US" altLang="zh-CN">
              <a:sym typeface="+mn-ea"/>
            </a:endParaRPr>
          </a:p>
          <a:p>
            <a:r>
              <a:rPr lang="en-US" altLang="zh-CN"/>
              <a:t> be replaced by </a:t>
            </a:r>
            <a:endParaRPr lang="en-US" altLang="zh-CN"/>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成就感</a:t>
            </a:r>
            <a:endParaRPr lang="zh-CN" altLang="en-US"/>
          </a:p>
        </p:txBody>
      </p:sp>
      <p:sp>
        <p:nvSpPr>
          <p:cNvPr id="3" name="内容占位符 2"/>
          <p:cNvSpPr>
            <a:spLocks noGrp="1"/>
          </p:cNvSpPr>
          <p:nvPr>
            <p:ph idx="1"/>
          </p:nvPr>
        </p:nvSpPr>
        <p:spPr/>
        <p:txBody>
          <a:bodyPr/>
          <a:p>
            <a:endParaRPr lang="zh-CN" altLang="en-US"/>
          </a:p>
          <a:p>
            <a:r>
              <a:rPr lang="zh-CN" altLang="en-US"/>
              <a:t>He felt </a:t>
            </a:r>
            <a:r>
              <a:rPr lang="zh-CN" altLang="en-US">
                <a:solidFill>
                  <a:srgbClr val="FF0000"/>
                </a:solidFill>
              </a:rPr>
              <a:t>so</a:t>
            </a:r>
            <a:r>
              <a:rPr lang="zh-CN" altLang="en-US"/>
              <a:t> proud </a:t>
            </a:r>
            <a:r>
              <a:rPr lang="zh-CN" altLang="en-US">
                <a:solidFill>
                  <a:srgbClr val="FF0000"/>
                </a:solidFill>
              </a:rPr>
              <a:t>that</a:t>
            </a:r>
            <a:r>
              <a:rPr lang="zh-CN" altLang="en-US"/>
              <a:t> a bright smile spread across his face.</a:t>
            </a:r>
            <a:endParaRPr lang="zh-CN" altLang="en-US"/>
          </a:p>
          <a:p>
            <a:r>
              <a:rPr lang="zh-CN" altLang="en-US"/>
              <a:t>He</a:t>
            </a:r>
            <a:r>
              <a:rPr lang="zh-CN" altLang="en-US">
                <a:solidFill>
                  <a:srgbClr val="FF0000"/>
                </a:solidFill>
              </a:rPr>
              <a:t> couldn’t help </a:t>
            </a:r>
            <a:r>
              <a:rPr lang="zh-CN" altLang="en-US"/>
              <a:t>beaming with a triumphant smile</a:t>
            </a:r>
            <a:r>
              <a:rPr lang="en-US" altLang="zh-CN"/>
              <a:t>.</a:t>
            </a:r>
            <a:endParaRPr lang="en-US" altLang="zh-CN"/>
          </a:p>
          <a:p>
            <a:r>
              <a:rPr lang="en-US" altLang="zh-CN"/>
              <a:t>A triumphant smile </a:t>
            </a:r>
            <a:r>
              <a:rPr lang="en-US" altLang="zh-CN">
                <a:solidFill>
                  <a:srgbClr val="FF0000"/>
                </a:solidFill>
              </a:rPr>
              <a:t>lingered on</a:t>
            </a:r>
            <a:r>
              <a:rPr lang="en-US" altLang="zh-CN"/>
              <a:t> his lips, </a:t>
            </a:r>
            <a:r>
              <a:rPr lang="en-US" altLang="zh-CN">
                <a:solidFill>
                  <a:srgbClr val="FF0000"/>
                </a:solidFill>
              </a:rPr>
              <a:t>as if</a:t>
            </a:r>
            <a:r>
              <a:rPr lang="en-US" altLang="zh-CN"/>
              <a:t> he had gained the most precious treasure.</a:t>
            </a:r>
            <a:endParaRPr lang="en-US" altLang="zh-CN"/>
          </a:p>
          <a:p>
            <a:r>
              <a:rPr lang="en-US" altLang="zh-CN"/>
              <a:t>A warm triumphant smile appeared on his face, and a strong sense of achievement </a:t>
            </a:r>
            <a:r>
              <a:rPr lang="en-US" altLang="zh-CN">
                <a:solidFill>
                  <a:srgbClr val="FF0000"/>
                </a:solidFill>
              </a:rPr>
              <a:t>welled up</a:t>
            </a:r>
            <a:r>
              <a:rPr lang="en-US" altLang="zh-CN"/>
              <a:t> in his heart.</a:t>
            </a:r>
            <a:endParaRPr lang="en-US" altLang="zh-CN"/>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0" y="445770"/>
            <a:ext cx="12045950" cy="6910705"/>
          </a:xfrm>
        </p:spPr>
        <p:txBody>
          <a:bodyPr>
            <a:normAutofit lnSpcReduction="10000"/>
          </a:bodyPr>
          <a:lstStyle/>
          <a:p>
            <a:pPr marL="0" indent="457200" algn="just">
              <a:lnSpc>
                <a:spcPct val="80000"/>
              </a:lnSpc>
              <a:buNone/>
            </a:pPr>
            <a:r>
              <a:rPr lang="en-US" altLang="zh-CN" sz="2000" dirty="0">
                <a:latin typeface="Times New Roman" panose="02020603050405020304" pitchFamily="18" charset="0"/>
                <a:cs typeface="Times New Roman" panose="02020603050405020304" pitchFamily="18" charset="0"/>
              </a:rPr>
              <a:t>At the library, Nate Jasper noticed a sign for the "First Annual Highland Drawing Contest." It asked for artwork showing the unique beauty of their town. Noticing his interest, the librarian, Ms. Kim, handed him a flyer. "The winning drawings will be displayed right here in the library," she added.</a:t>
            </a:r>
            <a:endParaRPr lang="en-US" altLang="zh-CN" sz="2000" dirty="0">
              <a:latin typeface="Times New Roman" panose="02020603050405020304" pitchFamily="18" charset="0"/>
              <a:cs typeface="Times New Roman" panose="02020603050405020304" pitchFamily="18" charset="0"/>
            </a:endParaRPr>
          </a:p>
          <a:p>
            <a:pPr marL="0" indent="457200" algn="just">
              <a:lnSpc>
                <a:spcPct val="80000"/>
              </a:lnSpc>
              <a:buNone/>
            </a:pPr>
            <a:r>
              <a:rPr lang="en-US" altLang="zh-CN" sz="2000" dirty="0">
                <a:latin typeface="Times New Roman" panose="02020603050405020304" pitchFamily="18" charset="0"/>
                <a:cs typeface="Times New Roman" panose="02020603050405020304" pitchFamily="18" charset="0"/>
              </a:rPr>
              <a:t>Sitting on the library steps outside, Nate was lost in thought. He had always loved art. He could never have too many sketchpads (</a:t>
            </a:r>
            <a:r>
              <a:rPr lang="zh-CN" altLang="en-US" sz="2000" dirty="0">
                <a:latin typeface="Times New Roman" panose="02020603050405020304" pitchFamily="18" charset="0"/>
                <a:cs typeface="Times New Roman" panose="02020603050405020304" pitchFamily="18" charset="0"/>
              </a:rPr>
              <a:t>素描本</a:t>
            </a:r>
            <a:r>
              <a:rPr lang="en-US" altLang="zh-CN" sz="2000" dirty="0">
                <a:latin typeface="Times New Roman" panose="02020603050405020304" pitchFamily="18" charset="0"/>
                <a:cs typeface="Times New Roman" panose="02020603050405020304" pitchFamily="18" charset="0"/>
              </a:rPr>
              <a:t>) and crayons. "I have to enter this contest!" he said to himself.</a:t>
            </a:r>
            <a:endParaRPr lang="en-US" altLang="zh-CN" sz="2000" dirty="0">
              <a:latin typeface="Times New Roman" panose="02020603050405020304" pitchFamily="18" charset="0"/>
              <a:cs typeface="Times New Roman" panose="02020603050405020304" pitchFamily="18" charset="0"/>
            </a:endParaRPr>
          </a:p>
          <a:p>
            <a:pPr marL="0" indent="457200" algn="just">
              <a:lnSpc>
                <a:spcPct val="80000"/>
              </a:lnSpc>
              <a:buNone/>
            </a:pPr>
            <a:r>
              <a:rPr lang="en-US" altLang="zh-CN" sz="2000" dirty="0">
                <a:latin typeface="Times New Roman" panose="02020603050405020304" pitchFamily="18" charset="0"/>
                <a:cs typeface="Times New Roman" panose="02020603050405020304" pitchFamily="18" charset="0"/>
              </a:rPr>
              <a:t>But something troubled him. Years of living in the small town had convinced him that it was a dull place. "There's nothing special about it — only ordinary farms, animals, and trees!" he frowned. "What will I draw?"</a:t>
            </a:r>
            <a:endParaRPr lang="en-US" altLang="zh-CN" sz="2000" dirty="0">
              <a:latin typeface="Times New Roman" panose="02020603050405020304" pitchFamily="18" charset="0"/>
              <a:cs typeface="Times New Roman" panose="02020603050405020304" pitchFamily="18" charset="0"/>
            </a:endParaRPr>
          </a:p>
          <a:p>
            <a:pPr marL="0" indent="457200" algn="just">
              <a:lnSpc>
                <a:spcPct val="80000"/>
              </a:lnSpc>
              <a:buNone/>
            </a:pPr>
            <a:r>
              <a:rPr lang="en-US" altLang="zh-CN" sz="2000" dirty="0">
                <a:latin typeface="Times New Roman" panose="02020603050405020304" pitchFamily="18" charset="0"/>
                <a:cs typeface="Times New Roman" panose="02020603050405020304" pitchFamily="18" charset="0"/>
              </a:rPr>
              <a:t>Just then, Briana Williams, a new girl in his class who had just moved from Houston, a large modern city in Texas, walked out. Spotting Nate, she sat down beside him and noticed the flyer. "A drawing contest? That sounds fun!"</a:t>
            </a:r>
            <a:endParaRPr lang="en-US" altLang="zh-CN" sz="2000" dirty="0">
              <a:latin typeface="Times New Roman" panose="02020603050405020304" pitchFamily="18" charset="0"/>
              <a:cs typeface="Times New Roman" panose="02020603050405020304" pitchFamily="18" charset="0"/>
            </a:endParaRPr>
          </a:p>
          <a:p>
            <a:pPr marL="0" indent="457200" algn="just">
              <a:lnSpc>
                <a:spcPct val="80000"/>
              </a:lnSpc>
              <a:buNone/>
            </a:pPr>
            <a:r>
              <a:rPr lang="en-US" altLang="zh-CN" sz="2000" dirty="0">
                <a:latin typeface="Times New Roman" panose="02020603050405020304" pitchFamily="18" charset="0"/>
                <a:cs typeface="Times New Roman" panose="02020603050405020304" pitchFamily="18" charset="0"/>
              </a:rPr>
              <a:t>"Not really," Nate sighed. "Trust me, this town is a big bore."</a:t>
            </a:r>
            <a:endParaRPr lang="en-US" altLang="zh-CN" sz="2000" dirty="0">
              <a:latin typeface="Times New Roman" panose="02020603050405020304" pitchFamily="18" charset="0"/>
              <a:cs typeface="Times New Roman" panose="02020603050405020304" pitchFamily="18" charset="0"/>
            </a:endParaRPr>
          </a:p>
          <a:p>
            <a:pPr marL="0" indent="457200" algn="just">
              <a:lnSpc>
                <a:spcPct val="80000"/>
              </a:lnSpc>
              <a:buNone/>
            </a:pPr>
            <a:r>
              <a:rPr lang="en-US" altLang="zh-CN" sz="2000" dirty="0">
                <a:latin typeface="Times New Roman" panose="02020603050405020304" pitchFamily="18" charset="0"/>
                <a:cs typeface="Times New Roman" panose="02020603050405020304" pitchFamily="18" charset="0"/>
              </a:rPr>
              <a:t>Briana looked surprised. "Well, everything here may seem boring to you, but to me, it's all new! I'd love to see more of it. Show me around sometime. And bring your sketchpad — you might find something worth drawing."</a:t>
            </a:r>
            <a:endParaRPr lang="en-US" altLang="zh-CN" sz="2000" dirty="0">
              <a:latin typeface="Times New Roman" panose="02020603050405020304" pitchFamily="18" charset="0"/>
              <a:cs typeface="Times New Roman" panose="02020603050405020304" pitchFamily="18" charset="0"/>
            </a:endParaRPr>
          </a:p>
          <a:p>
            <a:pPr marL="0" indent="457200" algn="just">
              <a:lnSpc>
                <a:spcPct val="80000"/>
              </a:lnSpc>
              <a:buNone/>
            </a:pPr>
            <a:r>
              <a:rPr lang="en-US" altLang="zh-CN" sz="2000" dirty="0">
                <a:latin typeface="Times New Roman" panose="02020603050405020304" pitchFamily="18" charset="0"/>
                <a:cs typeface="Times New Roman" panose="02020603050405020304" pitchFamily="18" charset="0"/>
              </a:rPr>
              <a:t>The next Saturday, they wandered down a quiet lane together. Briana stopped beneath a large maple and gazed up in awe. Nate paused beside her. At first, it felt strange to admire a tree he'd passed a hundred times. But as he followed her gaze, the sun was shining through the branches, turning the red and yellow leaves into a sea of burning gold.</a:t>
            </a:r>
            <a:endParaRPr lang="en-US" altLang="zh-CN" sz="2000" dirty="0">
              <a:latin typeface="Times New Roman" panose="02020603050405020304" pitchFamily="18" charset="0"/>
              <a:cs typeface="Times New Roman" panose="02020603050405020304" pitchFamily="18" charset="0"/>
            </a:endParaRPr>
          </a:p>
          <a:p>
            <a:pPr marL="0" indent="457200" algn="just">
              <a:lnSpc>
                <a:spcPct val="80000"/>
              </a:lnSpc>
              <a:buNone/>
            </a:pPr>
            <a:r>
              <a:rPr lang="en-US" altLang="zh-CN" sz="2000" dirty="0">
                <a:latin typeface="Times New Roman" panose="02020603050405020304" pitchFamily="18" charset="0"/>
                <a:cs typeface="Times New Roman" panose="02020603050405020304" pitchFamily="18" charset="0"/>
              </a:rPr>
              <a:t>"There's nowhere this quiet and pretty in Houston," Briana said softly.</a:t>
            </a:r>
            <a:endParaRPr lang="en-US" altLang="zh-CN" sz="2000" dirty="0">
              <a:latin typeface="Times New Roman" panose="02020603050405020304" pitchFamily="18" charset="0"/>
              <a:cs typeface="Times New Roman" panose="02020603050405020304" pitchFamily="18" charset="0"/>
            </a:endParaRPr>
          </a:p>
          <a:p>
            <a:pPr marL="0" indent="457200" algn="just">
              <a:lnSpc>
                <a:spcPct val="80000"/>
              </a:lnSpc>
              <a:buNone/>
            </a:pPr>
            <a:r>
              <a:rPr lang="en-US" altLang="zh-CN" sz="2000" dirty="0">
                <a:latin typeface="Times New Roman" panose="02020603050405020304" pitchFamily="18" charset="0"/>
                <a:cs typeface="Times New Roman" panose="02020603050405020304" pitchFamily="18" charset="0"/>
              </a:rPr>
              <a:t>Nate felt something clicked in his mind. Highland wasn't a big bore — he was just too used to it. He began to wonder what other hidden beauty was waiting to be discovered.</a:t>
            </a:r>
            <a:endParaRPr lang="en-US" altLang="zh-CN" sz="2000" dirty="0">
              <a:latin typeface="Times New Roman" panose="02020603050405020304" pitchFamily="18" charset="0"/>
              <a:cs typeface="Times New Roman" panose="02020603050405020304" pitchFamily="18" charset="0"/>
            </a:endParaRPr>
          </a:p>
          <a:p>
            <a:pPr marL="0" indent="0" algn="just">
              <a:lnSpc>
                <a:spcPct val="80000"/>
              </a:lnSpc>
              <a:buNone/>
            </a:pPr>
            <a:r>
              <a:rPr lang="en-US" altLang="zh-CN" sz="2000" dirty="0">
                <a:latin typeface="Times New Roman" panose="02020603050405020304" pitchFamily="18" charset="0"/>
                <a:cs typeface="Times New Roman" panose="02020603050405020304" pitchFamily="18" charset="0"/>
              </a:rPr>
              <a:t>Paragraph 1:Inspired, Nate suggested they visit his Grandpa's farm.</a:t>
            </a:r>
            <a:endParaRPr lang="en-US" altLang="zh-CN" sz="2000" dirty="0">
              <a:latin typeface="Times New Roman" panose="02020603050405020304" pitchFamily="18" charset="0"/>
              <a:cs typeface="Times New Roman" panose="02020603050405020304" pitchFamily="18" charset="0"/>
            </a:endParaRPr>
          </a:p>
          <a:p>
            <a:pPr marL="0" indent="0" algn="just">
              <a:lnSpc>
                <a:spcPct val="80000"/>
              </a:lnSpc>
              <a:buNone/>
            </a:pPr>
            <a:r>
              <a:rPr lang="en-US" altLang="zh-CN" sz="2000" dirty="0">
                <a:latin typeface="Times New Roman" panose="02020603050405020304" pitchFamily="18" charset="0"/>
                <a:cs typeface="Times New Roman" panose="02020603050405020304" pitchFamily="18" charset="0"/>
              </a:rPr>
              <a:t>Paragraph 2:On the day of the award ceremony, the library was crowded.</a:t>
            </a:r>
            <a:endParaRPr lang="en-US" altLang="zh-CN" sz="2000" dirty="0">
              <a:latin typeface="Times New Roman" panose="02020603050405020304" pitchFamily="18" charset="0"/>
              <a:cs typeface="Times New Roman" panose="02020603050405020304" pitchFamily="18" charset="0"/>
            </a:endParaRPr>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409288" y="375069"/>
            <a:ext cx="9709341" cy="461665"/>
          </a:xfrm>
          <a:prstGeom prst="rect">
            <a:avLst/>
          </a:prstGeom>
          <a:solidFill>
            <a:schemeClr val="accent5">
              <a:lumMod val="20000"/>
              <a:lumOff val="80000"/>
            </a:schemeClr>
          </a:solidFill>
        </p:spPr>
        <p:txBody>
          <a:bodyPr wrap="square">
            <a:spAutoFit/>
          </a:bodyPr>
          <a:lstStyle/>
          <a:p>
            <a:r>
              <a:rPr lang="en-US" altLang="zh-CN" sz="2400" dirty="0">
                <a:latin typeface="Times New Roman" panose="02020603050405020304" pitchFamily="18" charset="0"/>
                <a:cs typeface="Times New Roman" panose="02020603050405020304" pitchFamily="18" charset="0"/>
              </a:rPr>
              <a:t>Paragraph 2 </a:t>
            </a:r>
            <a:r>
              <a:rPr lang="zh-CN" altLang="en-US"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On the day of the award ceremony, the library was crowded</a:t>
            </a:r>
            <a:r>
              <a:rPr lang="en-US" altLang="zh-CN" sz="2400" dirty="0"/>
              <a:t>.</a:t>
            </a:r>
            <a:endParaRPr lang="zh-CN" altLang="en-US" sz="2400" dirty="0"/>
          </a:p>
        </p:txBody>
      </p:sp>
      <p:sp>
        <p:nvSpPr>
          <p:cNvPr id="5" name="内容占位符 2"/>
          <p:cNvSpPr>
            <a:spLocks noGrp="1"/>
          </p:cNvSpPr>
          <p:nvPr>
            <p:ph idx="1"/>
          </p:nvPr>
        </p:nvSpPr>
        <p:spPr>
          <a:xfrm>
            <a:off x="321682" y="1237450"/>
            <a:ext cx="10777053" cy="4248949"/>
          </a:xfrm>
          <a:solidFill>
            <a:schemeClr val="bg2"/>
          </a:solidFill>
        </p:spPr>
        <p:txBody>
          <a:bodyPr>
            <a:normAutofit lnSpcReduction="10000"/>
          </a:bodyPr>
          <a:lstStyle/>
          <a:p>
            <a:r>
              <a:rPr lang="zh-CN" altLang="en-US" dirty="0">
                <a:latin typeface="Times New Roman" panose="02020603050405020304" pitchFamily="18" charset="0"/>
                <a:cs typeface="Times New Roman" panose="02020603050405020304" pitchFamily="18" charset="0"/>
              </a:rPr>
              <a:t>画中满是农场的暖阳、枫树的金叶与田园的烟火气，传递出最真挚的美好。（视觉 </a:t>
            </a:r>
            <a:r>
              <a:rPr lang="en-US" altLang="zh-CN" dirty="0">
                <a:latin typeface="Times New Roman" panose="02020603050405020304" pitchFamily="18" charset="0"/>
                <a:cs typeface="Times New Roman" panose="02020603050405020304" pitchFamily="18" charset="0"/>
              </a:rPr>
              <a:t>/ </a:t>
            </a:r>
            <a:r>
              <a:rPr lang="zh-CN" altLang="en-US" dirty="0">
                <a:latin typeface="Times New Roman" panose="02020603050405020304" pitchFamily="18" charset="0"/>
                <a:cs typeface="Times New Roman" panose="02020603050405020304" pitchFamily="18" charset="0"/>
              </a:rPr>
              <a:t>修辞；关键词：</a:t>
            </a:r>
            <a:r>
              <a:rPr lang="en-US" altLang="zh-CN" dirty="0">
                <a:latin typeface="Times New Roman" panose="02020603050405020304" pitchFamily="18" charset="0"/>
                <a:cs typeface="Times New Roman" panose="02020603050405020304" pitchFamily="18" charset="0"/>
              </a:rPr>
              <a:t>warm sunshine, golden maple leaves, pastoral vitality, sincere beauty</a:t>
            </a:r>
            <a:r>
              <a:rPr lang="zh-CN" altLang="en-US" dirty="0">
                <a:latin typeface="Times New Roman" panose="02020603050405020304" pitchFamily="18" charset="0"/>
                <a:cs typeface="Times New Roman" panose="02020603050405020304" pitchFamily="18" charset="0"/>
              </a:rPr>
              <a:t>）</a:t>
            </a:r>
            <a:endParaRPr lang="en-US" altLang="zh-CN"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The painting was filled with warm farm sunshine, golden maple leaves, and pastoral vitality, conveying the most sincere beauty.</a:t>
            </a:r>
            <a:endParaRPr lang="en-US" altLang="zh-CN" dirty="0">
              <a:latin typeface="Times New Roman" panose="02020603050405020304" pitchFamily="18" charset="0"/>
              <a:cs typeface="Times New Roman" panose="02020603050405020304" pitchFamily="18" charset="0"/>
            </a:endParaRPr>
          </a:p>
          <a:p>
            <a:r>
              <a:rPr lang="zh-CN" altLang="en-US" dirty="0">
                <a:latin typeface="Times New Roman" panose="02020603050405020304" pitchFamily="18" charset="0"/>
                <a:cs typeface="Times New Roman" panose="02020603050405020304" pitchFamily="18" charset="0"/>
              </a:rPr>
              <a:t>雷鸣般的掌声瞬间响起，观众们纷纷点头称赞，眼中满是欣赏。（听觉 </a:t>
            </a:r>
            <a:r>
              <a:rPr lang="en-US" altLang="zh-CN" dirty="0">
                <a:latin typeface="Times New Roman" panose="02020603050405020304" pitchFamily="18" charset="0"/>
                <a:cs typeface="Times New Roman" panose="02020603050405020304" pitchFamily="18" charset="0"/>
              </a:rPr>
              <a:t>/ </a:t>
            </a:r>
            <a:r>
              <a:rPr lang="zh-CN" altLang="en-US" dirty="0">
                <a:latin typeface="Times New Roman" panose="02020603050405020304" pitchFamily="18" charset="0"/>
                <a:cs typeface="Times New Roman" panose="02020603050405020304" pitchFamily="18" charset="0"/>
              </a:rPr>
              <a:t>侧面描写；关键词：</a:t>
            </a:r>
            <a:r>
              <a:rPr lang="en-US" altLang="zh-CN" dirty="0">
                <a:latin typeface="Times New Roman" panose="02020603050405020304" pitchFamily="18" charset="0"/>
                <a:cs typeface="Times New Roman" panose="02020603050405020304" pitchFamily="18" charset="0"/>
              </a:rPr>
              <a:t>thunderous applause, burst out, nod, praise, admiration</a:t>
            </a:r>
            <a:r>
              <a:rPr lang="zh-CN" altLang="en-US" dirty="0">
                <a:latin typeface="Times New Roman" panose="02020603050405020304" pitchFamily="18" charset="0"/>
                <a:cs typeface="Times New Roman" panose="02020603050405020304" pitchFamily="18" charset="0"/>
              </a:rPr>
              <a:t>）</a:t>
            </a:r>
            <a:endParaRPr lang="en-US" altLang="zh-CN"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Thunderous applause burst out at once, and the audience nodded in praise, their eyes filled with admiration.</a:t>
            </a:r>
            <a:endParaRPr lang="zh-CN" altLang="en-US" dirty="0">
              <a:latin typeface="Times New Roman" panose="02020603050405020304" pitchFamily="18" charset="0"/>
              <a:cs typeface="Times New Roman" panose="02020603050405020304" pitchFamily="18" charset="0"/>
            </a:endParaRPr>
          </a:p>
        </p:txBody>
      </p:sp>
      <p:sp>
        <p:nvSpPr>
          <p:cNvPr id="7" name="文本框 6"/>
          <p:cNvSpPr txBox="1"/>
          <p:nvPr/>
        </p:nvSpPr>
        <p:spPr>
          <a:xfrm>
            <a:off x="8163894" y="5887115"/>
            <a:ext cx="3407100" cy="646331"/>
          </a:xfrm>
          <a:prstGeom prst="rect">
            <a:avLst/>
          </a:prstGeom>
          <a:solidFill>
            <a:srgbClr val="9966FF"/>
          </a:solidFill>
        </p:spPr>
        <p:txBody>
          <a:bodyPr wrap="square">
            <a:spAutoFit/>
          </a:bodyPr>
          <a:lstStyle/>
          <a:p>
            <a:r>
              <a:rPr lang="zh-CN" altLang="en-US" sz="3600" b="1" dirty="0">
                <a:highlight>
                  <a:srgbClr val="FFFF00"/>
                </a:highlight>
                <a:latin typeface="隶书" panose="02010509060101010101" pitchFamily="49" charset="-122"/>
                <a:ea typeface="隶书" panose="02010509060101010101" pitchFamily="49" charset="-122"/>
              </a:rPr>
              <a:t>五感点亮画面</a:t>
            </a:r>
            <a:endParaRPr lang="zh-CN" altLang="en-US" sz="3600" b="1" dirty="0">
              <a:highlight>
                <a:srgbClr val="FFFF00"/>
              </a:highlight>
              <a:latin typeface="隶书" panose="02010509060101010101" pitchFamily="49" charset="-122"/>
              <a:ea typeface="隶书" panose="02010509060101010101" pitchFamily="49"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409288" y="375069"/>
            <a:ext cx="9709341" cy="461665"/>
          </a:xfrm>
          <a:prstGeom prst="rect">
            <a:avLst/>
          </a:prstGeom>
          <a:solidFill>
            <a:schemeClr val="accent5">
              <a:lumMod val="20000"/>
              <a:lumOff val="8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400" b="0" i="0" u="none" strike="noStrike" kern="1200" cap="none" spc="0" normalizeH="0" baseline="0" noProof="0" dirty="0">
                <a:ln>
                  <a:noFill/>
                </a:ln>
                <a:solidFill>
                  <a:prstClr val="black"/>
                </a:solidFill>
                <a:effectLst/>
                <a:uLnTx/>
                <a:uFillTx/>
                <a:latin typeface="Times New Roman" panose="02020603050405020304" pitchFamily="18" charset="0"/>
                <a:ea typeface="等线" panose="02010600030101010101" charset="-122"/>
                <a:cs typeface="Times New Roman" panose="02020603050405020304" pitchFamily="18" charset="0"/>
              </a:rPr>
              <a:t>Paragraph 2 </a:t>
            </a:r>
            <a:r>
              <a:rPr kumimoji="0" lang="zh-CN" altLang="en-US" sz="2400" b="0" i="0" u="none" strike="noStrike" kern="1200" cap="none" spc="0" normalizeH="0" baseline="0" noProof="0" dirty="0">
                <a:ln>
                  <a:noFill/>
                </a:ln>
                <a:solidFill>
                  <a:prstClr val="black"/>
                </a:solidFill>
                <a:effectLst/>
                <a:uLnTx/>
                <a:uFillTx/>
                <a:latin typeface="Times New Roman" panose="02020603050405020304" pitchFamily="18" charset="0"/>
                <a:ea typeface="等线" panose="02010600030101010101" charset="-122"/>
                <a:cs typeface="Times New Roman" panose="02020603050405020304" pitchFamily="18" charset="0"/>
              </a:rPr>
              <a:t>：</a:t>
            </a:r>
            <a:r>
              <a:rPr kumimoji="0" lang="en-US" altLang="zh-CN" sz="2400" b="0" i="0" u="none" strike="noStrike" kern="1200" cap="none" spc="0" normalizeH="0" baseline="0" noProof="0" dirty="0">
                <a:ln>
                  <a:noFill/>
                </a:ln>
                <a:solidFill>
                  <a:prstClr val="black"/>
                </a:solidFill>
                <a:effectLst/>
                <a:uLnTx/>
                <a:uFillTx/>
                <a:latin typeface="Times New Roman" panose="02020603050405020304" pitchFamily="18" charset="0"/>
                <a:ea typeface="等线" panose="02010600030101010101" charset="-122"/>
                <a:cs typeface="Times New Roman" panose="02020603050405020304" pitchFamily="18" charset="0"/>
              </a:rPr>
              <a:t>On the day of the award ceremony, the library was crowded</a:t>
            </a:r>
            <a:r>
              <a:rPr kumimoji="0" lang="en-US" altLang="zh-CN" sz="2400" b="0"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mn-cs"/>
              </a:rPr>
              <a:t>.</a:t>
            </a:r>
            <a:endParaRPr kumimoji="0" lang="zh-CN" altLang="en-US" sz="2400" b="0"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mn-cs"/>
            </a:endParaRPr>
          </a:p>
        </p:txBody>
      </p:sp>
      <p:sp>
        <p:nvSpPr>
          <p:cNvPr id="2" name="内容占位符 2"/>
          <p:cNvSpPr txBox="1"/>
          <p:nvPr/>
        </p:nvSpPr>
        <p:spPr>
          <a:xfrm>
            <a:off x="3635698" y="1938310"/>
            <a:ext cx="7658331" cy="3717830"/>
          </a:xfrm>
          <a:prstGeom prst="rect">
            <a:avLst/>
          </a:prstGeom>
          <a:solidFill>
            <a:schemeClr val="bg2"/>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pPr>
            <a:r>
              <a:rPr lang="zh-CN" altLang="en-US" dirty="0">
                <a:solidFill>
                  <a:prstClr val="black"/>
                </a:solidFill>
                <a:latin typeface="Times New Roman" panose="02020603050405020304" pitchFamily="18" charset="0"/>
                <a:cs typeface="Times New Roman" panose="02020603050405020304" pitchFamily="18" charset="0"/>
              </a:rPr>
              <a:t>内特望向布里安娜，两人相视而笑，他终于懂得：美不在远方，而在我们用心发现的每一个平凡瞬间。（心理 </a:t>
            </a:r>
            <a:r>
              <a:rPr lang="en-US" altLang="zh-CN" dirty="0">
                <a:solidFill>
                  <a:prstClr val="black"/>
                </a:solidFill>
                <a:latin typeface="Times New Roman" panose="02020603050405020304" pitchFamily="18" charset="0"/>
                <a:cs typeface="Times New Roman" panose="02020603050405020304" pitchFamily="18" charset="0"/>
              </a:rPr>
              <a:t>/ </a:t>
            </a:r>
            <a:r>
              <a:rPr lang="zh-CN" altLang="en-US" dirty="0">
                <a:solidFill>
                  <a:prstClr val="black"/>
                </a:solidFill>
                <a:latin typeface="Times New Roman" panose="02020603050405020304" pitchFamily="18" charset="0"/>
                <a:cs typeface="Times New Roman" panose="02020603050405020304" pitchFamily="18" charset="0"/>
              </a:rPr>
              <a:t>主题升华；关键词：</a:t>
            </a:r>
            <a:r>
              <a:rPr lang="en-US" altLang="zh-CN" dirty="0">
                <a:solidFill>
                  <a:prstClr val="black"/>
                </a:solidFill>
                <a:latin typeface="Times New Roman" panose="02020603050405020304" pitchFamily="18" charset="0"/>
                <a:cs typeface="Times New Roman" panose="02020603050405020304" pitchFamily="18" charset="0"/>
              </a:rPr>
              <a:t>smile at each other, beauty, discover, ordinary moments</a:t>
            </a:r>
            <a:r>
              <a:rPr lang="zh-CN" altLang="en-US" dirty="0">
                <a:solidFill>
                  <a:prstClr val="black"/>
                </a:solidFill>
                <a:latin typeface="Times New Roman" panose="02020603050405020304" pitchFamily="18" charset="0"/>
                <a:cs typeface="Times New Roman" panose="02020603050405020304" pitchFamily="18" charset="0"/>
              </a:rPr>
              <a:t>）</a:t>
            </a:r>
            <a:endParaRPr lang="en-US" altLang="zh-CN" dirty="0">
              <a:solidFill>
                <a:prstClr val="black"/>
              </a:solidFill>
              <a:latin typeface="Times New Roman" panose="02020603050405020304" pitchFamily="18" charset="0"/>
              <a:cs typeface="Times New Roman" panose="02020603050405020304" pitchFamily="18" charset="0"/>
            </a:endParaRPr>
          </a:p>
          <a:p>
            <a:pPr marL="0" lvl="0" indent="0">
              <a:buNone/>
            </a:pPr>
            <a:r>
              <a:rPr lang="en-US" altLang="zh-CN" dirty="0">
                <a:solidFill>
                  <a:prstClr val="black"/>
                </a:solidFill>
                <a:latin typeface="Times New Roman" panose="02020603050405020304" pitchFamily="18" charset="0"/>
                <a:cs typeface="Times New Roman" panose="02020603050405020304" pitchFamily="18" charset="0"/>
              </a:rPr>
              <a:t>Nate looked at Briana and they smiled at each other. He finally understood: beauty is not far away, but in every ordinary moment we discover with our heart.</a:t>
            </a:r>
            <a:endParaRPr kumimoji="0" lang="zh-CN" altLang="en-US" sz="2800" b="0" i="0" u="none" strike="noStrike" kern="1200" cap="none" spc="0" normalizeH="0" baseline="0" noProof="0" dirty="0">
              <a:ln>
                <a:noFill/>
              </a:ln>
              <a:solidFill>
                <a:prstClr val="black"/>
              </a:solidFill>
              <a:effectLst/>
              <a:uLnTx/>
              <a:uFillTx/>
              <a:latin typeface="Times New Roman" panose="02020603050405020304" pitchFamily="18" charset="0"/>
              <a:ea typeface="等线" panose="02010600030101010101" charset="-122"/>
              <a:cs typeface="Times New Roman" panose="02020603050405020304" pitchFamily="18" charset="0"/>
            </a:endParaRPr>
          </a:p>
        </p:txBody>
      </p:sp>
      <p:pic>
        <p:nvPicPr>
          <p:cNvPr id="9" name="图片 8"/>
          <p:cNvPicPr>
            <a:picLocks noChangeAspect="1"/>
          </p:cNvPicPr>
          <p:nvPr/>
        </p:nvPicPr>
        <p:blipFill>
          <a:blip r:embed="rId1"/>
          <a:srcRect b="5469"/>
          <a:stretch>
            <a:fillRect/>
          </a:stretch>
        </p:blipFill>
        <p:spPr>
          <a:xfrm>
            <a:off x="333969" y="1379813"/>
            <a:ext cx="3006167" cy="378901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514692" y="-203"/>
            <a:ext cx="1823324" cy="400110"/>
          </a:xfrm>
          <a:prstGeom prst="rect">
            <a:avLst/>
          </a:prstGeom>
          <a:solidFill>
            <a:schemeClr val="accent6">
              <a:lumMod val="20000"/>
              <a:lumOff val="8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sz="2000" b="1">
                <a:solidFill>
                  <a:prstClr val="black"/>
                </a:solidFill>
                <a:latin typeface="等线" panose="02010600030101010101" charset="-122"/>
                <a:ea typeface="等线" panose="02010600030101010101" charset="-122"/>
              </a:rPr>
              <a:t> </a:t>
            </a:r>
            <a:r>
              <a:rPr kumimoji="0" lang="zh-CN" altLang="en-US" sz="2000" b="1"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rPr>
              <a:t>参考</a:t>
            </a:r>
            <a:r>
              <a:rPr kumimoji="0" lang="zh-CN" altLang="en-US" sz="2000" b="1"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mn-cs"/>
              </a:rPr>
              <a:t>范文：</a:t>
            </a:r>
            <a:endParaRPr kumimoji="0" lang="zh-CN" altLang="en-US" sz="2000" b="1"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mn-cs"/>
            </a:endParaRPr>
          </a:p>
        </p:txBody>
      </p:sp>
      <p:sp>
        <p:nvSpPr>
          <p:cNvPr id="3" name="文本框 2"/>
          <p:cNvSpPr txBox="1"/>
          <p:nvPr/>
        </p:nvSpPr>
        <p:spPr>
          <a:xfrm>
            <a:off x="147320" y="328295"/>
            <a:ext cx="12044680" cy="5808980"/>
          </a:xfrm>
          <a:prstGeom prst="rect">
            <a:avLst/>
          </a:prstGeom>
          <a:solidFill>
            <a:schemeClr val="accent3">
              <a:lumMod val="20000"/>
              <a:lumOff val="80000"/>
            </a:schemeClr>
          </a:solidFill>
        </p:spPr>
        <p:txBody>
          <a:bodyPr wrap="square">
            <a:noAutofit/>
          </a:bodyPr>
          <a:lstStyle/>
          <a:p>
            <a:pPr algn="just"/>
            <a:r>
              <a:rPr lang="en-US" altLang="zh-CN" sz="2400" i="1" dirty="0">
                <a:latin typeface="Times New Roman" panose="02020603050405020304" pitchFamily="18" charset="0"/>
                <a:cs typeface="Times New Roman" panose="02020603050405020304" pitchFamily="18" charset="0"/>
              </a:rPr>
              <a:t>Inspired, Nate suggested they visit his Grandpa’s farm.</a:t>
            </a:r>
            <a:r>
              <a:rPr lang="en-US" altLang="zh-CN" sz="2400" dirty="0">
                <a:latin typeface="Times New Roman" panose="02020603050405020304" pitchFamily="18" charset="0"/>
                <a:cs typeface="Times New Roman" panose="02020603050405020304" pitchFamily="18" charset="0"/>
              </a:rPr>
              <a:t> Briana’s </a:t>
            </a:r>
            <a:r>
              <a:rPr lang="en-US" altLang="zh-CN" sz="2400" dirty="0">
                <a:solidFill>
                  <a:srgbClr val="FF0000"/>
                </a:solidFill>
                <a:latin typeface="Times New Roman" panose="02020603050405020304" pitchFamily="18" charset="0"/>
                <a:cs typeface="Times New Roman" panose="02020603050405020304" pitchFamily="18" charset="0"/>
              </a:rPr>
              <a:t>eyes </a:t>
            </a:r>
            <a:r>
              <a:rPr lang="en-US" altLang="zh-CN" sz="2400" dirty="0">
                <a:latin typeface="Times New Roman" panose="02020603050405020304" pitchFamily="18" charset="0"/>
                <a:cs typeface="Times New Roman" panose="02020603050405020304" pitchFamily="18" charset="0"/>
              </a:rPr>
              <a:t>lit up, and the two set off right away. When they arrived, Briana gasped, “This is amazing!” Her wonder was infectious – Nate looked around, feeling </a:t>
            </a:r>
            <a:r>
              <a:rPr lang="en-US" altLang="zh-CN" sz="2400" dirty="0">
                <a:solidFill>
                  <a:srgbClr val="FF0000"/>
                </a:solidFill>
                <a:latin typeface="Times New Roman" panose="02020603050405020304" pitchFamily="18" charset="0"/>
                <a:cs typeface="Times New Roman" panose="02020603050405020304" pitchFamily="18" charset="0"/>
              </a:rPr>
              <a:t>as if</a:t>
            </a:r>
            <a:r>
              <a:rPr lang="en-US" altLang="zh-CN" sz="2400" dirty="0">
                <a:latin typeface="Times New Roman" panose="02020603050405020304" pitchFamily="18" charset="0"/>
                <a:cs typeface="Times New Roman" panose="02020603050405020304" pitchFamily="18" charset="0"/>
              </a:rPr>
              <a:t> he were seeing the farm for the first time.</a:t>
            </a:r>
            <a:r>
              <a:rPr lang="en-US" altLang="zh-CN" sz="2400" u="sng" dirty="0">
                <a:latin typeface="Times New Roman" panose="02020603050405020304" pitchFamily="18" charset="0"/>
                <a:cs typeface="Times New Roman" panose="02020603050405020304" pitchFamily="18" charset="0"/>
              </a:rPr>
              <a:t> Golden wheat fields swayed in the breeze like a rolling ocean, fluffy sheep grazing peacefully in the sunlight.</a:t>
            </a:r>
            <a:r>
              <a:rPr lang="en-US" altLang="zh-CN" sz="2400" dirty="0">
                <a:latin typeface="Times New Roman" panose="02020603050405020304" pitchFamily="18" charset="0"/>
                <a:cs typeface="Times New Roman" panose="02020603050405020304" pitchFamily="18" charset="0"/>
              </a:rPr>
              <a:t> He stood there, completely </a:t>
            </a:r>
            <a:r>
              <a:rPr lang="en-US" altLang="zh-CN" sz="2400" dirty="0">
                <a:solidFill>
                  <a:srgbClr val="FF0000"/>
                </a:solidFill>
                <a:latin typeface="Times New Roman" panose="02020603050405020304" pitchFamily="18" charset="0"/>
                <a:cs typeface="Times New Roman" panose="02020603050405020304" pitchFamily="18" charset="0"/>
              </a:rPr>
              <a:t>captivated</a:t>
            </a:r>
            <a:r>
              <a:rPr lang="en-US" altLang="zh-CN" sz="2400" dirty="0">
                <a:latin typeface="Times New Roman" panose="02020603050405020304" pitchFamily="18" charset="0"/>
                <a:cs typeface="Times New Roman" panose="02020603050405020304" pitchFamily="18" charset="0"/>
              </a:rPr>
              <a:t>. Then, Briana gently nudged him. “You should draw this, Nate. It’s a perfect scene.” That was it. Nate </a:t>
            </a:r>
            <a:r>
              <a:rPr lang="en-US" altLang="zh-CN" sz="2400" dirty="0">
                <a:solidFill>
                  <a:srgbClr val="FF0000"/>
                </a:solidFill>
                <a:latin typeface="Times New Roman" panose="02020603050405020304" pitchFamily="18" charset="0"/>
                <a:cs typeface="Times New Roman" panose="02020603050405020304" pitchFamily="18" charset="0"/>
              </a:rPr>
              <a:t>pulled out</a:t>
            </a:r>
            <a:r>
              <a:rPr lang="en-US" altLang="zh-CN" sz="2400" dirty="0">
                <a:latin typeface="Times New Roman" panose="02020603050405020304" pitchFamily="18" charset="0"/>
                <a:cs typeface="Times New Roman" panose="02020603050405020304" pitchFamily="18" charset="0"/>
              </a:rPr>
              <a:t> his sketchpad immediately, his pencil </a:t>
            </a:r>
            <a:r>
              <a:rPr lang="en-US" altLang="zh-CN" sz="2400" dirty="0">
                <a:solidFill>
                  <a:srgbClr val="FF0000"/>
                </a:solidFill>
                <a:latin typeface="Times New Roman" panose="02020603050405020304" pitchFamily="18" charset="0"/>
                <a:cs typeface="Times New Roman" panose="02020603050405020304" pitchFamily="18" charset="0"/>
              </a:rPr>
              <a:t>dancing</a:t>
            </a:r>
            <a:r>
              <a:rPr lang="en-US" altLang="zh-CN" sz="2400" dirty="0">
                <a:latin typeface="Times New Roman" panose="02020603050405020304" pitchFamily="18" charset="0"/>
                <a:cs typeface="Times New Roman" panose="02020603050405020304" pitchFamily="18" charset="0"/>
              </a:rPr>
              <a:t> across the paper. As his painting </a:t>
            </a:r>
            <a:r>
              <a:rPr lang="en-US" altLang="zh-CN" sz="2400" dirty="0">
                <a:solidFill>
                  <a:srgbClr val="FF0000"/>
                </a:solidFill>
                <a:latin typeface="Times New Roman" panose="02020603050405020304" pitchFamily="18" charset="0"/>
                <a:cs typeface="Times New Roman" panose="02020603050405020304" pitchFamily="18" charset="0"/>
              </a:rPr>
              <a:t>took shape</a:t>
            </a:r>
            <a:r>
              <a:rPr lang="en-US" altLang="zh-CN" sz="2400" dirty="0">
                <a:latin typeface="Times New Roman" panose="02020603050405020304" pitchFamily="18" charset="0"/>
                <a:cs typeface="Times New Roman" panose="02020603050405020304" pitchFamily="18" charset="0"/>
              </a:rPr>
              <a:t>, </a:t>
            </a:r>
            <a:r>
              <a:rPr lang="en-US" altLang="zh-CN" sz="2400" u="sng" dirty="0">
                <a:latin typeface="Times New Roman" panose="02020603050405020304" pitchFamily="18" charset="0"/>
                <a:cs typeface="Times New Roman" panose="02020603050405020304" pitchFamily="18" charset="0"/>
              </a:rPr>
              <a:t>he wondered why he had never thought to draw the farm before</a:t>
            </a:r>
            <a:r>
              <a:rPr lang="en-US" altLang="zh-CN" sz="2400" dirty="0">
                <a:latin typeface="Times New Roman" panose="02020603050405020304" pitchFamily="18" charset="0"/>
                <a:cs typeface="Times New Roman" panose="02020603050405020304" pitchFamily="18" charset="0"/>
              </a:rPr>
              <a:t>. Once he looked closely, it really was a fascinating place. </a:t>
            </a:r>
            <a:r>
              <a:rPr lang="en-US" altLang="zh-CN" sz="2400" u="sng" dirty="0">
                <a:latin typeface="Times New Roman" panose="02020603050405020304" pitchFamily="18" charset="0"/>
                <a:cs typeface="Times New Roman" panose="02020603050405020304" pitchFamily="18" charset="0"/>
              </a:rPr>
              <a:t>By sunset, his sketchpad was filled with lively drawings. </a:t>
            </a:r>
            <a:endParaRPr lang="zh-CN" altLang="zh-CN" sz="2400" u="sng" dirty="0">
              <a:latin typeface="Times New Roman" panose="02020603050405020304" pitchFamily="18" charset="0"/>
              <a:cs typeface="Times New Roman" panose="02020603050405020304" pitchFamily="18" charset="0"/>
            </a:endParaRPr>
          </a:p>
          <a:p>
            <a:pPr algn="just"/>
            <a:r>
              <a:rPr lang="en-US" altLang="zh-CN" sz="2400" i="1" dirty="0">
                <a:latin typeface="Times New Roman" panose="02020603050405020304" pitchFamily="18" charset="0"/>
                <a:cs typeface="Times New Roman" panose="02020603050405020304" pitchFamily="18" charset="0"/>
              </a:rPr>
              <a:t>On the day of the award ceremony, the library was crowded.</a:t>
            </a:r>
            <a:r>
              <a:rPr lang="en-US" altLang="zh-CN" sz="2400" dirty="0">
                <a:latin typeface="Times New Roman" panose="02020603050405020304" pitchFamily="18" charset="0"/>
                <a:cs typeface="Times New Roman" panose="02020603050405020304" pitchFamily="18" charset="0"/>
              </a:rPr>
              <a:t> Local residents gathered around, buzzing with </a:t>
            </a:r>
            <a:r>
              <a:rPr lang="en-US" altLang="zh-CN" sz="2400" dirty="0">
                <a:solidFill>
                  <a:srgbClr val="FF0000"/>
                </a:solidFill>
                <a:latin typeface="Times New Roman" panose="02020603050405020304" pitchFamily="18" charset="0"/>
                <a:cs typeface="Times New Roman" panose="02020603050405020304" pitchFamily="18" charset="0"/>
              </a:rPr>
              <a:t>anticipation</a:t>
            </a:r>
            <a:r>
              <a:rPr lang="en-US" altLang="zh-CN" sz="2400" dirty="0">
                <a:latin typeface="Times New Roman" panose="02020603050405020304" pitchFamily="18" charset="0"/>
                <a:cs typeface="Times New Roman" panose="02020603050405020304" pitchFamily="18" charset="0"/>
              </a:rPr>
              <a:t>. Nate stood </a:t>
            </a:r>
            <a:r>
              <a:rPr lang="en-US" altLang="zh-CN" sz="2400" dirty="0">
                <a:solidFill>
                  <a:srgbClr val="FF0000"/>
                </a:solidFill>
                <a:latin typeface="Times New Roman" panose="02020603050405020304" pitchFamily="18" charset="0"/>
                <a:cs typeface="Times New Roman" panose="02020603050405020304" pitchFamily="18" charset="0"/>
              </a:rPr>
              <a:t>nervously</a:t>
            </a:r>
            <a:r>
              <a:rPr lang="en-US" altLang="zh-CN" sz="2400" dirty="0">
                <a:latin typeface="Times New Roman" panose="02020603050405020304" pitchFamily="18" charset="0"/>
                <a:cs typeface="Times New Roman" panose="02020603050405020304" pitchFamily="18" charset="0"/>
              </a:rPr>
              <a:t> among them, his </a:t>
            </a:r>
            <a:r>
              <a:rPr lang="en-US" altLang="zh-CN" sz="2400" dirty="0">
                <a:solidFill>
                  <a:srgbClr val="FF0000"/>
                </a:solidFill>
                <a:latin typeface="Times New Roman" panose="02020603050405020304" pitchFamily="18" charset="0"/>
                <a:cs typeface="Times New Roman" panose="02020603050405020304" pitchFamily="18" charset="0"/>
              </a:rPr>
              <a:t>heart</a:t>
            </a:r>
            <a:r>
              <a:rPr lang="en-US" altLang="zh-CN" sz="2400" dirty="0">
                <a:latin typeface="Times New Roman" panose="02020603050405020304" pitchFamily="18" charset="0"/>
                <a:cs typeface="Times New Roman" panose="02020603050405020304" pitchFamily="18" charset="0"/>
              </a:rPr>
              <a:t> pounding. Ms. Kim stepped onto the stage. “Every drawing captures the unique beauty of our town,” she said warmly, “but one work truly stood out.” She paused, and then announced Nate’s name. He walked up </a:t>
            </a:r>
            <a:r>
              <a:rPr lang="en-US" altLang="zh-CN" sz="2400" dirty="0">
                <a:solidFill>
                  <a:srgbClr val="FF0000"/>
                </a:solidFill>
                <a:latin typeface="Times New Roman" panose="02020603050405020304" pitchFamily="18" charset="0"/>
                <a:cs typeface="Times New Roman" panose="02020603050405020304" pitchFamily="18" charset="0"/>
              </a:rPr>
              <a:t>in disbelief</a:t>
            </a:r>
            <a:r>
              <a:rPr lang="en-US" altLang="zh-CN" sz="2400" dirty="0">
                <a:latin typeface="Times New Roman" panose="02020603050405020304" pitchFamily="18" charset="0"/>
                <a:cs typeface="Times New Roman" panose="02020603050405020304" pitchFamily="18" charset="0"/>
              </a:rPr>
              <a:t>, </a:t>
            </a:r>
            <a:r>
              <a:rPr lang="en-US" altLang="zh-CN" sz="2400" dirty="0">
                <a:solidFill>
                  <a:srgbClr val="FF0000"/>
                </a:solidFill>
                <a:latin typeface="Times New Roman" panose="02020603050405020304" pitchFamily="18" charset="0"/>
                <a:cs typeface="Times New Roman" panose="02020603050405020304" pitchFamily="18" charset="0"/>
              </a:rPr>
              <a:t>hands</a:t>
            </a:r>
            <a:r>
              <a:rPr lang="en-US" altLang="zh-CN" sz="2400" dirty="0">
                <a:latin typeface="Times New Roman" panose="02020603050405020304" pitchFamily="18" charset="0"/>
                <a:cs typeface="Times New Roman" panose="02020603050405020304" pitchFamily="18" charset="0"/>
              </a:rPr>
              <a:t> trembling as he accepted the award. The audience applauded loudly, and Briana waved at him from the crowd, </a:t>
            </a:r>
            <a:r>
              <a:rPr lang="en-US" altLang="zh-CN" sz="2400" dirty="0">
                <a:solidFill>
                  <a:srgbClr val="FF0000"/>
                </a:solidFill>
                <a:latin typeface="Times New Roman" panose="02020603050405020304" pitchFamily="18" charset="0"/>
                <a:cs typeface="Times New Roman" panose="02020603050405020304" pitchFamily="18" charset="0"/>
              </a:rPr>
              <a:t>beaming</a:t>
            </a:r>
            <a:r>
              <a:rPr lang="en-US" altLang="zh-CN" sz="2400" dirty="0">
                <a:latin typeface="Times New Roman" panose="02020603050405020304" pitchFamily="18" charset="0"/>
                <a:cs typeface="Times New Roman" panose="02020603050405020304" pitchFamily="18" charset="0"/>
              </a:rPr>
              <a:t> with pride. Nate stepped back, looking at his winning piece on the wall –</a:t>
            </a:r>
            <a:r>
              <a:rPr lang="en-US" altLang="zh-CN" sz="2400" u="sng" dirty="0">
                <a:latin typeface="Times New Roman" panose="02020603050405020304" pitchFamily="18" charset="0"/>
                <a:cs typeface="Times New Roman" panose="02020603050405020304" pitchFamily="18" charset="0"/>
              </a:rPr>
              <a:t> a vivid scene of Grandpa’s farm bathed in golden sunlight.</a:t>
            </a:r>
            <a:r>
              <a:rPr lang="en-US" altLang="zh-CN" sz="2400" dirty="0">
                <a:latin typeface="Times New Roman" panose="02020603050405020304" pitchFamily="18" charset="0"/>
                <a:cs typeface="Times New Roman" panose="02020603050405020304" pitchFamily="18" charset="0"/>
              </a:rPr>
              <a:t> A warm s</a:t>
            </a:r>
            <a:r>
              <a:rPr lang="en-US" altLang="zh-CN" sz="2400" dirty="0">
                <a:solidFill>
                  <a:srgbClr val="FF0000"/>
                </a:solidFill>
                <a:latin typeface="Times New Roman" panose="02020603050405020304" pitchFamily="18" charset="0"/>
                <a:cs typeface="Times New Roman" panose="02020603050405020304" pitchFamily="18" charset="0"/>
              </a:rPr>
              <a:t>mile </a:t>
            </a:r>
            <a:r>
              <a:rPr lang="en-US" altLang="zh-CN" sz="2400" dirty="0">
                <a:latin typeface="Times New Roman" panose="02020603050405020304" pitchFamily="18" charset="0"/>
                <a:cs typeface="Times New Roman" panose="02020603050405020304" pitchFamily="18" charset="0"/>
              </a:rPr>
              <a:t>spread across his face – beauty had always been there, and sometimes all it took was a pair of fresh eyes to see it. </a:t>
            </a:r>
            <a:endParaRPr lang="zh-CN" altLang="zh-CN" sz="2400" dirty="0">
              <a:latin typeface="Times New Roman" panose="02020603050405020304" pitchFamily="18" charset="0"/>
              <a:cs typeface="Times New Roman" panose="02020603050405020304" pitchFamily="18" charset="0"/>
            </a:endParaRPr>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388756" y="251870"/>
            <a:ext cx="1823324" cy="400110"/>
          </a:xfrm>
          <a:prstGeom prst="rect">
            <a:avLst/>
          </a:prstGeom>
          <a:solidFill>
            <a:schemeClr val="accent6">
              <a:lumMod val="20000"/>
              <a:lumOff val="8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000" b="1"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mn-cs"/>
              </a:rPr>
              <a:t> </a:t>
            </a:r>
            <a:r>
              <a:rPr kumimoji="0" lang="zh-CN" altLang="en-US" sz="2000" b="1"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mn-cs"/>
              </a:rPr>
              <a:t>下水作文：</a:t>
            </a:r>
            <a:endParaRPr kumimoji="0" lang="zh-CN" altLang="en-US" sz="2000" b="1"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mn-cs"/>
            </a:endParaRPr>
          </a:p>
        </p:txBody>
      </p:sp>
      <p:sp>
        <p:nvSpPr>
          <p:cNvPr id="6" name="文本框 5"/>
          <p:cNvSpPr txBox="1"/>
          <p:nvPr/>
        </p:nvSpPr>
        <p:spPr>
          <a:xfrm>
            <a:off x="388756" y="850708"/>
            <a:ext cx="11569624" cy="5631180"/>
          </a:xfrm>
          <a:prstGeom prst="rect">
            <a:avLst/>
          </a:prstGeom>
          <a:solidFill>
            <a:schemeClr val="bg2"/>
          </a:solidFill>
        </p:spPr>
        <p:txBody>
          <a:bodyPr wrap="square">
            <a:spAutoFit/>
          </a:bodyPr>
          <a:lstStyle/>
          <a:p>
            <a:pPr algn="just"/>
            <a:r>
              <a:rPr lang="en-US" altLang="zh-CN" sz="2400" i="1" dirty="0">
                <a:latin typeface="Times New Roman" panose="02020603050405020304" pitchFamily="18" charset="0"/>
                <a:cs typeface="Times New Roman" panose="02020603050405020304" pitchFamily="18" charset="0"/>
              </a:rPr>
              <a:t>Inspired, Nate suggested they visit his Grandpa's farm</a:t>
            </a:r>
            <a:r>
              <a:rPr lang="en-US" altLang="zh-CN" sz="2400" dirty="0">
                <a:latin typeface="Times New Roman" panose="02020603050405020304" pitchFamily="18" charset="0"/>
                <a:cs typeface="Times New Roman" panose="02020603050405020304" pitchFamily="18" charset="0"/>
              </a:rPr>
              <a:t>. </a:t>
            </a:r>
            <a:r>
              <a:rPr lang="en-US" altLang="zh-CN" sz="2400" u="sng" dirty="0">
                <a:latin typeface="Times New Roman" panose="02020603050405020304" pitchFamily="18" charset="0"/>
                <a:cs typeface="Times New Roman" panose="02020603050405020304" pitchFamily="18" charset="0"/>
              </a:rPr>
              <a:t>The moment they stepped into the farm, dazzling golden sunlight poured over the endless green wheat fields, and dappled shadows drifted slowly on the soft soil. Lambs bleated gently and wind rustled through the grass, making a peaceful pastoral song. The fresh smell of grass and moist soil filled the air, while a warm breeze brushed their cheeks comfortably.</a:t>
            </a:r>
            <a:r>
              <a:rPr lang="en-US" altLang="zh-CN" sz="2400" dirty="0">
                <a:latin typeface="Times New Roman" panose="02020603050405020304" pitchFamily="18" charset="0"/>
                <a:cs typeface="Times New Roman" panose="02020603050405020304" pitchFamily="18" charset="0"/>
              </a:rPr>
              <a:t> Briana’s eyes widened with wonder, totally</a:t>
            </a:r>
            <a:r>
              <a:rPr lang="en-US" altLang="zh-CN" sz="2400" dirty="0">
                <a:solidFill>
                  <a:srgbClr val="FF0000"/>
                </a:solidFill>
                <a:latin typeface="Times New Roman" panose="02020603050405020304" pitchFamily="18" charset="0"/>
                <a:cs typeface="Times New Roman" panose="02020603050405020304" pitchFamily="18" charset="0"/>
              </a:rPr>
              <a:t> attracted</a:t>
            </a:r>
            <a:r>
              <a:rPr lang="en-US" altLang="zh-CN" sz="2400" dirty="0">
                <a:latin typeface="Times New Roman" panose="02020603050405020304" pitchFamily="18" charset="0"/>
                <a:cs typeface="Times New Roman" panose="02020603050405020304" pitchFamily="18" charset="0"/>
              </a:rPr>
              <a:t> by the quiet beauty around them. Nate quickly took out his sketchpad and fixed every wonderful scene on paper. At that moment, he truly saw the hidden beauty in the ordinary town.</a:t>
            </a:r>
            <a:endParaRPr lang="en-US" altLang="zh-CN" sz="2400" dirty="0">
              <a:latin typeface="Times New Roman" panose="02020603050405020304" pitchFamily="18" charset="0"/>
              <a:cs typeface="Times New Roman" panose="02020603050405020304" pitchFamily="18" charset="0"/>
            </a:endParaRPr>
          </a:p>
          <a:p>
            <a:pPr algn="just"/>
            <a:r>
              <a:rPr lang="en-US" altLang="zh-CN" sz="2400" i="1" dirty="0">
                <a:latin typeface="Times New Roman" panose="02020603050405020304" pitchFamily="18" charset="0"/>
                <a:cs typeface="Times New Roman" panose="02020603050405020304" pitchFamily="18" charset="0"/>
              </a:rPr>
              <a:t>On the day of the award ceremony, the library was crowded. </a:t>
            </a:r>
            <a:r>
              <a:rPr lang="en-US" altLang="zh-CN" sz="2400" u="sng" dirty="0">
                <a:latin typeface="Times New Roman" panose="02020603050405020304" pitchFamily="18" charset="0"/>
                <a:cs typeface="Times New Roman" panose="02020603050405020304" pitchFamily="18" charset="0"/>
              </a:rPr>
              <a:t>Bright lights shone on all the works, and the whole room fell into quiet expectation.</a:t>
            </a:r>
            <a:r>
              <a:rPr lang="en-US" altLang="zh-CN" sz="2400" dirty="0">
                <a:latin typeface="Times New Roman" panose="02020603050405020304" pitchFamily="18" charset="0"/>
                <a:cs typeface="Times New Roman" panose="02020603050405020304" pitchFamily="18" charset="0"/>
              </a:rPr>
              <a:t> Nate stood </a:t>
            </a:r>
            <a:r>
              <a:rPr lang="en-US" altLang="zh-CN" sz="2400" dirty="0">
                <a:solidFill>
                  <a:srgbClr val="FF0000"/>
                </a:solidFill>
                <a:latin typeface="Times New Roman" panose="02020603050405020304" pitchFamily="18" charset="0"/>
                <a:cs typeface="Times New Roman" panose="02020603050405020304" pitchFamily="18" charset="0"/>
              </a:rPr>
              <a:t>nervously</a:t>
            </a:r>
            <a:r>
              <a:rPr lang="en-US" altLang="zh-CN" sz="2400" dirty="0">
                <a:latin typeface="Times New Roman" panose="02020603050405020304" pitchFamily="18" charset="0"/>
                <a:cs typeface="Times New Roman" panose="02020603050405020304" pitchFamily="18" charset="0"/>
              </a:rPr>
              <a:t> in the corner, his </a:t>
            </a:r>
            <a:r>
              <a:rPr lang="en-US" altLang="zh-CN" sz="2400" dirty="0">
                <a:solidFill>
                  <a:srgbClr val="FF0000"/>
                </a:solidFill>
                <a:latin typeface="Times New Roman" panose="02020603050405020304" pitchFamily="18" charset="0"/>
                <a:cs typeface="Times New Roman" panose="02020603050405020304" pitchFamily="18" charset="0"/>
              </a:rPr>
              <a:t>palms</a:t>
            </a:r>
            <a:r>
              <a:rPr lang="en-US" altLang="zh-CN" sz="2400" dirty="0">
                <a:latin typeface="Times New Roman" panose="02020603050405020304" pitchFamily="18" charset="0"/>
                <a:cs typeface="Times New Roman" panose="02020603050405020304" pitchFamily="18" charset="0"/>
              </a:rPr>
              <a:t> sweating and </a:t>
            </a:r>
            <a:r>
              <a:rPr lang="en-US" altLang="zh-CN" sz="2400" dirty="0">
                <a:solidFill>
                  <a:srgbClr val="FF0000"/>
                </a:solidFill>
                <a:latin typeface="Times New Roman" panose="02020603050405020304" pitchFamily="18" charset="0"/>
                <a:cs typeface="Times New Roman" panose="02020603050405020304" pitchFamily="18" charset="0"/>
              </a:rPr>
              <a:t>heart</a:t>
            </a:r>
            <a:r>
              <a:rPr lang="en-US" altLang="zh-CN" sz="2400" dirty="0">
                <a:latin typeface="Times New Roman" panose="02020603050405020304" pitchFamily="18" charset="0"/>
                <a:cs typeface="Times New Roman" panose="02020603050405020304" pitchFamily="18" charset="0"/>
              </a:rPr>
              <a:t> beating fast. </a:t>
            </a:r>
            <a:r>
              <a:rPr lang="en-US" altLang="zh-CN" sz="2400" u="sng" dirty="0">
                <a:latin typeface="Times New Roman" panose="02020603050405020304" pitchFamily="18" charset="0"/>
                <a:cs typeface="Times New Roman" panose="02020603050405020304" pitchFamily="18" charset="0"/>
              </a:rPr>
              <a:t>He kept replaying the farm scenes in his mind, wondering if his work could move others.</a:t>
            </a:r>
            <a:r>
              <a:rPr lang="en-US" altLang="zh-CN" sz="2400" dirty="0">
                <a:latin typeface="Times New Roman" panose="02020603050405020304" pitchFamily="18" charset="0"/>
                <a:cs typeface="Times New Roman" panose="02020603050405020304" pitchFamily="18" charset="0"/>
              </a:rPr>
              <a:t> When the host called his name, he looked up in surprise—his painting </a:t>
            </a:r>
            <a:r>
              <a:rPr lang="en-US" altLang="zh-CN" sz="2400" i="1" dirty="0">
                <a:latin typeface="Times New Roman" panose="02020603050405020304" pitchFamily="18" charset="0"/>
                <a:cs typeface="Times New Roman" panose="02020603050405020304" pitchFamily="18" charset="0"/>
              </a:rPr>
              <a:t>The Beauty of the Town</a:t>
            </a:r>
            <a:r>
              <a:rPr lang="en-US" altLang="zh-CN" sz="2400" dirty="0">
                <a:latin typeface="Times New Roman" panose="02020603050405020304" pitchFamily="18" charset="0"/>
                <a:cs typeface="Times New Roman" panose="02020603050405020304" pitchFamily="18" charset="0"/>
              </a:rPr>
              <a:t> was placed in the most eye-catching place. Thunderous applause spread around the library. Nate </a:t>
            </a:r>
            <a:r>
              <a:rPr lang="en-US" altLang="zh-CN" sz="2400" dirty="0">
                <a:solidFill>
                  <a:srgbClr val="FF0000"/>
                </a:solidFill>
                <a:latin typeface="Times New Roman" panose="02020603050405020304" pitchFamily="18" charset="0"/>
                <a:cs typeface="Times New Roman" panose="02020603050405020304" pitchFamily="18" charset="0"/>
              </a:rPr>
              <a:t>exchanged</a:t>
            </a:r>
            <a:r>
              <a:rPr lang="en-US" altLang="zh-CN" sz="2400" dirty="0">
                <a:latin typeface="Times New Roman" panose="02020603050405020304" pitchFamily="18" charset="0"/>
                <a:cs typeface="Times New Roman" panose="02020603050405020304" pitchFamily="18" charset="0"/>
              </a:rPr>
              <a:t> a joyful smile with Briana, realizing that beauty lies in every simple moment we care to discover.</a:t>
            </a:r>
            <a:endParaRPr lang="en-US" altLang="zh-CN" sz="2400" dirty="0">
              <a:latin typeface="Times New Roman" panose="02020603050405020304" pitchFamily="18" charset="0"/>
              <a:cs typeface="Times New Roman" panose="02020603050405020304" pitchFamily="18" charset="0"/>
            </a:endParaRPr>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21610" y="843219"/>
            <a:ext cx="10932190" cy="5333744"/>
          </a:xfrm>
          <a:solidFill>
            <a:schemeClr val="accent6">
              <a:lumMod val="20000"/>
              <a:lumOff val="80000"/>
            </a:schemeClr>
          </a:solidFill>
        </p:spPr>
        <p:txBody>
          <a:bodyPr>
            <a:normAutofit fontScale="85000" lnSpcReduction="20000"/>
          </a:bodyPr>
          <a:lstStyle/>
          <a:p>
            <a:r>
              <a:rPr lang="zh-CN" altLang="en-US" dirty="0">
                <a:highlight>
                  <a:srgbClr val="FFFF00"/>
                </a:highlight>
                <a:latin typeface="Times New Roman" panose="02020603050405020304" pitchFamily="18" charset="0"/>
                <a:cs typeface="Times New Roman" panose="02020603050405020304" pitchFamily="18" charset="0"/>
              </a:rPr>
              <a:t>视觉 </a:t>
            </a:r>
            <a:r>
              <a:rPr lang="en-US" altLang="zh-CN" dirty="0">
                <a:highlight>
                  <a:srgbClr val="FFFF00"/>
                </a:highlight>
                <a:latin typeface="Times New Roman" panose="02020603050405020304" pitchFamily="18" charset="0"/>
                <a:cs typeface="Times New Roman" panose="02020603050405020304" pitchFamily="18" charset="0"/>
              </a:rPr>
              <a:t>Sight</a:t>
            </a:r>
            <a:endParaRPr lang="en-US" altLang="zh-CN" dirty="0">
              <a:highlight>
                <a:srgbClr val="FFFF00"/>
              </a:highlight>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Golden sunlight spilled over the green wheat fields.</a:t>
            </a:r>
            <a:endParaRPr lang="en-US" altLang="zh-CN" dirty="0">
              <a:latin typeface="Times New Roman" panose="02020603050405020304" pitchFamily="18" charset="0"/>
              <a:cs typeface="Times New Roman" panose="02020603050405020304" pitchFamily="18" charset="0"/>
            </a:endParaRPr>
          </a:p>
          <a:p>
            <a:r>
              <a:rPr lang="zh-CN" altLang="en-US" dirty="0">
                <a:latin typeface="Times New Roman" panose="02020603050405020304" pitchFamily="18" charset="0"/>
                <a:cs typeface="Times New Roman" panose="02020603050405020304" pitchFamily="18" charset="0"/>
              </a:rPr>
              <a:t>金色的阳光洒在绿油油的麦田上。</a:t>
            </a:r>
            <a:endParaRPr lang="zh-CN" altLang="en-US"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Dappled shadows drifted slowly across the soft grass.</a:t>
            </a:r>
            <a:endParaRPr lang="en-US" altLang="zh-CN" dirty="0">
              <a:latin typeface="Times New Roman" panose="02020603050405020304" pitchFamily="18" charset="0"/>
              <a:cs typeface="Times New Roman" panose="02020603050405020304" pitchFamily="18" charset="0"/>
            </a:endParaRPr>
          </a:p>
          <a:p>
            <a:r>
              <a:rPr lang="zh-CN" altLang="en-US" dirty="0">
                <a:latin typeface="Times New Roman" panose="02020603050405020304" pitchFamily="18" charset="0"/>
                <a:cs typeface="Times New Roman" panose="02020603050405020304" pitchFamily="18" charset="0"/>
              </a:rPr>
              <a:t>斑驳的树影在柔软的草地上缓缓移动。</a:t>
            </a:r>
            <a:endParaRPr lang="zh-CN" altLang="en-US"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Curling smoke rose slowly from the cottage roof.</a:t>
            </a:r>
            <a:endParaRPr lang="en-US" altLang="zh-CN" dirty="0">
              <a:latin typeface="Times New Roman" panose="02020603050405020304" pitchFamily="18" charset="0"/>
              <a:cs typeface="Times New Roman" panose="02020603050405020304" pitchFamily="18" charset="0"/>
            </a:endParaRPr>
          </a:p>
          <a:p>
            <a:r>
              <a:rPr lang="zh-CN" altLang="en-US" dirty="0">
                <a:latin typeface="Times New Roman" panose="02020603050405020304" pitchFamily="18" charset="0"/>
                <a:cs typeface="Times New Roman" panose="02020603050405020304" pitchFamily="18" charset="0"/>
              </a:rPr>
              <a:t>袅袅炊烟从农舍屋顶缓缓升起。</a:t>
            </a:r>
            <a:endParaRPr lang="zh-CN" altLang="en-US"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Fluffy sheep wandered lazily on the hillside.</a:t>
            </a:r>
            <a:endParaRPr lang="en-US" altLang="zh-CN" dirty="0">
              <a:latin typeface="Times New Roman" panose="02020603050405020304" pitchFamily="18" charset="0"/>
              <a:cs typeface="Times New Roman" panose="02020603050405020304" pitchFamily="18" charset="0"/>
            </a:endParaRPr>
          </a:p>
          <a:p>
            <a:r>
              <a:rPr lang="zh-CN" altLang="en-US" dirty="0">
                <a:latin typeface="Times New Roman" panose="02020603050405020304" pitchFamily="18" charset="0"/>
                <a:cs typeface="Times New Roman" panose="02020603050405020304" pitchFamily="18" charset="0"/>
              </a:rPr>
              <a:t>毛茸茸的绵羊在山坡上悠闲漫步。</a:t>
            </a:r>
            <a:endParaRPr lang="zh-CN" altLang="en-US"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The maple leaves glowed like burning gold in the sun.</a:t>
            </a:r>
            <a:endParaRPr lang="en-US" altLang="zh-CN" dirty="0">
              <a:latin typeface="Times New Roman" panose="02020603050405020304" pitchFamily="18" charset="0"/>
              <a:cs typeface="Times New Roman" panose="02020603050405020304" pitchFamily="18" charset="0"/>
            </a:endParaRPr>
          </a:p>
          <a:p>
            <a:r>
              <a:rPr lang="zh-CN" altLang="en-US" dirty="0">
                <a:latin typeface="Times New Roman" panose="02020603050405020304" pitchFamily="18" charset="0"/>
                <a:cs typeface="Times New Roman" panose="02020603050405020304" pitchFamily="18" charset="0"/>
              </a:rPr>
              <a:t>枫叶在阳光下宛如燃烧的金子般闪耀。</a:t>
            </a:r>
            <a:endParaRPr lang="zh-CN" altLang="en-US" dirty="0">
              <a:latin typeface="Times New Roman" panose="02020603050405020304" pitchFamily="18" charset="0"/>
              <a:cs typeface="Times New Roman" panose="02020603050405020304" pitchFamily="18" charset="0"/>
            </a:endParaRPr>
          </a:p>
          <a:p>
            <a:r>
              <a:rPr lang="zh-CN" altLang="en-US" dirty="0">
                <a:latin typeface="Times New Roman" panose="02020603050405020304" pitchFamily="18" charset="0"/>
                <a:cs typeface="Times New Roman" panose="02020603050405020304" pitchFamily="18" charset="0"/>
              </a:rPr>
              <a:t>经典句（选自田园文学）</a:t>
            </a:r>
            <a:endParaRPr lang="zh-CN" altLang="en-US"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The field was clothed in soft green.</a:t>
            </a:r>
            <a:endParaRPr lang="en-US" altLang="zh-CN" dirty="0">
              <a:latin typeface="Times New Roman" panose="02020603050405020304" pitchFamily="18" charset="0"/>
              <a:cs typeface="Times New Roman" panose="02020603050405020304" pitchFamily="18" charset="0"/>
            </a:endParaRPr>
          </a:p>
          <a:p>
            <a:r>
              <a:rPr lang="zh-CN" altLang="en-US" dirty="0">
                <a:latin typeface="Times New Roman" panose="02020603050405020304" pitchFamily="18" charset="0"/>
                <a:cs typeface="Times New Roman" panose="02020603050405020304" pitchFamily="18" charset="0"/>
              </a:rPr>
              <a:t>田野披上了一层柔和的绿衣。</a:t>
            </a:r>
            <a:endParaRPr lang="zh-CN" altLang="en-US" dirty="0">
              <a:latin typeface="Times New Roman" panose="02020603050405020304" pitchFamily="18" charset="0"/>
              <a:cs typeface="Times New Roman" panose="02020603050405020304" pitchFamily="18" charset="0"/>
            </a:endParaRPr>
          </a:p>
          <a:p>
            <a:endParaRPr lang="zh-CN" altLang="en-US" dirty="0"/>
          </a:p>
        </p:txBody>
      </p:sp>
      <p:sp>
        <p:nvSpPr>
          <p:cNvPr id="5" name="文本框 4"/>
          <p:cNvSpPr txBox="1"/>
          <p:nvPr/>
        </p:nvSpPr>
        <p:spPr>
          <a:xfrm>
            <a:off x="507848" y="311705"/>
            <a:ext cx="3516607" cy="369332"/>
          </a:xfrm>
          <a:prstGeom prst="rect">
            <a:avLst/>
          </a:prstGeom>
          <a:solidFill>
            <a:schemeClr val="accent2">
              <a:lumMod val="40000"/>
              <a:lumOff val="60000"/>
            </a:schemeClr>
          </a:solidFill>
        </p:spPr>
        <p:txBody>
          <a:bodyPr wrap="square">
            <a:spAutoFit/>
          </a:bodyPr>
          <a:lstStyle/>
          <a:p>
            <a:r>
              <a:rPr lang="zh-CN" altLang="en-US" b="1" dirty="0"/>
              <a:t>农场五感描写语料库</a:t>
            </a:r>
            <a:endParaRPr lang="zh-CN" altLang="en-US" b="1" dirty="0"/>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21610" y="843219"/>
            <a:ext cx="10932190" cy="5333744"/>
          </a:xfrm>
          <a:solidFill>
            <a:schemeClr val="accent6">
              <a:lumMod val="20000"/>
              <a:lumOff val="80000"/>
            </a:schemeClr>
          </a:solidFill>
        </p:spPr>
        <p:txBody>
          <a:bodyPr>
            <a:normAutofit fontScale="92500" lnSpcReduction="10000"/>
          </a:bodyPr>
          <a:lstStyle/>
          <a:p>
            <a:r>
              <a:rPr lang="zh-CN" altLang="en-US" dirty="0">
                <a:highlight>
                  <a:srgbClr val="FFFF00"/>
                </a:highlight>
                <a:latin typeface="Times New Roman" panose="02020603050405020304" pitchFamily="18" charset="0"/>
                <a:cs typeface="Times New Roman" panose="02020603050405020304" pitchFamily="18" charset="0"/>
              </a:rPr>
              <a:t>听觉 </a:t>
            </a:r>
            <a:r>
              <a:rPr lang="en-US" altLang="zh-CN" dirty="0">
                <a:highlight>
                  <a:srgbClr val="FFFF00"/>
                </a:highlight>
                <a:latin typeface="Times New Roman" panose="02020603050405020304" pitchFamily="18" charset="0"/>
                <a:cs typeface="Times New Roman" panose="02020603050405020304" pitchFamily="18" charset="0"/>
              </a:rPr>
              <a:t>Sound</a:t>
            </a:r>
            <a:endParaRPr lang="en-US" altLang="zh-CN" dirty="0">
              <a:highlight>
                <a:srgbClr val="FFFF00"/>
              </a:highlight>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Lambs bleated softly in the distance.</a:t>
            </a:r>
            <a:endParaRPr lang="en-US" altLang="zh-CN" dirty="0">
              <a:latin typeface="Times New Roman" panose="02020603050405020304" pitchFamily="18" charset="0"/>
              <a:cs typeface="Times New Roman" panose="02020603050405020304" pitchFamily="18" charset="0"/>
            </a:endParaRPr>
          </a:p>
          <a:p>
            <a:r>
              <a:rPr lang="zh-CN" altLang="en-US" dirty="0">
                <a:latin typeface="Times New Roman" panose="02020603050405020304" pitchFamily="18" charset="0"/>
                <a:cs typeface="Times New Roman" panose="02020603050405020304" pitchFamily="18" charset="0"/>
              </a:rPr>
              <a:t>小羊在远处轻柔地咩叫。</a:t>
            </a:r>
            <a:endParaRPr lang="zh-CN" altLang="en-US"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A gentle breeze rustled through the grass.</a:t>
            </a:r>
            <a:endParaRPr lang="en-US" altLang="zh-CN" dirty="0">
              <a:latin typeface="Times New Roman" panose="02020603050405020304" pitchFamily="18" charset="0"/>
              <a:cs typeface="Times New Roman" panose="02020603050405020304" pitchFamily="18" charset="0"/>
            </a:endParaRPr>
          </a:p>
          <a:p>
            <a:r>
              <a:rPr lang="zh-CN" altLang="en-US" dirty="0">
                <a:latin typeface="Times New Roman" panose="02020603050405020304" pitchFamily="18" charset="0"/>
                <a:cs typeface="Times New Roman" panose="02020603050405020304" pitchFamily="18" charset="0"/>
              </a:rPr>
              <a:t>微风拂过草丛，沙沙作响。</a:t>
            </a:r>
            <a:endParaRPr lang="zh-CN" altLang="en-US"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Bees hummed happily among the flowers.</a:t>
            </a:r>
            <a:endParaRPr lang="en-US" altLang="zh-CN" dirty="0">
              <a:latin typeface="Times New Roman" panose="02020603050405020304" pitchFamily="18" charset="0"/>
              <a:cs typeface="Times New Roman" panose="02020603050405020304" pitchFamily="18" charset="0"/>
            </a:endParaRPr>
          </a:p>
          <a:p>
            <a:r>
              <a:rPr lang="zh-CN" altLang="en-US" dirty="0">
                <a:latin typeface="Times New Roman" panose="02020603050405020304" pitchFamily="18" charset="0"/>
                <a:cs typeface="Times New Roman" panose="02020603050405020304" pitchFamily="18" charset="0"/>
              </a:rPr>
              <a:t>蜜蜂在花丛中快乐地嗡嗡吟唱。</a:t>
            </a:r>
            <a:endParaRPr lang="zh-CN" altLang="en-US"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A rooster’s crow broke the morning quiet.</a:t>
            </a:r>
            <a:endParaRPr lang="en-US" altLang="zh-CN" dirty="0">
              <a:latin typeface="Times New Roman" panose="02020603050405020304" pitchFamily="18" charset="0"/>
              <a:cs typeface="Times New Roman" panose="02020603050405020304" pitchFamily="18" charset="0"/>
            </a:endParaRPr>
          </a:p>
          <a:p>
            <a:r>
              <a:rPr lang="zh-CN" altLang="en-US" dirty="0">
                <a:latin typeface="Times New Roman" panose="02020603050405020304" pitchFamily="18" charset="0"/>
                <a:cs typeface="Times New Roman" panose="02020603050405020304" pitchFamily="18" charset="0"/>
              </a:rPr>
              <a:t>一声鸡鸣打破了清晨的宁静。</a:t>
            </a:r>
            <a:endParaRPr lang="zh-CN" altLang="en-US" dirty="0">
              <a:latin typeface="Times New Roman" panose="02020603050405020304" pitchFamily="18" charset="0"/>
              <a:cs typeface="Times New Roman" panose="02020603050405020304" pitchFamily="18" charset="0"/>
            </a:endParaRPr>
          </a:p>
          <a:p>
            <a:r>
              <a:rPr lang="zh-CN" altLang="en-US" dirty="0">
                <a:latin typeface="Times New Roman" panose="02020603050405020304" pitchFamily="18" charset="0"/>
                <a:cs typeface="Times New Roman" panose="02020603050405020304" pitchFamily="18" charset="0"/>
              </a:rPr>
              <a:t>经典句</a:t>
            </a:r>
            <a:endParaRPr lang="zh-CN" altLang="en-US"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The wind sang through the leaves.</a:t>
            </a:r>
            <a:endParaRPr lang="en-US" altLang="zh-CN" dirty="0">
              <a:latin typeface="Times New Roman" panose="02020603050405020304" pitchFamily="18" charset="0"/>
              <a:cs typeface="Times New Roman" panose="02020603050405020304" pitchFamily="18" charset="0"/>
            </a:endParaRPr>
          </a:p>
          <a:p>
            <a:r>
              <a:rPr lang="zh-CN" altLang="en-US" dirty="0">
                <a:latin typeface="Times New Roman" panose="02020603050405020304" pitchFamily="18" charset="0"/>
                <a:cs typeface="Times New Roman" panose="02020603050405020304" pitchFamily="18" charset="0"/>
              </a:rPr>
              <a:t>风在树叶间歌唱。（拟人）</a:t>
            </a:r>
            <a:endParaRPr lang="zh-CN" altLang="en-US" dirty="0">
              <a:latin typeface="Times New Roman" panose="02020603050405020304" pitchFamily="18" charset="0"/>
              <a:cs typeface="Times New Roman" panose="02020603050405020304" pitchFamily="18" charset="0"/>
            </a:endParaRPr>
          </a:p>
          <a:p>
            <a:endParaRPr lang="zh-CN" altLang="en-US" dirty="0"/>
          </a:p>
        </p:txBody>
      </p:sp>
      <p:sp>
        <p:nvSpPr>
          <p:cNvPr id="5" name="文本框 4"/>
          <p:cNvSpPr txBox="1"/>
          <p:nvPr/>
        </p:nvSpPr>
        <p:spPr>
          <a:xfrm>
            <a:off x="507848" y="311705"/>
            <a:ext cx="3516607" cy="369332"/>
          </a:xfrm>
          <a:prstGeom prst="rect">
            <a:avLst/>
          </a:prstGeom>
          <a:solidFill>
            <a:schemeClr val="accent2">
              <a:lumMod val="40000"/>
              <a:lumOff val="6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mn-cs"/>
              </a:rPr>
              <a:t>农场五感描写语料库</a:t>
            </a:r>
            <a:endParaRPr kumimoji="0" lang="zh-CN" altLang="en-US" sz="1800" b="1"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21610" y="843219"/>
            <a:ext cx="10932190" cy="5333744"/>
          </a:xfrm>
          <a:solidFill>
            <a:schemeClr val="accent6">
              <a:lumMod val="20000"/>
              <a:lumOff val="80000"/>
            </a:schemeClr>
          </a:solidFill>
        </p:spPr>
        <p:txBody>
          <a:bodyPr>
            <a:normAutofit/>
          </a:bodyPr>
          <a:lstStyle/>
          <a:p>
            <a:r>
              <a:rPr lang="zh-CN" altLang="en-US" dirty="0">
                <a:highlight>
                  <a:srgbClr val="FFFF00"/>
                </a:highlight>
                <a:latin typeface="Times New Roman" panose="02020603050405020304" pitchFamily="18" charset="0"/>
                <a:cs typeface="Times New Roman" panose="02020603050405020304" pitchFamily="18" charset="0"/>
              </a:rPr>
              <a:t>嗅觉 </a:t>
            </a:r>
            <a:r>
              <a:rPr lang="en-US" altLang="zh-CN" dirty="0">
                <a:highlight>
                  <a:srgbClr val="FFFF00"/>
                </a:highlight>
                <a:latin typeface="Times New Roman" panose="02020603050405020304" pitchFamily="18" charset="0"/>
                <a:cs typeface="Times New Roman" panose="02020603050405020304" pitchFamily="18" charset="0"/>
              </a:rPr>
              <a:t>Smell</a:t>
            </a:r>
            <a:endParaRPr lang="en-US" altLang="zh-CN" dirty="0">
              <a:highlight>
                <a:srgbClr val="FFFF00"/>
              </a:highlight>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The fresh smell of grass filled the air.</a:t>
            </a:r>
            <a:endParaRPr lang="en-US" altLang="zh-CN" dirty="0">
              <a:latin typeface="Times New Roman" panose="02020603050405020304" pitchFamily="18" charset="0"/>
              <a:cs typeface="Times New Roman" panose="02020603050405020304" pitchFamily="18" charset="0"/>
            </a:endParaRPr>
          </a:p>
          <a:p>
            <a:r>
              <a:rPr lang="zh-CN" altLang="en-US" dirty="0">
                <a:latin typeface="Times New Roman" panose="02020603050405020304" pitchFamily="18" charset="0"/>
                <a:cs typeface="Times New Roman" panose="02020603050405020304" pitchFamily="18" charset="0"/>
              </a:rPr>
              <a:t>空气中弥漫着清新的草香。</a:t>
            </a:r>
            <a:endParaRPr lang="zh-CN" altLang="en-US"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The warm scent of soil came with the wind.</a:t>
            </a:r>
            <a:endParaRPr lang="en-US" altLang="zh-CN" dirty="0">
              <a:latin typeface="Times New Roman" panose="02020603050405020304" pitchFamily="18" charset="0"/>
              <a:cs typeface="Times New Roman" panose="02020603050405020304" pitchFamily="18" charset="0"/>
            </a:endParaRPr>
          </a:p>
          <a:p>
            <a:r>
              <a:rPr lang="zh-CN" altLang="en-US" dirty="0">
                <a:latin typeface="Times New Roman" panose="02020603050405020304" pitchFamily="18" charset="0"/>
                <a:cs typeface="Times New Roman" panose="02020603050405020304" pitchFamily="18" charset="0"/>
              </a:rPr>
              <a:t>风里带着泥土温润的气息。</a:t>
            </a:r>
            <a:endParaRPr lang="zh-CN" altLang="en-US"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The sweet smell of wild flowers flowed everywhere.</a:t>
            </a:r>
            <a:endParaRPr lang="en-US" altLang="zh-CN" dirty="0">
              <a:latin typeface="Times New Roman" panose="02020603050405020304" pitchFamily="18" charset="0"/>
              <a:cs typeface="Times New Roman" panose="02020603050405020304" pitchFamily="18" charset="0"/>
            </a:endParaRPr>
          </a:p>
          <a:p>
            <a:r>
              <a:rPr lang="zh-CN" altLang="en-US" dirty="0">
                <a:latin typeface="Times New Roman" panose="02020603050405020304" pitchFamily="18" charset="0"/>
                <a:cs typeface="Times New Roman" panose="02020603050405020304" pitchFamily="18" charset="0"/>
              </a:rPr>
              <a:t>野花的甜香四处飘荡。</a:t>
            </a:r>
            <a:endParaRPr lang="zh-CN" altLang="en-US" dirty="0">
              <a:latin typeface="Times New Roman" panose="02020603050405020304" pitchFamily="18" charset="0"/>
              <a:cs typeface="Times New Roman" panose="02020603050405020304" pitchFamily="18" charset="0"/>
            </a:endParaRPr>
          </a:p>
          <a:p>
            <a:r>
              <a:rPr lang="zh-CN" altLang="en-US" dirty="0">
                <a:latin typeface="Times New Roman" panose="02020603050405020304" pitchFamily="18" charset="0"/>
                <a:cs typeface="Times New Roman" panose="02020603050405020304" pitchFamily="18" charset="0"/>
              </a:rPr>
              <a:t>经典句</a:t>
            </a:r>
            <a:endParaRPr lang="zh-CN" altLang="en-US"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The air was thick with the scent of earth and growth.</a:t>
            </a:r>
            <a:endParaRPr lang="en-US" altLang="zh-CN" dirty="0">
              <a:latin typeface="Times New Roman" panose="02020603050405020304" pitchFamily="18" charset="0"/>
              <a:cs typeface="Times New Roman" panose="02020603050405020304" pitchFamily="18" charset="0"/>
            </a:endParaRPr>
          </a:p>
          <a:p>
            <a:r>
              <a:rPr lang="zh-CN" altLang="en-US" dirty="0">
                <a:latin typeface="Times New Roman" panose="02020603050405020304" pitchFamily="18" charset="0"/>
                <a:cs typeface="Times New Roman" panose="02020603050405020304" pitchFamily="18" charset="0"/>
              </a:rPr>
              <a:t>空气中满是泥土与生命生长的芬芳。</a:t>
            </a:r>
            <a:endParaRPr lang="zh-CN" altLang="en-US" dirty="0">
              <a:latin typeface="Times New Roman" panose="02020603050405020304" pitchFamily="18" charset="0"/>
              <a:cs typeface="Times New Roman" panose="02020603050405020304" pitchFamily="18" charset="0"/>
            </a:endParaRPr>
          </a:p>
          <a:p>
            <a:endParaRPr lang="zh-CN" altLang="en-US" dirty="0"/>
          </a:p>
        </p:txBody>
      </p:sp>
      <p:sp>
        <p:nvSpPr>
          <p:cNvPr id="5" name="文本框 4"/>
          <p:cNvSpPr txBox="1"/>
          <p:nvPr/>
        </p:nvSpPr>
        <p:spPr>
          <a:xfrm>
            <a:off x="507848" y="311705"/>
            <a:ext cx="3516607" cy="369332"/>
          </a:xfrm>
          <a:prstGeom prst="rect">
            <a:avLst/>
          </a:prstGeom>
          <a:solidFill>
            <a:schemeClr val="accent2">
              <a:lumMod val="40000"/>
              <a:lumOff val="6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mn-cs"/>
              </a:rPr>
              <a:t>农场五感描写语料库</a:t>
            </a:r>
            <a:endParaRPr kumimoji="0" lang="zh-CN" altLang="en-US" sz="1800" b="1"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21610" y="843219"/>
            <a:ext cx="10932190" cy="5333744"/>
          </a:xfrm>
          <a:solidFill>
            <a:schemeClr val="accent6">
              <a:lumMod val="20000"/>
              <a:lumOff val="80000"/>
            </a:schemeClr>
          </a:solidFill>
        </p:spPr>
        <p:txBody>
          <a:bodyPr>
            <a:normAutofit/>
          </a:bodyPr>
          <a:lstStyle/>
          <a:p>
            <a:r>
              <a:rPr lang="zh-CN" altLang="en-US" dirty="0">
                <a:highlight>
                  <a:srgbClr val="FFFF00"/>
                </a:highlight>
                <a:latin typeface="Times New Roman" panose="02020603050405020304" pitchFamily="18" charset="0"/>
                <a:cs typeface="Times New Roman" panose="02020603050405020304" pitchFamily="18" charset="0"/>
              </a:rPr>
              <a:t>触觉 </a:t>
            </a:r>
            <a:r>
              <a:rPr lang="en-US" altLang="zh-CN" dirty="0">
                <a:highlight>
                  <a:srgbClr val="FFFF00"/>
                </a:highlight>
                <a:latin typeface="Times New Roman" panose="02020603050405020304" pitchFamily="18" charset="0"/>
                <a:cs typeface="Times New Roman" panose="02020603050405020304" pitchFamily="18" charset="0"/>
              </a:rPr>
              <a:t>Touch</a:t>
            </a:r>
            <a:endParaRPr lang="en-US" altLang="zh-CN" dirty="0">
              <a:highlight>
                <a:srgbClr val="FFFF00"/>
              </a:highlight>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A warm breeze brushed my cheeks softly.</a:t>
            </a:r>
            <a:endParaRPr lang="en-US" altLang="zh-CN" dirty="0">
              <a:latin typeface="Times New Roman" panose="02020603050405020304" pitchFamily="18" charset="0"/>
              <a:cs typeface="Times New Roman" panose="02020603050405020304" pitchFamily="18" charset="0"/>
            </a:endParaRPr>
          </a:p>
          <a:p>
            <a:r>
              <a:rPr lang="zh-CN" altLang="en-US" dirty="0">
                <a:latin typeface="Times New Roman" panose="02020603050405020304" pitchFamily="18" charset="0"/>
                <a:cs typeface="Times New Roman" panose="02020603050405020304" pitchFamily="18" charset="0"/>
              </a:rPr>
              <a:t>温暖的微风轻轻拂过脸颊。</a:t>
            </a:r>
            <a:endParaRPr lang="zh-CN" altLang="en-US"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The sunlight felt gentle and comfortable on the skin.</a:t>
            </a:r>
            <a:endParaRPr lang="en-US" altLang="zh-CN" dirty="0">
              <a:latin typeface="Times New Roman" panose="02020603050405020304" pitchFamily="18" charset="0"/>
              <a:cs typeface="Times New Roman" panose="02020603050405020304" pitchFamily="18" charset="0"/>
            </a:endParaRPr>
          </a:p>
          <a:p>
            <a:r>
              <a:rPr lang="zh-CN" altLang="en-US" dirty="0">
                <a:latin typeface="Times New Roman" panose="02020603050405020304" pitchFamily="18" charset="0"/>
                <a:cs typeface="Times New Roman" panose="02020603050405020304" pitchFamily="18" charset="0"/>
              </a:rPr>
              <a:t>阳光照在皮肤上，温柔而舒适。</a:t>
            </a:r>
            <a:endParaRPr lang="zh-CN" altLang="en-US"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The grass was soft and cool underfoot.</a:t>
            </a:r>
            <a:endParaRPr lang="en-US" altLang="zh-CN" dirty="0">
              <a:latin typeface="Times New Roman" panose="02020603050405020304" pitchFamily="18" charset="0"/>
              <a:cs typeface="Times New Roman" panose="02020603050405020304" pitchFamily="18" charset="0"/>
            </a:endParaRPr>
          </a:p>
          <a:p>
            <a:r>
              <a:rPr lang="zh-CN" altLang="en-US" dirty="0">
                <a:latin typeface="Times New Roman" panose="02020603050405020304" pitchFamily="18" charset="0"/>
                <a:cs typeface="Times New Roman" panose="02020603050405020304" pitchFamily="18" charset="0"/>
              </a:rPr>
              <a:t>脚下的青草柔软又清凉。</a:t>
            </a:r>
            <a:endParaRPr lang="zh-CN" altLang="en-US" dirty="0">
              <a:latin typeface="Times New Roman" panose="02020603050405020304" pitchFamily="18" charset="0"/>
              <a:cs typeface="Times New Roman" panose="02020603050405020304" pitchFamily="18" charset="0"/>
            </a:endParaRPr>
          </a:p>
          <a:p>
            <a:r>
              <a:rPr lang="zh-CN" altLang="en-US" dirty="0">
                <a:latin typeface="Times New Roman" panose="02020603050405020304" pitchFamily="18" charset="0"/>
                <a:cs typeface="Times New Roman" panose="02020603050405020304" pitchFamily="18" charset="0"/>
              </a:rPr>
              <a:t>经典句</a:t>
            </a:r>
            <a:endParaRPr lang="zh-CN" altLang="en-US"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The wind was as soft as a kiss.</a:t>
            </a:r>
            <a:endParaRPr lang="en-US" altLang="zh-CN" dirty="0">
              <a:latin typeface="Times New Roman" panose="02020603050405020304" pitchFamily="18" charset="0"/>
              <a:cs typeface="Times New Roman" panose="02020603050405020304" pitchFamily="18" charset="0"/>
            </a:endParaRPr>
          </a:p>
          <a:p>
            <a:r>
              <a:rPr lang="zh-CN" altLang="en-US" dirty="0">
                <a:latin typeface="Times New Roman" panose="02020603050405020304" pitchFamily="18" charset="0"/>
                <a:cs typeface="Times New Roman" panose="02020603050405020304" pitchFamily="18" charset="0"/>
              </a:rPr>
              <a:t>风轻柔得像一个吻。（比喻）</a:t>
            </a:r>
            <a:endParaRPr lang="zh-CN" altLang="en-US" dirty="0">
              <a:latin typeface="Times New Roman" panose="02020603050405020304" pitchFamily="18" charset="0"/>
              <a:cs typeface="Times New Roman" panose="02020603050405020304" pitchFamily="18" charset="0"/>
            </a:endParaRPr>
          </a:p>
          <a:p>
            <a:endParaRPr lang="zh-CN" altLang="en-US" dirty="0"/>
          </a:p>
        </p:txBody>
      </p:sp>
      <p:sp>
        <p:nvSpPr>
          <p:cNvPr id="5" name="文本框 4"/>
          <p:cNvSpPr txBox="1"/>
          <p:nvPr/>
        </p:nvSpPr>
        <p:spPr>
          <a:xfrm>
            <a:off x="507848" y="311705"/>
            <a:ext cx="3516607" cy="369332"/>
          </a:xfrm>
          <a:prstGeom prst="rect">
            <a:avLst/>
          </a:prstGeom>
          <a:solidFill>
            <a:schemeClr val="accent2">
              <a:lumMod val="40000"/>
              <a:lumOff val="6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mn-cs"/>
              </a:rPr>
              <a:t>农场五感描写语料库</a:t>
            </a:r>
            <a:endParaRPr kumimoji="0" lang="zh-CN" altLang="en-US" sz="1800" b="1"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21610" y="843219"/>
            <a:ext cx="10932190" cy="2585782"/>
          </a:xfrm>
          <a:solidFill>
            <a:schemeClr val="accent6">
              <a:lumMod val="20000"/>
              <a:lumOff val="80000"/>
            </a:schemeClr>
          </a:solidFill>
        </p:spPr>
        <p:txBody>
          <a:bodyPr>
            <a:normAutofit/>
          </a:bodyPr>
          <a:lstStyle/>
          <a:p>
            <a:r>
              <a:rPr lang="zh-CN" altLang="en-US" dirty="0">
                <a:highlight>
                  <a:srgbClr val="FFFF00"/>
                </a:highlight>
                <a:latin typeface="Times New Roman" panose="02020603050405020304" pitchFamily="18" charset="0"/>
                <a:cs typeface="Times New Roman" panose="02020603050405020304" pitchFamily="18" charset="0"/>
              </a:rPr>
              <a:t>味觉 </a:t>
            </a:r>
            <a:r>
              <a:rPr lang="en-US" altLang="zh-CN" dirty="0">
                <a:highlight>
                  <a:srgbClr val="FFFF00"/>
                </a:highlight>
                <a:latin typeface="Times New Roman" panose="02020603050405020304" pitchFamily="18" charset="0"/>
                <a:cs typeface="Times New Roman" panose="02020603050405020304" pitchFamily="18" charset="0"/>
              </a:rPr>
              <a:t>Taste</a:t>
            </a:r>
            <a:endParaRPr lang="en-US" altLang="zh-CN" dirty="0">
              <a:highlight>
                <a:srgbClr val="FFFF00"/>
              </a:highlight>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The air tasted fresh and sweet.</a:t>
            </a:r>
            <a:endParaRPr lang="en-US" altLang="zh-CN" dirty="0">
              <a:latin typeface="Times New Roman" panose="02020603050405020304" pitchFamily="18" charset="0"/>
              <a:cs typeface="Times New Roman" panose="02020603050405020304" pitchFamily="18" charset="0"/>
            </a:endParaRPr>
          </a:p>
          <a:p>
            <a:r>
              <a:rPr lang="zh-CN" altLang="en-US" dirty="0">
                <a:latin typeface="Times New Roman" panose="02020603050405020304" pitchFamily="18" charset="0"/>
                <a:cs typeface="Times New Roman" panose="02020603050405020304" pitchFamily="18" charset="0"/>
              </a:rPr>
              <a:t>连空气都尝起来清新甘甜。</a:t>
            </a:r>
            <a:endParaRPr lang="zh-CN" altLang="en-US"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The wind carried the slight taste of wild fruit.</a:t>
            </a:r>
            <a:endParaRPr lang="en-US" altLang="zh-CN" dirty="0">
              <a:latin typeface="Times New Roman" panose="02020603050405020304" pitchFamily="18" charset="0"/>
              <a:cs typeface="Times New Roman" panose="02020603050405020304" pitchFamily="18" charset="0"/>
            </a:endParaRPr>
          </a:p>
          <a:p>
            <a:r>
              <a:rPr lang="zh-CN" altLang="en-US" dirty="0">
                <a:latin typeface="Times New Roman" panose="02020603050405020304" pitchFamily="18" charset="0"/>
                <a:cs typeface="Times New Roman" panose="02020603050405020304" pitchFamily="18" charset="0"/>
              </a:rPr>
              <a:t>风里带着一丝野果淡淡的清香。</a:t>
            </a:r>
            <a:endParaRPr lang="zh-CN" altLang="en-US" dirty="0">
              <a:latin typeface="Times New Roman" panose="02020603050405020304" pitchFamily="18" charset="0"/>
              <a:cs typeface="Times New Roman" panose="02020603050405020304" pitchFamily="18" charset="0"/>
            </a:endParaRPr>
          </a:p>
          <a:p>
            <a:endParaRPr lang="zh-CN" altLang="en-US" dirty="0"/>
          </a:p>
        </p:txBody>
      </p:sp>
      <p:sp>
        <p:nvSpPr>
          <p:cNvPr id="5" name="文本框 4"/>
          <p:cNvSpPr txBox="1"/>
          <p:nvPr/>
        </p:nvSpPr>
        <p:spPr>
          <a:xfrm>
            <a:off x="507848" y="311705"/>
            <a:ext cx="3516607" cy="369332"/>
          </a:xfrm>
          <a:prstGeom prst="rect">
            <a:avLst/>
          </a:prstGeom>
          <a:solidFill>
            <a:schemeClr val="accent2">
              <a:lumMod val="40000"/>
              <a:lumOff val="6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mn-cs"/>
              </a:rPr>
              <a:t>农场五感描写语料库</a:t>
            </a:r>
            <a:endParaRPr kumimoji="0" lang="zh-CN" altLang="en-US" sz="1800" b="1"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21610" y="843219"/>
            <a:ext cx="10932190" cy="5333744"/>
          </a:xfrm>
          <a:solidFill>
            <a:schemeClr val="accent6">
              <a:lumMod val="20000"/>
              <a:lumOff val="80000"/>
            </a:schemeClr>
          </a:solidFill>
        </p:spPr>
        <p:txBody>
          <a:bodyPr>
            <a:normAutofit fontScale="85000" lnSpcReduction="20000"/>
          </a:bodyPr>
          <a:lstStyle/>
          <a:p>
            <a:r>
              <a:rPr lang="zh-CN" altLang="en-US" dirty="0">
                <a:highlight>
                  <a:srgbClr val="FFFF00"/>
                </a:highlight>
                <a:latin typeface="Times New Roman" panose="02020603050405020304" pitchFamily="18" charset="0"/>
                <a:cs typeface="Times New Roman" panose="02020603050405020304" pitchFamily="18" charset="0"/>
              </a:rPr>
              <a:t>视觉 </a:t>
            </a:r>
            <a:r>
              <a:rPr lang="en-US" altLang="zh-CN" dirty="0">
                <a:highlight>
                  <a:srgbClr val="FFFF00"/>
                </a:highlight>
                <a:latin typeface="Times New Roman" panose="02020603050405020304" pitchFamily="18" charset="0"/>
                <a:cs typeface="Times New Roman" panose="02020603050405020304" pitchFamily="18" charset="0"/>
              </a:rPr>
              <a:t>Sight</a:t>
            </a:r>
            <a:endParaRPr lang="en-US" altLang="zh-CN" dirty="0">
              <a:highlight>
                <a:srgbClr val="FFFF00"/>
              </a:highlight>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Golden sunlight spilled over the green wheat fields.</a:t>
            </a:r>
            <a:endParaRPr lang="en-US" altLang="zh-CN" dirty="0">
              <a:latin typeface="Times New Roman" panose="02020603050405020304" pitchFamily="18" charset="0"/>
              <a:cs typeface="Times New Roman" panose="02020603050405020304" pitchFamily="18" charset="0"/>
            </a:endParaRPr>
          </a:p>
          <a:p>
            <a:r>
              <a:rPr lang="zh-CN" altLang="en-US" dirty="0">
                <a:latin typeface="Times New Roman" panose="02020603050405020304" pitchFamily="18" charset="0"/>
                <a:cs typeface="Times New Roman" panose="02020603050405020304" pitchFamily="18" charset="0"/>
              </a:rPr>
              <a:t>金色的阳光洒在绿油油的麦田上。</a:t>
            </a:r>
            <a:endParaRPr lang="zh-CN" altLang="en-US"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Dappled shadows drifted slowly across the soft grass.</a:t>
            </a:r>
            <a:endParaRPr lang="en-US" altLang="zh-CN" dirty="0">
              <a:latin typeface="Times New Roman" panose="02020603050405020304" pitchFamily="18" charset="0"/>
              <a:cs typeface="Times New Roman" panose="02020603050405020304" pitchFamily="18" charset="0"/>
            </a:endParaRPr>
          </a:p>
          <a:p>
            <a:r>
              <a:rPr lang="zh-CN" altLang="en-US" dirty="0">
                <a:latin typeface="Times New Roman" panose="02020603050405020304" pitchFamily="18" charset="0"/>
                <a:cs typeface="Times New Roman" panose="02020603050405020304" pitchFamily="18" charset="0"/>
              </a:rPr>
              <a:t>斑驳的树影在柔软的草地上缓缓移动。</a:t>
            </a:r>
            <a:endParaRPr lang="zh-CN" altLang="en-US"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Curling smoke rose slowly from the cottage roof.</a:t>
            </a:r>
            <a:endParaRPr lang="en-US" altLang="zh-CN" dirty="0">
              <a:latin typeface="Times New Roman" panose="02020603050405020304" pitchFamily="18" charset="0"/>
              <a:cs typeface="Times New Roman" panose="02020603050405020304" pitchFamily="18" charset="0"/>
            </a:endParaRPr>
          </a:p>
          <a:p>
            <a:r>
              <a:rPr lang="zh-CN" altLang="en-US" dirty="0">
                <a:latin typeface="Times New Roman" panose="02020603050405020304" pitchFamily="18" charset="0"/>
                <a:cs typeface="Times New Roman" panose="02020603050405020304" pitchFamily="18" charset="0"/>
              </a:rPr>
              <a:t>袅袅炊烟从农舍屋顶缓缓升起。</a:t>
            </a:r>
            <a:endParaRPr lang="zh-CN" altLang="en-US"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Fluffy sheep wandered lazily on the hillside.</a:t>
            </a:r>
            <a:endParaRPr lang="en-US" altLang="zh-CN" dirty="0">
              <a:latin typeface="Times New Roman" panose="02020603050405020304" pitchFamily="18" charset="0"/>
              <a:cs typeface="Times New Roman" panose="02020603050405020304" pitchFamily="18" charset="0"/>
            </a:endParaRPr>
          </a:p>
          <a:p>
            <a:r>
              <a:rPr lang="zh-CN" altLang="en-US" dirty="0">
                <a:latin typeface="Times New Roman" panose="02020603050405020304" pitchFamily="18" charset="0"/>
                <a:cs typeface="Times New Roman" panose="02020603050405020304" pitchFamily="18" charset="0"/>
              </a:rPr>
              <a:t>毛茸茸的绵羊在山坡上悠闲漫步。</a:t>
            </a:r>
            <a:endParaRPr lang="zh-CN" altLang="en-US"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The maple leaves glowed like burning gold in the sun.</a:t>
            </a:r>
            <a:endParaRPr lang="en-US" altLang="zh-CN" dirty="0">
              <a:latin typeface="Times New Roman" panose="02020603050405020304" pitchFamily="18" charset="0"/>
              <a:cs typeface="Times New Roman" panose="02020603050405020304" pitchFamily="18" charset="0"/>
            </a:endParaRPr>
          </a:p>
          <a:p>
            <a:r>
              <a:rPr lang="zh-CN" altLang="en-US" dirty="0">
                <a:latin typeface="Times New Roman" panose="02020603050405020304" pitchFamily="18" charset="0"/>
                <a:cs typeface="Times New Roman" panose="02020603050405020304" pitchFamily="18" charset="0"/>
              </a:rPr>
              <a:t>枫叶在阳光下宛如燃烧的金子般闪耀。</a:t>
            </a:r>
            <a:endParaRPr lang="zh-CN" altLang="en-US" dirty="0">
              <a:latin typeface="Times New Roman" panose="02020603050405020304" pitchFamily="18" charset="0"/>
              <a:cs typeface="Times New Roman" panose="02020603050405020304" pitchFamily="18" charset="0"/>
            </a:endParaRPr>
          </a:p>
          <a:p>
            <a:r>
              <a:rPr lang="zh-CN" altLang="en-US" dirty="0">
                <a:latin typeface="Times New Roman" panose="02020603050405020304" pitchFamily="18" charset="0"/>
                <a:cs typeface="Times New Roman" panose="02020603050405020304" pitchFamily="18" charset="0"/>
              </a:rPr>
              <a:t>经典句（选自田园文学）</a:t>
            </a:r>
            <a:endParaRPr lang="zh-CN" altLang="en-US"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The field was clothed in soft green.</a:t>
            </a:r>
            <a:endParaRPr lang="en-US" altLang="zh-CN" dirty="0">
              <a:latin typeface="Times New Roman" panose="02020603050405020304" pitchFamily="18" charset="0"/>
              <a:cs typeface="Times New Roman" panose="02020603050405020304" pitchFamily="18" charset="0"/>
            </a:endParaRPr>
          </a:p>
          <a:p>
            <a:r>
              <a:rPr lang="zh-CN" altLang="en-US" dirty="0">
                <a:latin typeface="Times New Roman" panose="02020603050405020304" pitchFamily="18" charset="0"/>
                <a:cs typeface="Times New Roman" panose="02020603050405020304" pitchFamily="18" charset="0"/>
              </a:rPr>
              <a:t>田野披上了一层柔和的绿衣。</a:t>
            </a:r>
            <a:endParaRPr lang="zh-CN" altLang="en-US" dirty="0">
              <a:latin typeface="Times New Roman" panose="02020603050405020304" pitchFamily="18" charset="0"/>
              <a:cs typeface="Times New Roman" panose="02020603050405020304" pitchFamily="18" charset="0"/>
            </a:endParaRPr>
          </a:p>
          <a:p>
            <a:endParaRPr lang="zh-CN" altLang="en-US" dirty="0"/>
          </a:p>
        </p:txBody>
      </p:sp>
      <p:sp>
        <p:nvSpPr>
          <p:cNvPr id="5" name="文本框 4"/>
          <p:cNvSpPr txBox="1"/>
          <p:nvPr/>
        </p:nvSpPr>
        <p:spPr>
          <a:xfrm>
            <a:off x="507848" y="311705"/>
            <a:ext cx="3516607" cy="369332"/>
          </a:xfrm>
          <a:prstGeom prst="rect">
            <a:avLst/>
          </a:prstGeom>
          <a:solidFill>
            <a:schemeClr val="accent2">
              <a:lumMod val="40000"/>
              <a:lumOff val="6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mn-cs"/>
              </a:rPr>
              <a:t>农场五感描写语料库</a:t>
            </a:r>
            <a:endParaRPr kumimoji="0" lang="zh-CN" altLang="en-US" sz="1800" b="1"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文本框 13"/>
          <p:cNvSpPr txBox="1"/>
          <p:nvPr/>
        </p:nvSpPr>
        <p:spPr>
          <a:xfrm>
            <a:off x="469520" y="288960"/>
            <a:ext cx="6096912" cy="400110"/>
          </a:xfrm>
          <a:prstGeom prst="rect">
            <a:avLst/>
          </a:prstGeom>
          <a:solidFill>
            <a:schemeClr val="accent2">
              <a:lumMod val="20000"/>
              <a:lumOff val="8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000" b="1"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mn-cs"/>
              </a:rPr>
              <a:t>1  Story Elements</a:t>
            </a:r>
            <a:r>
              <a:rPr kumimoji="0" lang="zh-CN" altLang="en-US" sz="2000" b="1"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mn-cs"/>
              </a:rPr>
              <a:t>（记叙文要素）</a:t>
            </a:r>
            <a:endParaRPr kumimoji="0" lang="zh-CN" altLang="en-US" sz="2000" b="1"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mn-cs"/>
            </a:endParaRPr>
          </a:p>
        </p:txBody>
      </p:sp>
      <p:graphicFrame>
        <p:nvGraphicFramePr>
          <p:cNvPr id="2" name="表格 1"/>
          <p:cNvGraphicFramePr>
            <a:graphicFrameLocks noGrp="1"/>
          </p:cNvGraphicFramePr>
          <p:nvPr/>
        </p:nvGraphicFramePr>
        <p:xfrm>
          <a:off x="383281" y="919474"/>
          <a:ext cx="11640804" cy="5343860"/>
        </p:xfrm>
        <a:graphic>
          <a:graphicData uri="http://schemas.openxmlformats.org/drawingml/2006/table">
            <a:tbl>
              <a:tblPr/>
              <a:tblGrid>
                <a:gridCol w="1675487"/>
                <a:gridCol w="9965317"/>
              </a:tblGrid>
              <a:tr h="744629">
                <a:tc>
                  <a:txBody>
                    <a:bodyPr/>
                    <a:lstStyle/>
                    <a:p>
                      <a:pPr marL="0" algn="l" defTabSz="914400" rtl="0" eaLnBrk="1" latinLnBrk="0" hangingPunct="1">
                        <a:lnSpc>
                          <a:spcPct val="100000"/>
                        </a:lnSpc>
                        <a:buNone/>
                      </a:pPr>
                      <a:r>
                        <a:rPr lang="en-US" sz="2400" b="0" kern="1200">
                          <a:solidFill>
                            <a:srgbClr val="000000"/>
                          </a:solidFill>
                          <a:effectLst/>
                          <a:latin typeface="Times New Roman" panose="02020603050405020304" pitchFamily="18" charset="0"/>
                          <a:ea typeface="+mn-ea"/>
                          <a:cs typeface="Times New Roman" panose="02020603050405020304" pitchFamily="18" charset="0"/>
                        </a:rPr>
                        <a:t>Time</a:t>
                      </a:r>
                      <a:endParaRPr lang="en-US" sz="2400" b="0" kern="1200">
                        <a:solidFill>
                          <a:srgbClr val="000000"/>
                        </a:solidFill>
                        <a:effectLst/>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l" defTabSz="914400" rtl="0" eaLnBrk="1" latinLnBrk="0" hangingPunct="1">
                        <a:lnSpc>
                          <a:spcPct val="100000"/>
                        </a:lnSpc>
                        <a:buNone/>
                      </a:pPr>
                      <a:r>
                        <a:rPr lang="en-US" sz="2400" b="0" kern="1200">
                          <a:solidFill>
                            <a:srgbClr val="000000"/>
                          </a:solidFill>
                          <a:effectLst/>
                          <a:latin typeface="Times New Roman" panose="02020603050405020304" pitchFamily="18" charset="0"/>
                          <a:ea typeface="+mn-ea"/>
                          <a:cs typeface="Times New Roman" panose="02020603050405020304" pitchFamily="18" charset="0"/>
                        </a:rPr>
                        <a:t>A weekend in a small town; the award ceremony day of the drawing contest</a:t>
                      </a:r>
                      <a:endParaRPr lang="en-US" sz="2400" b="0" kern="1200">
                        <a:solidFill>
                          <a:srgbClr val="000000"/>
                        </a:solidFill>
                        <a:effectLst/>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744629">
                <a:tc>
                  <a:txBody>
                    <a:bodyPr/>
                    <a:lstStyle/>
                    <a:p>
                      <a:pPr marL="0" algn="l" defTabSz="914400" rtl="0" eaLnBrk="1" latinLnBrk="0" hangingPunct="1">
                        <a:lnSpc>
                          <a:spcPct val="100000"/>
                        </a:lnSpc>
                        <a:buNone/>
                      </a:pPr>
                      <a:r>
                        <a:rPr lang="en-US" sz="2400" b="0" kern="1200">
                          <a:solidFill>
                            <a:srgbClr val="000000"/>
                          </a:solidFill>
                          <a:effectLst/>
                          <a:latin typeface="Times New Roman" panose="02020603050405020304" pitchFamily="18" charset="0"/>
                          <a:ea typeface="+mn-ea"/>
                          <a:cs typeface="Times New Roman" panose="02020603050405020304" pitchFamily="18" charset="0"/>
                        </a:rPr>
                        <a:t>Place</a:t>
                      </a:r>
                      <a:endParaRPr lang="en-US" sz="2400" b="0" kern="1200">
                        <a:solidFill>
                          <a:srgbClr val="000000"/>
                        </a:solidFill>
                        <a:effectLst/>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l" defTabSz="914400" rtl="0" eaLnBrk="1" latinLnBrk="0" hangingPunct="1">
                        <a:lnSpc>
                          <a:spcPct val="100000"/>
                        </a:lnSpc>
                        <a:buNone/>
                      </a:pPr>
                      <a:r>
                        <a:rPr lang="en-US" sz="2400" b="0" kern="1200">
                          <a:solidFill>
                            <a:srgbClr val="000000"/>
                          </a:solidFill>
                          <a:effectLst/>
                          <a:latin typeface="Times New Roman" panose="02020603050405020304" pitchFamily="18" charset="0"/>
                          <a:ea typeface="+mn-ea"/>
                          <a:cs typeface="Times New Roman" panose="02020603050405020304" pitchFamily="18" charset="0"/>
                        </a:rPr>
                        <a:t>Highland (a quiet small town), library, quiet lane, Grandpa’s farm</a:t>
                      </a:r>
                      <a:endParaRPr lang="en-US" sz="2400" b="0" kern="1200">
                        <a:solidFill>
                          <a:srgbClr val="000000"/>
                        </a:solidFill>
                        <a:effectLst/>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978536">
                <a:tc>
                  <a:txBody>
                    <a:bodyPr/>
                    <a:lstStyle/>
                    <a:p>
                      <a:pPr marL="0" algn="l" defTabSz="914400" rtl="0" eaLnBrk="1" latinLnBrk="0" hangingPunct="1">
                        <a:lnSpc>
                          <a:spcPct val="100000"/>
                        </a:lnSpc>
                        <a:buNone/>
                      </a:pPr>
                      <a:r>
                        <a:rPr lang="en-US" sz="2400" b="0" kern="1200">
                          <a:solidFill>
                            <a:srgbClr val="000000"/>
                          </a:solidFill>
                          <a:effectLst/>
                          <a:latin typeface="Times New Roman" panose="02020603050405020304" pitchFamily="18" charset="0"/>
                          <a:ea typeface="+mn-ea"/>
                          <a:cs typeface="Times New Roman" panose="02020603050405020304" pitchFamily="18" charset="0"/>
                        </a:rPr>
                        <a:t>Main Characters</a:t>
                      </a:r>
                      <a:endParaRPr lang="en-US" sz="2400" b="0" kern="1200">
                        <a:solidFill>
                          <a:srgbClr val="000000"/>
                        </a:solidFill>
                        <a:effectLst/>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l" defTabSz="914400" rtl="0" eaLnBrk="1" latinLnBrk="0" hangingPunct="1">
                        <a:lnSpc>
                          <a:spcPct val="100000"/>
                        </a:lnSpc>
                        <a:buNone/>
                      </a:pPr>
                      <a:r>
                        <a:rPr lang="en-US" sz="2400" b="0" kern="1200" dirty="0">
                          <a:solidFill>
                            <a:srgbClr val="000000"/>
                          </a:solidFill>
                          <a:effectLst/>
                          <a:latin typeface="Times New Roman" panose="02020603050405020304" pitchFamily="18" charset="0"/>
                          <a:ea typeface="+mn-ea"/>
                          <a:cs typeface="Times New Roman" panose="02020603050405020304" pitchFamily="18" charset="0"/>
                        </a:rPr>
                        <a:t>1. Nate: A boy who loves art but ignores the beauty of his familiar hometown</a:t>
                      </a:r>
                      <a:endParaRPr lang="en-US" sz="2400" b="0" kern="1200" dirty="0">
                        <a:solidFill>
                          <a:srgbClr val="000000"/>
                        </a:solidFill>
                        <a:effectLst/>
                        <a:latin typeface="Times New Roman" panose="02020603050405020304" pitchFamily="18" charset="0"/>
                        <a:ea typeface="+mn-ea"/>
                        <a:cs typeface="Times New Roman" panose="02020603050405020304" pitchFamily="18" charset="0"/>
                      </a:endParaRPr>
                    </a:p>
                    <a:p>
                      <a:pPr marL="0" algn="l" defTabSz="914400" rtl="0" eaLnBrk="1" latinLnBrk="0" hangingPunct="1">
                        <a:lnSpc>
                          <a:spcPct val="100000"/>
                        </a:lnSpc>
                        <a:buNone/>
                      </a:pPr>
                      <a:r>
                        <a:rPr lang="en-US" sz="2400" b="0" kern="1200" dirty="0">
                          <a:solidFill>
                            <a:srgbClr val="000000"/>
                          </a:solidFill>
                          <a:effectLst/>
                          <a:latin typeface="Times New Roman" panose="02020603050405020304" pitchFamily="18" charset="0"/>
                          <a:ea typeface="+mn-ea"/>
                          <a:cs typeface="Times New Roman" panose="02020603050405020304" pitchFamily="18" charset="0"/>
                        </a:rPr>
                        <a:t>2. Briana: A new girl from a big city, good at finding ordinary beauty</a:t>
                      </a:r>
                      <a:endParaRPr lang="en-US" sz="2400" b="0" kern="1200" dirty="0">
                        <a:solidFill>
                          <a:srgbClr val="000000"/>
                        </a:solidFill>
                        <a:effectLst/>
                        <a:latin typeface="Times New Roman" panose="02020603050405020304" pitchFamily="18" charset="0"/>
                        <a:ea typeface="+mn-ea"/>
                        <a:cs typeface="Times New Roman" panose="02020603050405020304" pitchFamily="18" charset="0"/>
                      </a:endParaRPr>
                    </a:p>
                    <a:p>
                      <a:pPr marL="0" algn="l" defTabSz="914400" rtl="0" eaLnBrk="1" latinLnBrk="0" hangingPunct="1">
                        <a:lnSpc>
                          <a:spcPct val="100000"/>
                        </a:lnSpc>
                        <a:buNone/>
                      </a:pPr>
                      <a:r>
                        <a:rPr lang="en-US" sz="2400" b="0" kern="1200" dirty="0">
                          <a:solidFill>
                            <a:srgbClr val="000000"/>
                          </a:solidFill>
                          <a:effectLst/>
                          <a:latin typeface="Times New Roman" panose="02020603050405020304" pitchFamily="18" charset="0"/>
                          <a:ea typeface="+mn-ea"/>
                          <a:cs typeface="Times New Roman" panose="02020603050405020304" pitchFamily="18" charset="0"/>
                        </a:rPr>
                        <a:t>3. Ms. Kim: A kind librarian who encourages Nate to join the contest</a:t>
                      </a:r>
                      <a:endParaRPr lang="en-US" sz="2400" b="0" kern="1200" dirty="0">
                        <a:solidFill>
                          <a:srgbClr val="000000"/>
                        </a:solidFill>
                        <a:effectLst/>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053106">
                <a:tc>
                  <a:txBody>
                    <a:bodyPr/>
                    <a:lstStyle/>
                    <a:p>
                      <a:pPr marL="0" algn="l" defTabSz="914400" rtl="0" eaLnBrk="1" latinLnBrk="0" hangingPunct="1">
                        <a:lnSpc>
                          <a:spcPct val="100000"/>
                        </a:lnSpc>
                        <a:buNone/>
                      </a:pPr>
                      <a:r>
                        <a:rPr lang="en-US" sz="2400" b="0" kern="1200">
                          <a:solidFill>
                            <a:srgbClr val="000000"/>
                          </a:solidFill>
                          <a:effectLst/>
                          <a:latin typeface="Times New Roman" panose="02020603050405020304" pitchFamily="18" charset="0"/>
                          <a:ea typeface="+mn-ea"/>
                          <a:cs typeface="Times New Roman" panose="02020603050405020304" pitchFamily="18" charset="0"/>
                        </a:rPr>
                        <a:t>Major Conflict</a:t>
                      </a:r>
                      <a:endParaRPr lang="en-US" sz="2400" b="0" kern="1200">
                        <a:solidFill>
                          <a:srgbClr val="000000"/>
                        </a:solidFill>
                        <a:effectLst/>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l" defTabSz="914400" rtl="0" eaLnBrk="1" latinLnBrk="0" hangingPunct="1">
                        <a:lnSpc>
                          <a:spcPct val="100000"/>
                        </a:lnSpc>
                        <a:buNone/>
                      </a:pPr>
                      <a:r>
                        <a:rPr lang="en-US" sz="2400" b="0" kern="1200">
                          <a:solidFill>
                            <a:srgbClr val="000000"/>
                          </a:solidFill>
                          <a:effectLst/>
                          <a:latin typeface="Times New Roman" panose="02020603050405020304" pitchFamily="18" charset="0"/>
                          <a:ea typeface="+mn-ea"/>
                          <a:cs typeface="Times New Roman" panose="02020603050405020304" pitchFamily="18" charset="0"/>
                        </a:rPr>
                        <a:t>Internal conflict: Nate is eager to take part in the drawing contest, but he firmly believes his town is dull and has no special beauty to draw.</a:t>
                      </a:r>
                      <a:endParaRPr lang="en-US" sz="2400" b="0" kern="1200">
                        <a:solidFill>
                          <a:srgbClr val="000000"/>
                        </a:solidFill>
                        <a:effectLst/>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758704">
                <a:tc>
                  <a:txBody>
                    <a:bodyPr/>
                    <a:lstStyle/>
                    <a:p>
                      <a:pPr marL="0" algn="l" defTabSz="914400" rtl="0" eaLnBrk="1" latinLnBrk="0" hangingPunct="1">
                        <a:lnSpc>
                          <a:spcPct val="100000"/>
                        </a:lnSpc>
                        <a:buNone/>
                      </a:pPr>
                      <a:r>
                        <a:rPr lang="en-US" sz="2400" b="0" kern="1200">
                          <a:solidFill>
                            <a:srgbClr val="000000"/>
                          </a:solidFill>
                          <a:effectLst/>
                          <a:latin typeface="Times New Roman" panose="02020603050405020304" pitchFamily="18" charset="0"/>
                          <a:ea typeface="+mn-ea"/>
                          <a:cs typeface="Times New Roman" panose="02020603050405020304" pitchFamily="18" charset="0"/>
                        </a:rPr>
                        <a:t>Theme</a:t>
                      </a:r>
                      <a:endParaRPr lang="en-US" sz="2400" b="0" kern="1200">
                        <a:solidFill>
                          <a:srgbClr val="000000"/>
                        </a:solidFill>
                        <a:effectLst/>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l" defTabSz="914400" rtl="0" eaLnBrk="1" latinLnBrk="0" hangingPunct="1">
                        <a:lnSpc>
                          <a:spcPct val="100000"/>
                        </a:lnSpc>
                        <a:buNone/>
                      </a:pPr>
                      <a:r>
                        <a:rPr lang="en-US" sz="2400" b="0" kern="1200" dirty="0">
                          <a:solidFill>
                            <a:srgbClr val="000000"/>
                          </a:solidFill>
                          <a:effectLst/>
                          <a:latin typeface="Times New Roman" panose="02020603050405020304" pitchFamily="18" charset="0"/>
                          <a:ea typeface="+mn-ea"/>
                          <a:cs typeface="Times New Roman" panose="02020603050405020304" pitchFamily="18" charset="0"/>
                        </a:rPr>
                        <a:t>Beauty exists everywhere in ordinary life; familiarity makes people ignore the beauty around; we need a careful heart to discover and cherish simple beauty.</a:t>
                      </a:r>
                      <a:endParaRPr lang="en-US" sz="2400" b="0" kern="1200" dirty="0">
                        <a:solidFill>
                          <a:srgbClr val="000000"/>
                        </a:solidFill>
                        <a:effectLst/>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381635" y="773430"/>
            <a:ext cx="11369040" cy="6257290"/>
          </a:xfrm>
        </p:spPr>
        <p:txBody>
          <a:bodyPr>
            <a:normAutofit fontScale="90000"/>
          </a:bodyPr>
          <a:p>
            <a:pPr>
              <a:lnSpc>
                <a:spcPct val="110000"/>
              </a:lnSpc>
            </a:pPr>
            <a:r>
              <a:rPr lang="en-US" altLang="zh-CN"/>
              <a:t>11-Cai</a:t>
            </a:r>
            <a:endParaRPr lang="en-US" altLang="zh-CN"/>
          </a:p>
          <a:p>
            <a:pPr>
              <a:lnSpc>
                <a:spcPct val="110000"/>
              </a:lnSpc>
            </a:pPr>
            <a:r>
              <a:rPr lang="en-US" altLang="zh-CN" i="1"/>
              <a:t>Inspired, Nate suggested they visit his Grandpa's farm.</a:t>
            </a:r>
            <a:r>
              <a:rPr lang="en-US" altLang="zh-CN"/>
              <a:t> It was at this time that </a:t>
            </a:r>
            <a:r>
              <a:rPr lang="en-US" altLang="zh-CN">
                <a:solidFill>
                  <a:srgbClr val="FF0000"/>
                </a:solidFill>
              </a:rPr>
              <a:t>he made up his mind to </a:t>
            </a:r>
            <a:r>
              <a:rPr lang="en-US" altLang="zh-CN"/>
              <a:t>watch closely and find the beauty hidden in the farm . All around him lay splendid rural scenery , which </a:t>
            </a:r>
            <a:r>
              <a:rPr lang="en-US" altLang="zh-CN">
                <a:solidFill>
                  <a:srgbClr val="FF0000"/>
                </a:solidFill>
              </a:rPr>
              <a:t>filled him with surprise </a:t>
            </a:r>
            <a:r>
              <a:rPr lang="en-US" altLang="zh-CN"/>
              <a:t>as he walked on . </a:t>
            </a:r>
            <a:r>
              <a:rPr lang="en-US" altLang="zh-CN" u="sng"/>
              <a:t>There were neat fences at the sides of the road , painted a dainty blue color , and beyond them were fields of grain and vegetables in abundance . The land looked like a beautiful woven blanket and spread out upon the ground just for him</a:t>
            </a:r>
            <a:r>
              <a:rPr lang="en-US" altLang="zh-CN"/>
              <a:t> . </a:t>
            </a:r>
            <a:r>
              <a:rPr lang="en-US" altLang="zh-CN">
                <a:solidFill>
                  <a:srgbClr val="FF0000"/>
                </a:solidFill>
              </a:rPr>
              <a:t>It dawned on Nate all of a sudden that</a:t>
            </a:r>
            <a:r>
              <a:rPr lang="en-US" altLang="zh-CN"/>
              <a:t> this was exactly the subject he had been searching for the painting contest.  </a:t>
            </a:r>
            <a:r>
              <a:rPr lang="en-US" altLang="zh-CN" u="sng"/>
              <a:t>He grabbed his crayons and gradually outlined the picturesque scenery unfolding right before his eyes . </a:t>
            </a:r>
            <a:r>
              <a:rPr lang="en-US" altLang="zh-CN">
                <a:solidFill>
                  <a:srgbClr val="FF0000"/>
                </a:solidFill>
              </a:rPr>
              <a:t>Briana </a:t>
            </a:r>
            <a:r>
              <a:rPr lang="en-US" altLang="zh-CN"/>
              <a:t>approached silently and looked on . </a:t>
            </a:r>
            <a:r>
              <a:rPr lang="en-US" altLang="zh-CN">
                <a:solidFill>
                  <a:srgbClr val="FF0000"/>
                </a:solidFill>
              </a:rPr>
              <a:t>Lost in his creation</a:t>
            </a:r>
            <a:r>
              <a:rPr lang="en-US" altLang="zh-CN"/>
              <a:t> , he completed the picture shortly afterwards and signed up for the contest . The peaceful view set off </a:t>
            </a:r>
            <a:r>
              <a:rPr lang="en-US" altLang="zh-CN">
                <a:solidFill>
                  <a:srgbClr val="FF0000"/>
                </a:solidFill>
              </a:rPr>
              <a:t>his restless heart </a:t>
            </a:r>
            <a:r>
              <a:rPr lang="en-US" altLang="zh-CN"/>
              <a:t>, </a:t>
            </a:r>
            <a:r>
              <a:rPr lang="en-US" altLang="zh-CN">
                <a:solidFill>
                  <a:srgbClr val="FF0000"/>
                </a:solidFill>
              </a:rPr>
              <a:t>full of tension and anticipation</a:t>
            </a:r>
            <a:r>
              <a:rPr lang="en-US" altLang="zh-CN"/>
              <a:t> .</a:t>
            </a:r>
            <a:endParaRPr lang="en-US" altLang="zh-CN"/>
          </a:p>
        </p:txBody>
      </p:sp>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481965" y="1041400"/>
            <a:ext cx="10871835" cy="5135880"/>
          </a:xfrm>
        </p:spPr>
        <p:txBody>
          <a:bodyPr>
            <a:normAutofit fontScale="90000"/>
          </a:bodyPr>
          <a:p>
            <a:pPr>
              <a:lnSpc>
                <a:spcPct val="100000"/>
              </a:lnSpc>
            </a:pPr>
            <a:r>
              <a:rPr lang="en-US" altLang="zh-CN" i="1"/>
              <a:t>On the day of the award ceremony, the library was crowded.</a:t>
            </a:r>
            <a:r>
              <a:rPr lang="en-US" altLang="zh-CN"/>
              <a:t> </a:t>
            </a:r>
            <a:r>
              <a:rPr lang="en-US" altLang="zh-CN" u="sng"/>
              <a:t>Warm sunlight streamed through the windows , casting soft light over countless paintings . Soft voices spread around the room , and every corner was filled with</a:t>
            </a:r>
            <a:r>
              <a:rPr lang="en-US" altLang="zh-CN" u="sng">
                <a:solidFill>
                  <a:srgbClr val="FF0000"/>
                </a:solidFill>
              </a:rPr>
              <a:t> joy and expectation</a:t>
            </a:r>
            <a:r>
              <a:rPr lang="en-US" altLang="zh-CN" u="sng"/>
              <a:t> </a:t>
            </a:r>
            <a:r>
              <a:rPr lang="en-US" altLang="zh-CN"/>
              <a:t> . Surrounded by so many wonderful works , Nate stood quietly beside the wall . </a:t>
            </a:r>
            <a:r>
              <a:rPr lang="en-US" altLang="zh-CN">
                <a:solidFill>
                  <a:srgbClr val="FF0000"/>
                </a:solidFill>
              </a:rPr>
              <a:t>So nervous was he that </a:t>
            </a:r>
            <a:r>
              <a:rPr lang="en-US" altLang="zh-CN"/>
              <a:t>he dared not look up at the stage now and then . Soon the host appeared , and the </a:t>
            </a:r>
            <a:r>
              <a:rPr lang="en-US" altLang="zh-CN">
                <a:solidFill>
                  <a:srgbClr val="1D41D5"/>
                </a:solidFill>
              </a:rPr>
              <a:t>noisy </a:t>
            </a:r>
            <a:r>
              <a:rPr lang="en-US" altLang="zh-CN"/>
              <a:t>room turned completely silent at once . All</a:t>
            </a:r>
            <a:r>
              <a:rPr lang="en-US" altLang="zh-CN">
                <a:solidFill>
                  <a:srgbClr val="1D41D5"/>
                </a:solidFill>
              </a:rPr>
              <a:t> eyes</a:t>
            </a:r>
            <a:r>
              <a:rPr lang="en-US" altLang="zh-CN"/>
              <a:t> were focused on the front , waiting eagerly for the final results to come out . The moment his name was announced , </a:t>
            </a:r>
            <a:r>
              <a:rPr lang="en-US" altLang="zh-CN">
                <a:solidFill>
                  <a:srgbClr val="1D41D5"/>
                </a:solidFill>
              </a:rPr>
              <a:t>warm cheers </a:t>
            </a:r>
            <a:r>
              <a:rPr lang="en-US" altLang="zh-CN"/>
              <a:t>rang out across the library . Nearby stood </a:t>
            </a:r>
            <a:r>
              <a:rPr lang="en-US" altLang="zh-CN">
                <a:solidFill>
                  <a:srgbClr val="FF0000"/>
                </a:solidFill>
              </a:rPr>
              <a:t>Briana </a:t>
            </a:r>
            <a:r>
              <a:rPr lang="en-US" altLang="zh-CN"/>
              <a:t>, wearing a big smile and sharing his happiness sincerely . He finally realized that beauty exists everywhere in ordinary life . </a:t>
            </a:r>
            <a:r>
              <a:rPr lang="en-US" altLang="zh-CN" u="sng"/>
              <a:t>Only by observing carefuly carefully can we discover the warm and lovely scenery around us </a:t>
            </a:r>
            <a:r>
              <a:rPr lang="en-US" altLang="zh-CN"/>
              <a:t>.</a:t>
            </a:r>
            <a:endParaRPr lang="en-US" altLang="zh-CN"/>
          </a:p>
        </p:txBody>
      </p:sp>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t>8-Xu</a:t>
            </a:r>
            <a:endParaRPr lang="en-US" altLang="zh-CN"/>
          </a:p>
        </p:txBody>
      </p:sp>
      <p:sp>
        <p:nvSpPr>
          <p:cNvPr id="3" name="内容占位符 2"/>
          <p:cNvSpPr>
            <a:spLocks noGrp="1"/>
          </p:cNvSpPr>
          <p:nvPr>
            <p:ph idx="1"/>
          </p:nvPr>
        </p:nvSpPr>
        <p:spPr/>
        <p:txBody>
          <a:bodyPr/>
          <a:p>
            <a:r>
              <a:rPr lang="en-US" altLang="zh-CN" i="1"/>
              <a:t>Inspired,Nate suggested they visit his Grandpa's farm.</a:t>
            </a:r>
            <a:r>
              <a:rPr lang="en-US" altLang="zh-CN"/>
              <a:t> With Briana's eyes glistening with delight, they set up out </a:t>
            </a:r>
            <a:r>
              <a:rPr lang="en-US" altLang="zh-CN">
                <a:solidFill>
                  <a:srgbClr val="FF0000"/>
                </a:solidFill>
              </a:rPr>
              <a:t>in a mixture of curiosity and excitement</a:t>
            </a:r>
            <a:r>
              <a:rPr lang="en-US" altLang="zh-CN"/>
              <a:t>. </a:t>
            </a:r>
            <a:r>
              <a:rPr lang="en-US" altLang="zh-CN">
                <a:solidFill>
                  <a:srgbClr val="FF0000"/>
                </a:solidFill>
              </a:rPr>
              <a:t>No sooner had </a:t>
            </a:r>
            <a:r>
              <a:rPr lang="en-US" altLang="zh-CN"/>
              <a:t>they arrived at this vibrant place</a:t>
            </a:r>
            <a:r>
              <a:rPr lang="en-US" altLang="zh-CN">
                <a:solidFill>
                  <a:srgbClr val="FF0000"/>
                </a:solidFill>
              </a:rPr>
              <a:t> than</a:t>
            </a:r>
            <a:r>
              <a:rPr lang="en-US" altLang="zh-CN"/>
              <a:t> the amber-like sunshine wrapped them and brought cozy warmth. Birds sang with joy, cattle wandered around on grassland leisurely and wheat danced in a gentle breeze. It was</a:t>
            </a:r>
            <a:r>
              <a:rPr lang="en-US" altLang="zh-CN">
                <a:solidFill>
                  <a:srgbClr val="FF0000"/>
                </a:solidFill>
              </a:rPr>
              <a:t> such </a:t>
            </a:r>
            <a:r>
              <a:rPr lang="en-US" altLang="zh-CN"/>
              <a:t>a fascinating place </a:t>
            </a:r>
            <a:r>
              <a:rPr lang="en-US" altLang="zh-CN">
                <a:solidFill>
                  <a:srgbClr val="FF0000"/>
                </a:solidFill>
              </a:rPr>
              <a:t>that</a:t>
            </a:r>
            <a:r>
              <a:rPr lang="en-US" altLang="zh-CN"/>
              <a:t> he used to losing lose sight of. "Thank you,Briana. ,"a smile curved on his lips,"I really find found something worth drawing." Breathing in the aroma of fresh air, Nate began to depict the</a:t>
            </a:r>
            <a:r>
              <a:rPr lang="en-US" altLang="zh-CN">
                <a:solidFill>
                  <a:srgbClr val="FF0000"/>
                </a:solidFill>
              </a:rPr>
              <a:t> place where</a:t>
            </a:r>
            <a:r>
              <a:rPr lang="en-US" altLang="zh-CN"/>
              <a:t> he grew up. </a:t>
            </a:r>
            <a:r>
              <a:rPr lang="en-US" altLang="zh-CN">
                <a:solidFill>
                  <a:srgbClr val="FF0000"/>
                </a:solidFill>
              </a:rPr>
              <a:t>It was not long before</a:t>
            </a:r>
            <a:r>
              <a:rPr lang="en-US" altLang="zh-CN"/>
              <a:t> an excellent painting was finished.</a:t>
            </a:r>
            <a:endParaRPr lang="en-US" altLang="zh-CN"/>
          </a:p>
        </p:txBody>
      </p:sp>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endParaRPr lang="zh-CN" altLang="en-US"/>
          </a:p>
        </p:txBody>
      </p:sp>
      <p:sp>
        <p:nvSpPr>
          <p:cNvPr id="3" name="内容占位符 2"/>
          <p:cNvSpPr>
            <a:spLocks noGrp="1"/>
          </p:cNvSpPr>
          <p:nvPr>
            <p:ph idx="1"/>
          </p:nvPr>
        </p:nvSpPr>
        <p:spPr/>
        <p:txBody>
          <a:bodyPr>
            <a:normAutofit fontScale="90000" lnSpcReduction="10000"/>
          </a:bodyPr>
          <a:p>
            <a:pPr>
              <a:lnSpc>
                <a:spcPct val="110000"/>
              </a:lnSpc>
            </a:pPr>
            <a:r>
              <a:rPr lang="en-US" altLang="zh-CN" i="1"/>
              <a:t>On the day of the award ceremony, the library was crowded. </a:t>
            </a:r>
            <a:r>
              <a:rPr lang="en-US" altLang="zh-CN"/>
              <a:t>Nate's painting, which won the first prize has drawn all the people's attention. Not only did it show the vivid image of the farm,but it also awoke people's passion for searching for the beauty of Highland- ,the place they got used to. </a:t>
            </a:r>
            <a:r>
              <a:rPr lang="en-US" altLang="zh-CN">
                <a:solidFill>
                  <a:srgbClr val="FF0000"/>
                </a:solidFill>
              </a:rPr>
              <a:t>A sense of fulfillment and achievement welled up in his heart. </a:t>
            </a:r>
            <a:r>
              <a:rPr lang="en-US" altLang="zh-CN"/>
              <a:t>Hearing his heart beating wildly,he could feel the sunlight stroking his cheeks like the day he created the picture. It dawned on him that owning the ability to find out the hidden beauty near him is was of vital significance. </a:t>
            </a:r>
            <a:r>
              <a:rPr lang="en-US" altLang="zh-CN">
                <a:solidFill>
                  <a:srgbClr val="FF0000"/>
                </a:solidFill>
              </a:rPr>
              <a:t>Had it not been for this abilit</a:t>
            </a:r>
            <a:r>
              <a:rPr lang="en-US" altLang="zh-CN"/>
              <a:t>y, he would not have won this prize. Ordinary things can revitalize with new energy as long as you are willing to pay attention to it them.</a:t>
            </a:r>
            <a:endParaRPr lang="en-US" altLang="zh-CN"/>
          </a:p>
        </p:txBody>
      </p:sp>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修改</a:t>
            </a:r>
            <a:endParaRPr lang="zh-CN" altLang="en-US"/>
          </a:p>
        </p:txBody>
      </p:sp>
      <p:sp>
        <p:nvSpPr>
          <p:cNvPr id="3" name="内容占位符 2"/>
          <p:cNvSpPr>
            <a:spLocks noGrp="1"/>
          </p:cNvSpPr>
          <p:nvPr>
            <p:ph idx="1"/>
          </p:nvPr>
        </p:nvSpPr>
        <p:spPr/>
        <p:txBody>
          <a:bodyPr>
            <a:normAutofit fontScale="90000"/>
          </a:bodyPr>
          <a:p>
            <a:pPr algn="just">
              <a:lnSpc>
                <a:spcPct val="100000"/>
              </a:lnSpc>
            </a:pPr>
            <a:r>
              <a:rPr lang="en-US" altLang="zh-CN"/>
              <a:t>On the day of the award ceremony, the library was crowded. Everyone was talking</a:t>
            </a:r>
            <a:r>
              <a:rPr lang="en-US" altLang="zh-CN"/>
              <a:t> about who would win the prize. Then, a woman walked onto the stage holding a piece of paper. "It's time to announce the winner of the contest," she said. Every heart stopped beating</a:t>
            </a:r>
            <a:r>
              <a:rPr lang="en-US" altLang="zh-CN"/>
              <a:t>, and every eye was fixed on that paper. "Nate Jasper! Congratulations." Nate was so shocked that he couldn't believe his ears until Briana pushed him. "Come on, show them your painting." Then everyone saw</a:t>
            </a:r>
            <a:r>
              <a:rPr lang="en-US" altLang="zh-CN"/>
              <a:t> his work: it depicted Nate's grandpa working hard to gather fruits. There was nothing special about the painting, but the beauty of daily life touched every heart. "Daily things aren't boring—we're just too used to them. Life isn't lacking in beauty; what's really lacking is the eye to find it." Everyone clapped sincerely again.</a:t>
            </a:r>
            <a:endParaRPr lang="en-US" altLang="zh-CN"/>
          </a:p>
        </p:txBody>
      </p:sp>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修改</a:t>
            </a:r>
            <a:endParaRPr lang="zh-CN" altLang="en-US"/>
          </a:p>
        </p:txBody>
      </p:sp>
      <p:sp>
        <p:nvSpPr>
          <p:cNvPr id="3" name="内容占位符 2"/>
          <p:cNvSpPr>
            <a:spLocks noGrp="1"/>
          </p:cNvSpPr>
          <p:nvPr>
            <p:ph idx="1"/>
          </p:nvPr>
        </p:nvSpPr>
        <p:spPr/>
        <p:txBody>
          <a:bodyPr>
            <a:normAutofit fontScale="90000"/>
          </a:bodyPr>
          <a:p>
            <a:pPr algn="just">
              <a:lnSpc>
                <a:spcPct val="100000"/>
              </a:lnSpc>
            </a:pPr>
            <a:r>
              <a:rPr lang="en-US" altLang="zh-CN"/>
              <a:t>On the day of the award ceremony, the library was crowded. Everyone was </a:t>
            </a:r>
            <a:r>
              <a:rPr lang="en-US" altLang="zh-CN" u="sng"/>
              <a:t>talking</a:t>
            </a:r>
            <a:r>
              <a:rPr lang="en-US" altLang="zh-CN"/>
              <a:t> about who would win the prize. Then, a woman </a:t>
            </a:r>
            <a:r>
              <a:rPr lang="en-US" altLang="zh-CN" u="sng"/>
              <a:t>walked</a:t>
            </a:r>
            <a:r>
              <a:rPr lang="en-US" altLang="zh-CN"/>
              <a:t> onto the stage holding a piece of paper. "It's time to announce the winner of the contest," she said. Every </a:t>
            </a:r>
            <a:r>
              <a:rPr lang="en-US" altLang="zh-CN" u="sng"/>
              <a:t>heart stopped beating</a:t>
            </a:r>
            <a:r>
              <a:rPr lang="en-US" altLang="zh-CN"/>
              <a:t>, and every eye was fixed on that paper. "Nate Jasper! Congratulations." Nate was so shocked that </a:t>
            </a:r>
            <a:r>
              <a:rPr lang="en-US" altLang="zh-CN" u="sng"/>
              <a:t>he couldn't believe his ears </a:t>
            </a:r>
            <a:r>
              <a:rPr lang="en-US" altLang="zh-CN"/>
              <a:t>until Briana pushed him. "Come on, show them your painting." Then everyone</a:t>
            </a:r>
            <a:r>
              <a:rPr lang="en-US" altLang="zh-CN" u="sng"/>
              <a:t> saw</a:t>
            </a:r>
            <a:r>
              <a:rPr lang="en-US" altLang="zh-CN"/>
              <a:t> his work: it depicted Nate's grandpa working hard to gather fruits. There was nothing special about the painting, but the beauty of daily life touched every heart. "Daily things aren't boring—we're just too used to them. Life isn't lacking in beauty; what's really lacking is the eye to find it." Everyone</a:t>
            </a:r>
            <a:r>
              <a:rPr lang="en-US" altLang="zh-CN" u="sng"/>
              <a:t> clapped sincerely again</a:t>
            </a:r>
            <a:r>
              <a:rPr lang="en-US" altLang="zh-CN"/>
              <a:t>.</a:t>
            </a:r>
            <a:endParaRPr lang="en-US" altLang="zh-CN"/>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251870" y="619767"/>
            <a:ext cx="11794118" cy="5501785"/>
          </a:xfrm>
        </p:spPr>
        <p:txBody>
          <a:bodyPr>
            <a:normAutofit fontScale="55000" lnSpcReduction="20000"/>
          </a:bodyPr>
          <a:lstStyle/>
          <a:p>
            <a:r>
              <a:rPr lang="en-US" altLang="zh-CN" sz="3200" dirty="0">
                <a:latin typeface="Times New Roman" panose="02020603050405020304" pitchFamily="18" charset="0"/>
                <a:cs typeface="Times New Roman" panose="02020603050405020304" pitchFamily="18" charset="0"/>
              </a:rPr>
              <a:t>At the library, Nate Jasper noticed a sign for the "First Annual Highland Drawing Contest." It asked for artwork showing the unique beauty of their town. Noticing his interest, the librarian, Ms. Kim, handed him a flyer. "The winning drawings will be displayed right here in the library," she added.</a:t>
            </a:r>
            <a:endParaRPr lang="en-US" altLang="zh-CN" sz="3200" dirty="0">
              <a:latin typeface="Times New Roman" panose="02020603050405020304" pitchFamily="18" charset="0"/>
              <a:cs typeface="Times New Roman" panose="02020603050405020304" pitchFamily="18" charset="0"/>
            </a:endParaRPr>
          </a:p>
          <a:p>
            <a:r>
              <a:rPr lang="en-US" altLang="zh-CN" sz="3200" dirty="0">
                <a:latin typeface="Times New Roman" panose="02020603050405020304" pitchFamily="18" charset="0"/>
                <a:cs typeface="Times New Roman" panose="02020603050405020304" pitchFamily="18" charset="0"/>
              </a:rPr>
              <a:t>Sitting on the library steps outside, Nate was lost in thought. He had always loved art. He could never have too many sketchpads (</a:t>
            </a:r>
            <a:r>
              <a:rPr lang="zh-CN" altLang="en-US" sz="3200" dirty="0">
                <a:latin typeface="Times New Roman" panose="02020603050405020304" pitchFamily="18" charset="0"/>
                <a:cs typeface="Times New Roman" panose="02020603050405020304" pitchFamily="18" charset="0"/>
              </a:rPr>
              <a:t>素描本</a:t>
            </a:r>
            <a:r>
              <a:rPr lang="en-US" altLang="zh-CN" sz="3200" dirty="0">
                <a:latin typeface="Times New Roman" panose="02020603050405020304" pitchFamily="18" charset="0"/>
                <a:cs typeface="Times New Roman" panose="02020603050405020304" pitchFamily="18" charset="0"/>
              </a:rPr>
              <a:t>) and crayons. "I have to enter this contest!" he said to himself.</a:t>
            </a:r>
            <a:endParaRPr lang="en-US" altLang="zh-CN" sz="3200" dirty="0">
              <a:latin typeface="Times New Roman" panose="02020603050405020304" pitchFamily="18" charset="0"/>
              <a:cs typeface="Times New Roman" panose="02020603050405020304" pitchFamily="18" charset="0"/>
            </a:endParaRPr>
          </a:p>
          <a:p>
            <a:r>
              <a:rPr lang="en-US" altLang="zh-CN" sz="3200" dirty="0">
                <a:latin typeface="Times New Roman" panose="02020603050405020304" pitchFamily="18" charset="0"/>
                <a:cs typeface="Times New Roman" panose="02020603050405020304" pitchFamily="18" charset="0"/>
              </a:rPr>
              <a:t>But something troubled him. Years of living in the small town had convinced him that it was a dull place. "There's nothing special about it — only ordinary farms, animals, and trees!" he frowned. "What will I draw?"</a:t>
            </a:r>
            <a:endParaRPr lang="en-US" altLang="zh-CN" sz="3200" dirty="0">
              <a:latin typeface="Times New Roman" panose="02020603050405020304" pitchFamily="18" charset="0"/>
              <a:cs typeface="Times New Roman" panose="02020603050405020304" pitchFamily="18" charset="0"/>
            </a:endParaRPr>
          </a:p>
          <a:p>
            <a:r>
              <a:rPr lang="en-US" altLang="zh-CN" sz="3200" dirty="0">
                <a:latin typeface="Times New Roman" panose="02020603050405020304" pitchFamily="18" charset="0"/>
                <a:cs typeface="Times New Roman" panose="02020603050405020304" pitchFamily="18" charset="0"/>
              </a:rPr>
              <a:t>Just then, Briana Williams, a new girl in his class who had just moved from Houston, a large modern city in Texas, walked out. Spotting Nate, she sat down beside him and noticed the flyer. "A drawing contest? That sounds fun!"</a:t>
            </a:r>
            <a:endParaRPr lang="en-US" altLang="zh-CN" sz="3200" dirty="0">
              <a:latin typeface="Times New Roman" panose="02020603050405020304" pitchFamily="18" charset="0"/>
              <a:cs typeface="Times New Roman" panose="02020603050405020304" pitchFamily="18" charset="0"/>
            </a:endParaRPr>
          </a:p>
          <a:p>
            <a:r>
              <a:rPr lang="en-US" altLang="zh-CN" sz="3200" dirty="0">
                <a:latin typeface="Times New Roman" panose="02020603050405020304" pitchFamily="18" charset="0"/>
                <a:cs typeface="Times New Roman" panose="02020603050405020304" pitchFamily="18" charset="0"/>
              </a:rPr>
              <a:t>"Not really," Nate sighed. "Trust me, this town is a big bore."</a:t>
            </a:r>
            <a:endParaRPr lang="en-US" altLang="zh-CN" sz="3200" dirty="0">
              <a:latin typeface="Times New Roman" panose="02020603050405020304" pitchFamily="18" charset="0"/>
              <a:cs typeface="Times New Roman" panose="02020603050405020304" pitchFamily="18" charset="0"/>
            </a:endParaRPr>
          </a:p>
          <a:p>
            <a:r>
              <a:rPr lang="en-US" altLang="zh-CN" sz="3200" dirty="0">
                <a:latin typeface="Times New Roman" panose="02020603050405020304" pitchFamily="18" charset="0"/>
                <a:cs typeface="Times New Roman" panose="02020603050405020304" pitchFamily="18" charset="0"/>
              </a:rPr>
              <a:t>Briana looked surprised. "Well, everything here may seem boring to you, but to me, it's all new! I'd love to see more of it. Show me around sometime. And bring your sketchpad — you might find something worth drawing."</a:t>
            </a:r>
            <a:endParaRPr lang="en-US" altLang="zh-CN" sz="3200" dirty="0">
              <a:latin typeface="Times New Roman" panose="02020603050405020304" pitchFamily="18" charset="0"/>
              <a:cs typeface="Times New Roman" panose="02020603050405020304" pitchFamily="18" charset="0"/>
            </a:endParaRPr>
          </a:p>
          <a:p>
            <a:r>
              <a:rPr lang="en-US" altLang="zh-CN" sz="3200" dirty="0">
                <a:latin typeface="Times New Roman" panose="02020603050405020304" pitchFamily="18" charset="0"/>
                <a:cs typeface="Times New Roman" panose="02020603050405020304" pitchFamily="18" charset="0"/>
              </a:rPr>
              <a:t>The next Saturday, they wandered down a quiet lane together. Briana stopped beneath a large maple and gazed up in awe. Nate paused beside her. At first, it felt strange to admire a tree he'd passed a hundred times. But as he followed her gaze, the sun was shining through the branches, turning the red and yellow leaves into a sea of burning gold.</a:t>
            </a:r>
            <a:endParaRPr lang="en-US" altLang="zh-CN" sz="3200" dirty="0">
              <a:latin typeface="Times New Roman" panose="02020603050405020304" pitchFamily="18" charset="0"/>
              <a:cs typeface="Times New Roman" panose="02020603050405020304" pitchFamily="18" charset="0"/>
            </a:endParaRPr>
          </a:p>
          <a:p>
            <a:r>
              <a:rPr lang="en-US" altLang="zh-CN" sz="3200" dirty="0">
                <a:latin typeface="Times New Roman" panose="02020603050405020304" pitchFamily="18" charset="0"/>
                <a:cs typeface="Times New Roman" panose="02020603050405020304" pitchFamily="18" charset="0"/>
              </a:rPr>
              <a:t>"There's nowhere this quiet and pretty in Houston," Briana said softly.</a:t>
            </a:r>
            <a:endParaRPr lang="en-US" altLang="zh-CN" sz="3200" dirty="0">
              <a:latin typeface="Times New Roman" panose="02020603050405020304" pitchFamily="18" charset="0"/>
              <a:cs typeface="Times New Roman" panose="02020603050405020304" pitchFamily="18" charset="0"/>
            </a:endParaRPr>
          </a:p>
          <a:p>
            <a:r>
              <a:rPr lang="en-US" altLang="zh-CN" sz="3200" dirty="0">
                <a:latin typeface="Times New Roman" panose="02020603050405020304" pitchFamily="18" charset="0"/>
                <a:cs typeface="Times New Roman" panose="02020603050405020304" pitchFamily="18" charset="0"/>
              </a:rPr>
              <a:t>Nate felt something clicked in his mind. Highland wasn't a big bore — he was just too used to it. He began to wonder what other hidden beauty was waiting to be discovered.</a:t>
            </a:r>
            <a:endParaRPr lang="en-US" altLang="zh-CN" sz="3200" dirty="0">
              <a:latin typeface="Times New Roman" panose="02020603050405020304" pitchFamily="18" charset="0"/>
              <a:cs typeface="Times New Roman" panose="02020603050405020304" pitchFamily="18" charset="0"/>
            </a:endParaRPr>
          </a:p>
          <a:p>
            <a:r>
              <a:rPr lang="en-US" altLang="zh-CN" sz="3200" dirty="0">
                <a:latin typeface="Times New Roman" panose="02020603050405020304" pitchFamily="18" charset="0"/>
                <a:cs typeface="Times New Roman" panose="02020603050405020304" pitchFamily="18" charset="0"/>
              </a:rPr>
              <a:t>Paragraph 1:Inspired, Nate suggested they visit his Grandpa's farm.</a:t>
            </a:r>
            <a:endParaRPr lang="en-US" altLang="zh-CN" sz="3200" dirty="0">
              <a:latin typeface="Times New Roman" panose="02020603050405020304" pitchFamily="18" charset="0"/>
              <a:cs typeface="Times New Roman" panose="02020603050405020304" pitchFamily="18" charset="0"/>
            </a:endParaRPr>
          </a:p>
          <a:p>
            <a:r>
              <a:rPr lang="en-US" altLang="zh-CN" sz="3200" dirty="0">
                <a:latin typeface="Times New Roman" panose="02020603050405020304" pitchFamily="18" charset="0"/>
                <a:cs typeface="Times New Roman" panose="02020603050405020304" pitchFamily="18" charset="0"/>
              </a:rPr>
              <a:t>Paragraph 2:On the day of the award ceremony, the library was crowded.</a:t>
            </a:r>
            <a:endParaRPr lang="en-US" altLang="zh-CN" sz="3200" dirty="0">
              <a:latin typeface="Times New Roman" panose="02020603050405020304" pitchFamily="18" charset="0"/>
              <a:cs typeface="Times New Roman" panose="02020603050405020304" pitchFamily="18" charset="0"/>
            </a:endParaRPr>
          </a:p>
        </p:txBody>
      </p:sp>
      <p:sp>
        <p:nvSpPr>
          <p:cNvPr id="4" name="矩形: 圆角 3"/>
          <p:cNvSpPr/>
          <p:nvPr/>
        </p:nvSpPr>
        <p:spPr>
          <a:xfrm>
            <a:off x="339478" y="613249"/>
            <a:ext cx="11706510" cy="1741193"/>
          </a:xfrm>
          <a:prstGeom prst="roundRect">
            <a:avLst/>
          </a:prstGeom>
          <a:noFill/>
          <a:ln w="381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nvSpPr>
        <p:spPr>
          <a:xfrm>
            <a:off x="3898520" y="944151"/>
            <a:ext cx="7311094" cy="923330"/>
          </a:xfrm>
          <a:prstGeom prst="rect">
            <a:avLst/>
          </a:prstGeom>
          <a:solidFill>
            <a:schemeClr val="accent6">
              <a:lumMod val="20000"/>
              <a:lumOff val="80000"/>
            </a:schemeClr>
          </a:solidFill>
        </p:spPr>
        <p:txBody>
          <a:bodyPr wrap="square">
            <a:spAutoFit/>
          </a:bodyPr>
          <a:lstStyle/>
          <a:p>
            <a:r>
              <a:rPr lang="en-US" altLang="zh-CN" dirty="0">
                <a:highlight>
                  <a:srgbClr val="FFFF00"/>
                </a:highlight>
                <a:latin typeface="Times New Roman" panose="02020603050405020304" pitchFamily="18" charset="0"/>
                <a:cs typeface="Times New Roman" panose="02020603050405020304" pitchFamily="18" charset="0"/>
              </a:rPr>
              <a:t>Beginning (</a:t>
            </a:r>
            <a:r>
              <a:rPr lang="zh-CN" altLang="en-US" dirty="0">
                <a:highlight>
                  <a:srgbClr val="FFFF00"/>
                </a:highlight>
                <a:latin typeface="Times New Roman" panose="02020603050405020304" pitchFamily="18" charset="0"/>
                <a:cs typeface="Times New Roman" panose="02020603050405020304" pitchFamily="18" charset="0"/>
              </a:rPr>
              <a:t>起点</a:t>
            </a:r>
            <a:r>
              <a:rPr lang="en-US" altLang="zh-CN" dirty="0">
                <a:highlight>
                  <a:srgbClr val="FFFF00"/>
                </a:highlight>
                <a:latin typeface="Times New Roman" panose="02020603050405020304" pitchFamily="18" charset="0"/>
                <a:cs typeface="Times New Roman" panose="02020603050405020304" pitchFamily="18" charset="0"/>
              </a:rPr>
              <a:t>):</a:t>
            </a:r>
            <a:r>
              <a:rPr lang="en-US" altLang="zh-CN" dirty="0">
                <a:latin typeface="Times New Roman" panose="02020603050405020304" pitchFamily="18" charset="0"/>
                <a:cs typeface="Times New Roman" panose="02020603050405020304" pitchFamily="18" charset="0"/>
              </a:rPr>
              <a:t>Nate finds a drawing contest poster at the library and decides to </a:t>
            </a:r>
            <a:r>
              <a:rPr lang="en-US" altLang="zh-CN" dirty="0" err="1">
                <a:latin typeface="Times New Roman" panose="02020603050405020304" pitchFamily="18" charset="0"/>
                <a:cs typeface="Times New Roman" panose="02020603050405020304" pitchFamily="18" charset="0"/>
              </a:rPr>
              <a:t>join.He</a:t>
            </a:r>
            <a:r>
              <a:rPr lang="en-US" altLang="zh-CN" dirty="0">
                <a:latin typeface="Times New Roman" panose="02020603050405020304" pitchFamily="18" charset="0"/>
                <a:cs typeface="Times New Roman" panose="02020603050405020304" pitchFamily="18" charset="0"/>
              </a:rPr>
              <a:t> loves art deeply but thinks his hometown, Highland, is dull and ordinary, with no special beauty to draw.</a:t>
            </a:r>
            <a:endParaRPr lang="zh-CN" altLang="en-US" dirty="0">
              <a:latin typeface="Times New Roman" panose="02020603050405020304" pitchFamily="18" charset="0"/>
              <a:cs typeface="Times New Roman" panose="02020603050405020304" pitchFamily="18" charset="0"/>
            </a:endParaRPr>
          </a:p>
        </p:txBody>
      </p:sp>
      <p:sp>
        <p:nvSpPr>
          <p:cNvPr id="7" name="矩形: 圆角 6"/>
          <p:cNvSpPr/>
          <p:nvPr/>
        </p:nvSpPr>
        <p:spPr>
          <a:xfrm>
            <a:off x="339478" y="2419235"/>
            <a:ext cx="11852522" cy="2256799"/>
          </a:xfrm>
          <a:prstGeom prst="roundRect">
            <a:avLst/>
          </a:prstGeom>
          <a:noFill/>
          <a:ln w="381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文本框 7"/>
          <p:cNvSpPr txBox="1"/>
          <p:nvPr/>
        </p:nvSpPr>
        <p:spPr>
          <a:xfrm>
            <a:off x="3333636" y="2689666"/>
            <a:ext cx="7311094" cy="1200329"/>
          </a:xfrm>
          <a:prstGeom prst="rect">
            <a:avLst/>
          </a:prstGeom>
          <a:solidFill>
            <a:schemeClr val="accent6">
              <a:lumMod val="20000"/>
              <a:lumOff val="80000"/>
            </a:schemeClr>
          </a:solidFill>
        </p:spPr>
        <p:txBody>
          <a:bodyPr wrap="square">
            <a:spAutoFit/>
          </a:bodyPr>
          <a:lstStyle/>
          <a:p>
            <a:r>
              <a:rPr lang="en-US" altLang="zh-CN" dirty="0">
                <a:highlight>
                  <a:srgbClr val="FFFF00"/>
                </a:highlight>
                <a:latin typeface="Times New Roman" panose="02020603050405020304" pitchFamily="18" charset="0"/>
                <a:cs typeface="Times New Roman" panose="02020603050405020304" pitchFamily="18" charset="0"/>
              </a:rPr>
              <a:t>Development (</a:t>
            </a:r>
            <a:r>
              <a:rPr lang="zh-CN" altLang="en-US" dirty="0">
                <a:highlight>
                  <a:srgbClr val="FFFF00"/>
                </a:highlight>
                <a:latin typeface="Times New Roman" panose="02020603050405020304" pitchFamily="18" charset="0"/>
                <a:cs typeface="Times New Roman" panose="02020603050405020304" pitchFamily="18" charset="0"/>
              </a:rPr>
              <a:t>发展</a:t>
            </a:r>
            <a:r>
              <a:rPr lang="en-US" altLang="zh-CN" dirty="0">
                <a:highlight>
                  <a:srgbClr val="FFFF00"/>
                </a:highlight>
                <a:latin typeface="Times New Roman" panose="02020603050405020304" pitchFamily="18" charset="0"/>
                <a:cs typeface="Times New Roman" panose="02020603050405020304" pitchFamily="18" charset="0"/>
              </a:rPr>
              <a:t>):</a:t>
            </a:r>
            <a:r>
              <a:rPr lang="en-US" altLang="zh-CN" dirty="0">
                <a:latin typeface="Times New Roman" panose="02020603050405020304" pitchFamily="18" charset="0"/>
                <a:cs typeface="Times New Roman" panose="02020603050405020304" pitchFamily="18" charset="0"/>
              </a:rPr>
              <a:t>Briana, a new girl from a big city, tells Nate the town feels fresh and beautiful to </a:t>
            </a:r>
            <a:r>
              <a:rPr lang="en-US" altLang="zh-CN" dirty="0" err="1">
                <a:latin typeface="Times New Roman" panose="02020603050405020304" pitchFamily="18" charset="0"/>
                <a:cs typeface="Times New Roman" panose="02020603050405020304" pitchFamily="18" charset="0"/>
              </a:rPr>
              <a:t>her.They</a:t>
            </a:r>
            <a:r>
              <a:rPr lang="en-US" altLang="zh-CN" dirty="0">
                <a:latin typeface="Times New Roman" panose="02020603050405020304" pitchFamily="18" charset="0"/>
                <a:cs typeface="Times New Roman" panose="02020603050405020304" pitchFamily="18" charset="0"/>
              </a:rPr>
              <a:t> walk together; Briana’s admiration for a common maple tree makes Nate rethink his opinion of the </a:t>
            </a:r>
            <a:r>
              <a:rPr lang="en-US" altLang="zh-CN" dirty="0" err="1">
                <a:latin typeface="Times New Roman" panose="02020603050405020304" pitchFamily="18" charset="0"/>
                <a:cs typeface="Times New Roman" panose="02020603050405020304" pitchFamily="18" charset="0"/>
              </a:rPr>
              <a:t>town.Nate</a:t>
            </a:r>
            <a:r>
              <a:rPr lang="en-US" altLang="zh-CN" dirty="0">
                <a:latin typeface="Times New Roman" panose="02020603050405020304" pitchFamily="18" charset="0"/>
                <a:cs typeface="Times New Roman" panose="02020603050405020304" pitchFamily="18" charset="0"/>
              </a:rPr>
              <a:t> realizes he has ignored the town’s beauty because he is too familiar with it.</a:t>
            </a:r>
            <a:endParaRPr lang="zh-CN" altLang="en-US" dirty="0">
              <a:latin typeface="Times New Roman" panose="02020603050405020304" pitchFamily="18" charset="0"/>
              <a:cs typeface="Times New Roman" panose="02020603050405020304" pitchFamily="18" charset="0"/>
            </a:endParaRPr>
          </a:p>
        </p:txBody>
      </p:sp>
      <p:sp>
        <p:nvSpPr>
          <p:cNvPr id="9" name="矩形: 圆角 8"/>
          <p:cNvSpPr/>
          <p:nvPr/>
        </p:nvSpPr>
        <p:spPr>
          <a:xfrm>
            <a:off x="251870" y="4615803"/>
            <a:ext cx="12007660" cy="825881"/>
          </a:xfrm>
          <a:prstGeom prst="roundRect">
            <a:avLst/>
          </a:prstGeom>
          <a:noFill/>
          <a:ln w="381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文本框 9"/>
          <p:cNvSpPr txBox="1"/>
          <p:nvPr/>
        </p:nvSpPr>
        <p:spPr>
          <a:xfrm>
            <a:off x="4071909" y="4201513"/>
            <a:ext cx="7311094" cy="1200329"/>
          </a:xfrm>
          <a:prstGeom prst="rect">
            <a:avLst/>
          </a:prstGeom>
          <a:solidFill>
            <a:schemeClr val="accent6">
              <a:lumMod val="20000"/>
              <a:lumOff val="80000"/>
            </a:schemeClr>
          </a:solidFill>
        </p:spPr>
        <p:txBody>
          <a:bodyPr wrap="square">
            <a:spAutoFit/>
          </a:bodyPr>
          <a:lstStyle/>
          <a:p>
            <a:r>
              <a:rPr lang="en-US" altLang="zh-CN" dirty="0">
                <a:highlight>
                  <a:srgbClr val="FFFF00"/>
                </a:highlight>
                <a:latin typeface="Times New Roman" panose="02020603050405020304" pitchFamily="18" charset="0"/>
                <a:cs typeface="Times New Roman" panose="02020603050405020304" pitchFamily="18" charset="0"/>
              </a:rPr>
              <a:t>Climax (</a:t>
            </a:r>
            <a:r>
              <a:rPr lang="zh-CN" altLang="en-US" dirty="0">
                <a:highlight>
                  <a:srgbClr val="FFFF00"/>
                </a:highlight>
                <a:latin typeface="Times New Roman" panose="02020603050405020304" pitchFamily="18" charset="0"/>
                <a:cs typeface="Times New Roman" panose="02020603050405020304" pitchFamily="18" charset="0"/>
              </a:rPr>
              <a:t>高潮，续写核心段 </a:t>
            </a:r>
            <a:r>
              <a:rPr lang="en-US" altLang="zh-CN" dirty="0">
                <a:highlight>
                  <a:srgbClr val="FFFF00"/>
                </a:highlight>
                <a:latin typeface="Times New Roman" panose="02020603050405020304" pitchFamily="18" charset="0"/>
                <a:cs typeface="Times New Roman" panose="02020603050405020304" pitchFamily="18" charset="0"/>
              </a:rPr>
              <a:t>1):</a:t>
            </a:r>
            <a:r>
              <a:rPr lang="en-US" altLang="zh-CN" dirty="0">
                <a:latin typeface="Times New Roman" panose="02020603050405020304" pitchFamily="18" charset="0"/>
                <a:cs typeface="Times New Roman" panose="02020603050405020304" pitchFamily="18" charset="0"/>
              </a:rPr>
              <a:t>Inspired by Briana, Nate takes her to Grandpa’s farm and discovers hidden beauty in daily scenes (farms, animals, sunlight, nature).He creates his contest artwork based on these simple but precious moments.</a:t>
            </a:r>
            <a:endParaRPr lang="zh-CN" altLang="en-US" dirty="0">
              <a:latin typeface="Times New Roman" panose="02020603050405020304" pitchFamily="18" charset="0"/>
              <a:cs typeface="Times New Roman" panose="02020603050405020304" pitchFamily="18" charset="0"/>
            </a:endParaRPr>
          </a:p>
        </p:txBody>
      </p:sp>
      <p:sp>
        <p:nvSpPr>
          <p:cNvPr id="12" name="矩形: 圆角 11"/>
          <p:cNvSpPr/>
          <p:nvPr/>
        </p:nvSpPr>
        <p:spPr>
          <a:xfrm>
            <a:off x="339478" y="5518713"/>
            <a:ext cx="11509394" cy="648780"/>
          </a:xfrm>
          <a:prstGeom prst="roundRect">
            <a:avLst/>
          </a:prstGeom>
          <a:noFill/>
          <a:ln w="381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文本框 12"/>
          <p:cNvSpPr txBox="1"/>
          <p:nvPr/>
        </p:nvSpPr>
        <p:spPr>
          <a:xfrm>
            <a:off x="4383097" y="5581047"/>
            <a:ext cx="7311094" cy="923330"/>
          </a:xfrm>
          <a:prstGeom prst="rect">
            <a:avLst/>
          </a:prstGeom>
          <a:solidFill>
            <a:schemeClr val="accent6">
              <a:lumMod val="20000"/>
              <a:lumOff val="80000"/>
            </a:schemeClr>
          </a:solidFill>
        </p:spPr>
        <p:txBody>
          <a:bodyPr wrap="square">
            <a:spAutoFit/>
          </a:bodyPr>
          <a:lstStyle/>
          <a:p>
            <a:r>
              <a:rPr lang="en-US" altLang="zh-CN" dirty="0">
                <a:highlight>
                  <a:srgbClr val="FFFF00"/>
                </a:highlight>
                <a:latin typeface="Times New Roman" panose="02020603050405020304" pitchFamily="18" charset="0"/>
                <a:cs typeface="Times New Roman" panose="02020603050405020304" pitchFamily="18" charset="0"/>
              </a:rPr>
              <a:t>Falling Action &amp; Ending (</a:t>
            </a:r>
            <a:r>
              <a:rPr lang="zh-CN" altLang="en-US" dirty="0">
                <a:highlight>
                  <a:srgbClr val="FFFF00"/>
                </a:highlight>
                <a:latin typeface="Times New Roman" panose="02020603050405020304" pitchFamily="18" charset="0"/>
                <a:cs typeface="Times New Roman" panose="02020603050405020304" pitchFamily="18" charset="0"/>
              </a:rPr>
              <a:t>结局，续写核心段 </a:t>
            </a:r>
            <a:r>
              <a:rPr lang="en-US" altLang="zh-CN" dirty="0">
                <a:highlight>
                  <a:srgbClr val="FFFF00"/>
                </a:highlight>
                <a:latin typeface="Times New Roman" panose="02020603050405020304" pitchFamily="18" charset="0"/>
                <a:cs typeface="Times New Roman" panose="02020603050405020304" pitchFamily="18" charset="0"/>
              </a:rPr>
              <a:t>2):</a:t>
            </a:r>
            <a:r>
              <a:rPr lang="en-US" altLang="zh-CN" dirty="0">
                <a:latin typeface="Times New Roman" panose="02020603050405020304" pitchFamily="18" charset="0"/>
                <a:cs typeface="Times New Roman" panose="02020603050405020304" pitchFamily="18" charset="0"/>
              </a:rPr>
              <a:t>At the award ceremony, Nate’s work wins </a:t>
            </a:r>
            <a:r>
              <a:rPr lang="en-US" altLang="zh-CN" dirty="0" err="1">
                <a:latin typeface="Times New Roman" panose="02020603050405020304" pitchFamily="18" charset="0"/>
                <a:cs typeface="Times New Roman" panose="02020603050405020304" pitchFamily="18" charset="0"/>
              </a:rPr>
              <a:t>praise.He</a:t>
            </a:r>
            <a:r>
              <a:rPr lang="en-US" altLang="zh-CN" dirty="0">
                <a:latin typeface="Times New Roman" panose="02020603050405020304" pitchFamily="18" charset="0"/>
                <a:cs typeface="Times New Roman" panose="02020603050405020304" pitchFamily="18" charset="0"/>
              </a:rPr>
              <a:t> understands the theme: beauty exists everywhere; we just need a heart to find it.</a:t>
            </a:r>
            <a:endParaRPr lang="zh-CN" altLang="en-US" dirty="0">
              <a:latin typeface="Times New Roman" panose="02020603050405020304" pitchFamily="18" charset="0"/>
              <a:cs typeface="Times New Roman" panose="02020603050405020304" pitchFamily="18" charset="0"/>
            </a:endParaRPr>
          </a:p>
        </p:txBody>
      </p:sp>
      <p:sp>
        <p:nvSpPr>
          <p:cNvPr id="15" name="文本框 14"/>
          <p:cNvSpPr txBox="1"/>
          <p:nvPr/>
        </p:nvSpPr>
        <p:spPr>
          <a:xfrm>
            <a:off x="7395962" y="25215"/>
            <a:ext cx="3335917" cy="584775"/>
          </a:xfrm>
          <a:prstGeom prst="rect">
            <a:avLst/>
          </a:prstGeom>
          <a:solidFill>
            <a:srgbClr val="9966FF"/>
          </a:solidFill>
        </p:spPr>
        <p:txBody>
          <a:bodyPr wrap="square">
            <a:spAutoFit/>
          </a:bodyPr>
          <a:lstStyle/>
          <a:p>
            <a:r>
              <a:rPr kumimoji="0" lang="zh-CN" altLang="en-US" sz="3200" b="0" i="0" u="none" strike="noStrike" kern="1200" cap="none" spc="0" normalizeH="0" baseline="0" noProof="0" dirty="0">
                <a:ln>
                  <a:noFill/>
                </a:ln>
                <a:solidFill>
                  <a:srgbClr val="4472C4">
                    <a:lumMod val="75000"/>
                  </a:srgbClr>
                </a:solidFill>
                <a:effectLst/>
                <a:highlight>
                  <a:srgbClr val="FFFF00"/>
                </a:highlight>
                <a:uLnTx/>
                <a:uFillTx/>
                <a:latin typeface="隶书" panose="02010509060101010101" pitchFamily="49" charset="-122"/>
                <a:ea typeface="隶书" panose="02010509060101010101" pitchFamily="49" charset="-122"/>
                <a:cs typeface="+mn-cs"/>
              </a:rPr>
              <a:t>故事山读</a:t>
            </a:r>
            <a:r>
              <a:rPr lang="zh-CN" altLang="en-US" sz="3200" dirty="0">
                <a:solidFill>
                  <a:srgbClr val="4472C4">
                    <a:lumMod val="75000"/>
                  </a:srgbClr>
                </a:solidFill>
                <a:highlight>
                  <a:srgbClr val="FFFF00"/>
                </a:highlight>
                <a:latin typeface="隶书" panose="02010509060101010101" pitchFamily="49" charset="-122"/>
                <a:ea typeface="隶书" panose="02010509060101010101" pitchFamily="49" charset="-122"/>
              </a:rPr>
              <a:t>懂情节</a:t>
            </a:r>
            <a:endParaRPr lang="zh-CN" altLang="en-US" sz="3200" dirty="0">
              <a:highlight>
                <a:srgbClr val="FFFF00"/>
              </a:highligh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8" grpId="0" animBg="1"/>
      <p:bldP spid="9" grpId="0" animBg="1"/>
      <p:bldP spid="10" grpId="0" animBg="1"/>
      <p:bldP spid="12" grpId="0" animBg="1"/>
      <p:bldP spid="1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任意多边形: 形状 4"/>
          <p:cNvSpPr/>
          <p:nvPr/>
        </p:nvSpPr>
        <p:spPr>
          <a:xfrm>
            <a:off x="2201132" y="1020966"/>
            <a:ext cx="8921332" cy="5084159"/>
          </a:xfrm>
          <a:custGeom>
            <a:avLst/>
            <a:gdLst>
              <a:gd name="connsiteX0" fmla="*/ 0 w 9768201"/>
              <a:gd name="connsiteY0" fmla="*/ 4783009 h 5379832"/>
              <a:gd name="connsiteX1" fmla="*/ 4593902 w 9768201"/>
              <a:gd name="connsiteY1" fmla="*/ 2941 h 5379832"/>
              <a:gd name="connsiteX2" fmla="*/ 9768201 w 9768201"/>
              <a:gd name="connsiteY2" fmla="*/ 5379832 h 5379832"/>
            </a:gdLst>
            <a:ahLst/>
            <a:cxnLst>
              <a:cxn ang="0">
                <a:pos x="connsiteX0" y="connsiteY0"/>
              </a:cxn>
              <a:cxn ang="0">
                <a:pos x="connsiteX1" y="connsiteY1"/>
              </a:cxn>
              <a:cxn ang="0">
                <a:pos x="connsiteX2" y="connsiteY2"/>
              </a:cxn>
            </a:cxnLst>
            <a:rect l="l" t="t" r="r" b="b"/>
            <a:pathLst>
              <a:path w="9768201" h="5379832">
                <a:moveTo>
                  <a:pt x="0" y="4783009"/>
                </a:moveTo>
                <a:cubicBezTo>
                  <a:pt x="1482934" y="2343239"/>
                  <a:pt x="2965869" y="-96530"/>
                  <a:pt x="4593902" y="2941"/>
                </a:cubicBezTo>
                <a:cubicBezTo>
                  <a:pt x="6221936" y="102411"/>
                  <a:pt x="9768201" y="5379832"/>
                  <a:pt x="9768201" y="5379832"/>
                </a:cubicBezTo>
              </a:path>
            </a:pathLst>
          </a:custGeom>
          <a:noFill/>
          <a:ln w="762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nvSpPr>
        <p:spPr>
          <a:xfrm>
            <a:off x="925350" y="5291509"/>
            <a:ext cx="5261907" cy="1200329"/>
          </a:xfrm>
          <a:prstGeom prst="rect">
            <a:avLst/>
          </a:prstGeom>
          <a:solidFill>
            <a:schemeClr val="accent6">
              <a:lumMod val="20000"/>
              <a:lumOff val="80000"/>
            </a:schemeClr>
          </a:solidFill>
        </p:spPr>
        <p:txBody>
          <a:bodyPr wrap="square">
            <a:spAutoFit/>
          </a:bodyPr>
          <a:lstStyle/>
          <a:p>
            <a:r>
              <a:rPr lang="en-US" altLang="zh-CN" dirty="0">
                <a:highlight>
                  <a:srgbClr val="FFFF00"/>
                </a:highlight>
                <a:latin typeface="Times New Roman" panose="02020603050405020304" pitchFamily="18" charset="0"/>
                <a:cs typeface="Times New Roman" panose="02020603050405020304" pitchFamily="18" charset="0"/>
              </a:rPr>
              <a:t>Beginning (</a:t>
            </a:r>
            <a:r>
              <a:rPr lang="zh-CN" altLang="en-US" dirty="0">
                <a:highlight>
                  <a:srgbClr val="FFFF00"/>
                </a:highlight>
                <a:latin typeface="Times New Roman" panose="02020603050405020304" pitchFamily="18" charset="0"/>
                <a:cs typeface="Times New Roman" panose="02020603050405020304" pitchFamily="18" charset="0"/>
              </a:rPr>
              <a:t>起点</a:t>
            </a:r>
            <a:r>
              <a:rPr lang="en-US" altLang="zh-CN" dirty="0">
                <a:highlight>
                  <a:srgbClr val="FFFF00"/>
                </a:highlight>
                <a:latin typeface="Times New Roman" panose="02020603050405020304" pitchFamily="18" charset="0"/>
                <a:cs typeface="Times New Roman" panose="02020603050405020304" pitchFamily="18" charset="0"/>
              </a:rPr>
              <a:t>):</a:t>
            </a:r>
            <a:r>
              <a:rPr lang="en-US" altLang="zh-CN" dirty="0">
                <a:latin typeface="Times New Roman" panose="02020603050405020304" pitchFamily="18" charset="0"/>
                <a:cs typeface="Times New Roman" panose="02020603050405020304" pitchFamily="18" charset="0"/>
              </a:rPr>
              <a:t>Nate finds a drawing contest poster at the library and decides to </a:t>
            </a:r>
            <a:r>
              <a:rPr lang="en-US" altLang="zh-CN" dirty="0" err="1">
                <a:latin typeface="Times New Roman" panose="02020603050405020304" pitchFamily="18" charset="0"/>
                <a:cs typeface="Times New Roman" panose="02020603050405020304" pitchFamily="18" charset="0"/>
              </a:rPr>
              <a:t>join.He</a:t>
            </a:r>
            <a:r>
              <a:rPr lang="en-US" altLang="zh-CN" dirty="0">
                <a:latin typeface="Times New Roman" panose="02020603050405020304" pitchFamily="18" charset="0"/>
                <a:cs typeface="Times New Roman" panose="02020603050405020304" pitchFamily="18" charset="0"/>
              </a:rPr>
              <a:t> loves art deeply but thinks his hometown, Highland, is dull and ordinary, with no special beauty to draw.</a:t>
            </a:r>
            <a:endParaRPr lang="zh-CN" altLang="en-US" dirty="0">
              <a:latin typeface="Times New Roman" panose="02020603050405020304" pitchFamily="18" charset="0"/>
              <a:cs typeface="Times New Roman" panose="02020603050405020304" pitchFamily="18" charset="0"/>
            </a:endParaRPr>
          </a:p>
        </p:txBody>
      </p:sp>
      <p:sp>
        <p:nvSpPr>
          <p:cNvPr id="7" name="文本框 6"/>
          <p:cNvSpPr txBox="1"/>
          <p:nvPr/>
        </p:nvSpPr>
        <p:spPr>
          <a:xfrm>
            <a:off x="268297" y="2798347"/>
            <a:ext cx="4529109" cy="2031325"/>
          </a:xfrm>
          <a:prstGeom prst="rect">
            <a:avLst/>
          </a:prstGeom>
          <a:solidFill>
            <a:srgbClr val="E2F0D9">
              <a:alpha val="69804"/>
            </a:srgbClr>
          </a:solidFill>
        </p:spPr>
        <p:txBody>
          <a:bodyPr wrap="square">
            <a:spAutoFit/>
          </a:bodyPr>
          <a:lstStyle/>
          <a:p>
            <a:r>
              <a:rPr lang="en-US" altLang="zh-CN" dirty="0">
                <a:highlight>
                  <a:srgbClr val="FFFF00"/>
                </a:highlight>
                <a:latin typeface="Times New Roman" panose="02020603050405020304" pitchFamily="18" charset="0"/>
                <a:cs typeface="Times New Roman" panose="02020603050405020304" pitchFamily="18" charset="0"/>
              </a:rPr>
              <a:t>Development (</a:t>
            </a:r>
            <a:r>
              <a:rPr lang="zh-CN" altLang="en-US" dirty="0">
                <a:highlight>
                  <a:srgbClr val="FFFF00"/>
                </a:highlight>
                <a:latin typeface="Times New Roman" panose="02020603050405020304" pitchFamily="18" charset="0"/>
                <a:cs typeface="Times New Roman" panose="02020603050405020304" pitchFamily="18" charset="0"/>
              </a:rPr>
              <a:t>发展</a:t>
            </a:r>
            <a:r>
              <a:rPr lang="en-US" altLang="zh-CN" dirty="0">
                <a:highlight>
                  <a:srgbClr val="FFFF00"/>
                </a:highlight>
                <a:latin typeface="Times New Roman" panose="02020603050405020304" pitchFamily="18" charset="0"/>
                <a:cs typeface="Times New Roman" panose="02020603050405020304" pitchFamily="18" charset="0"/>
              </a:rPr>
              <a:t>):</a:t>
            </a:r>
            <a:r>
              <a:rPr lang="en-US" altLang="zh-CN" dirty="0">
                <a:latin typeface="Times New Roman" panose="02020603050405020304" pitchFamily="18" charset="0"/>
                <a:cs typeface="Times New Roman" panose="02020603050405020304" pitchFamily="18" charset="0"/>
              </a:rPr>
              <a:t>Briana, a new girl from a big city, tells Nate the town feels fresh and beautiful to </a:t>
            </a:r>
            <a:r>
              <a:rPr lang="en-US" altLang="zh-CN" dirty="0" err="1">
                <a:latin typeface="Times New Roman" panose="02020603050405020304" pitchFamily="18" charset="0"/>
                <a:cs typeface="Times New Roman" panose="02020603050405020304" pitchFamily="18" charset="0"/>
              </a:rPr>
              <a:t>her.They</a:t>
            </a:r>
            <a:r>
              <a:rPr lang="en-US" altLang="zh-CN" dirty="0">
                <a:latin typeface="Times New Roman" panose="02020603050405020304" pitchFamily="18" charset="0"/>
                <a:cs typeface="Times New Roman" panose="02020603050405020304" pitchFamily="18" charset="0"/>
              </a:rPr>
              <a:t> walk together; Briana’s admiration for a common maple tree makes Nate rethink his opinion of the </a:t>
            </a:r>
            <a:r>
              <a:rPr lang="en-US" altLang="zh-CN" dirty="0" err="1">
                <a:latin typeface="Times New Roman" panose="02020603050405020304" pitchFamily="18" charset="0"/>
                <a:cs typeface="Times New Roman" panose="02020603050405020304" pitchFamily="18" charset="0"/>
              </a:rPr>
              <a:t>town.Nate</a:t>
            </a:r>
            <a:r>
              <a:rPr lang="en-US" altLang="zh-CN" dirty="0">
                <a:latin typeface="Times New Roman" panose="02020603050405020304" pitchFamily="18" charset="0"/>
                <a:cs typeface="Times New Roman" panose="02020603050405020304" pitchFamily="18" charset="0"/>
              </a:rPr>
              <a:t> realizes he has ignored the town’s beauty because he is too familiar with it.</a:t>
            </a:r>
            <a:endParaRPr lang="zh-CN" altLang="en-US" dirty="0">
              <a:latin typeface="Times New Roman" panose="02020603050405020304" pitchFamily="18" charset="0"/>
              <a:cs typeface="Times New Roman" panose="02020603050405020304" pitchFamily="18" charset="0"/>
            </a:endParaRPr>
          </a:p>
        </p:txBody>
      </p:sp>
      <p:sp>
        <p:nvSpPr>
          <p:cNvPr id="8" name="文本框 7"/>
          <p:cNvSpPr txBox="1"/>
          <p:nvPr/>
        </p:nvSpPr>
        <p:spPr>
          <a:xfrm>
            <a:off x="4099288" y="274003"/>
            <a:ext cx="4420512" cy="1969770"/>
          </a:xfrm>
          <a:prstGeom prst="rect">
            <a:avLst/>
          </a:prstGeom>
          <a:solidFill>
            <a:srgbClr val="E2F0D9">
              <a:alpha val="58824"/>
            </a:srgbClr>
          </a:solidFill>
        </p:spPr>
        <p:txBody>
          <a:bodyPr wrap="square">
            <a:spAutoFit/>
          </a:bodyPr>
          <a:lstStyle/>
          <a:p>
            <a:r>
              <a:rPr lang="en-US" altLang="zh-CN" dirty="0">
                <a:highlight>
                  <a:srgbClr val="FFFF00"/>
                </a:highlight>
                <a:latin typeface="Times New Roman" panose="02020603050405020304" pitchFamily="18" charset="0"/>
                <a:cs typeface="Times New Roman" panose="02020603050405020304" pitchFamily="18" charset="0"/>
              </a:rPr>
              <a:t>Climax (</a:t>
            </a:r>
            <a:r>
              <a:rPr lang="zh-CN" altLang="en-US" dirty="0">
                <a:highlight>
                  <a:srgbClr val="FFFF00"/>
                </a:highlight>
                <a:latin typeface="Times New Roman" panose="02020603050405020304" pitchFamily="18" charset="0"/>
                <a:cs typeface="Times New Roman" panose="02020603050405020304" pitchFamily="18" charset="0"/>
              </a:rPr>
              <a:t>高潮，续写核心段 </a:t>
            </a:r>
            <a:r>
              <a:rPr lang="en-US" altLang="zh-CN" dirty="0">
                <a:highlight>
                  <a:srgbClr val="FFFF00"/>
                </a:highlight>
                <a:latin typeface="Times New Roman" panose="02020603050405020304" pitchFamily="18" charset="0"/>
                <a:cs typeface="Times New Roman" panose="02020603050405020304" pitchFamily="18" charset="0"/>
              </a:rPr>
              <a:t>1):</a:t>
            </a:r>
            <a:r>
              <a:rPr lang="en-US" altLang="zh-CN" dirty="0">
                <a:latin typeface="Times New Roman" panose="02020603050405020304" pitchFamily="18" charset="0"/>
                <a:cs typeface="Times New Roman" panose="02020603050405020304" pitchFamily="18" charset="0"/>
              </a:rPr>
              <a:t>Inspired by Briana, Nate takes her to Grandpa’s farm and discovers hidden beauty in daily scenes (farms, animals, sunlight, nature).He creates his contest artwork based on these simple but precious moments.     </a:t>
            </a:r>
            <a:r>
              <a:rPr lang="en-US" altLang="zh-CN" sz="3200" dirty="0">
                <a:solidFill>
                  <a:srgbClr val="FF0000"/>
                </a:solidFill>
                <a:latin typeface="Times New Roman" panose="02020603050405020304" pitchFamily="18" charset="0"/>
                <a:cs typeface="Times New Roman" panose="02020603050405020304" pitchFamily="18" charset="0"/>
              </a:rPr>
              <a:t>?</a:t>
            </a:r>
            <a:endParaRPr lang="zh-CN" altLang="en-US" dirty="0">
              <a:solidFill>
                <a:srgbClr val="FF0000"/>
              </a:solidFill>
              <a:latin typeface="Times New Roman" panose="02020603050405020304" pitchFamily="18" charset="0"/>
              <a:cs typeface="Times New Roman" panose="02020603050405020304" pitchFamily="18" charset="0"/>
            </a:endParaRPr>
          </a:p>
        </p:txBody>
      </p:sp>
      <p:sp>
        <p:nvSpPr>
          <p:cNvPr id="9" name="文本框 8"/>
          <p:cNvSpPr txBox="1"/>
          <p:nvPr/>
        </p:nvSpPr>
        <p:spPr>
          <a:xfrm>
            <a:off x="7802060" y="4600882"/>
            <a:ext cx="4110693" cy="1815882"/>
          </a:xfrm>
          <a:prstGeom prst="rect">
            <a:avLst/>
          </a:prstGeom>
          <a:solidFill>
            <a:schemeClr val="accent6">
              <a:lumMod val="20000"/>
              <a:lumOff val="80000"/>
            </a:schemeClr>
          </a:solidFill>
        </p:spPr>
        <p:txBody>
          <a:bodyPr wrap="square">
            <a:spAutoFit/>
          </a:bodyPr>
          <a:lstStyle/>
          <a:p>
            <a:r>
              <a:rPr lang="en-US" altLang="zh-CN" dirty="0">
                <a:highlight>
                  <a:srgbClr val="FFFF00"/>
                </a:highlight>
                <a:latin typeface="Times New Roman" panose="02020603050405020304" pitchFamily="18" charset="0"/>
                <a:cs typeface="Times New Roman" panose="02020603050405020304" pitchFamily="18" charset="0"/>
              </a:rPr>
              <a:t>Falling Action &amp; Ending (</a:t>
            </a:r>
            <a:r>
              <a:rPr lang="zh-CN" altLang="en-US" dirty="0">
                <a:highlight>
                  <a:srgbClr val="FFFF00"/>
                </a:highlight>
                <a:latin typeface="Times New Roman" panose="02020603050405020304" pitchFamily="18" charset="0"/>
                <a:cs typeface="Times New Roman" panose="02020603050405020304" pitchFamily="18" charset="0"/>
              </a:rPr>
              <a:t>结局，续写核心段 </a:t>
            </a:r>
            <a:r>
              <a:rPr lang="en-US" altLang="zh-CN" dirty="0">
                <a:highlight>
                  <a:srgbClr val="FFFF00"/>
                </a:highlight>
                <a:latin typeface="Times New Roman" panose="02020603050405020304" pitchFamily="18" charset="0"/>
                <a:cs typeface="Times New Roman" panose="02020603050405020304" pitchFamily="18" charset="0"/>
              </a:rPr>
              <a:t>2):</a:t>
            </a:r>
            <a:r>
              <a:rPr lang="en-US" altLang="zh-CN" dirty="0">
                <a:latin typeface="Times New Roman" panose="02020603050405020304" pitchFamily="18" charset="0"/>
                <a:cs typeface="Times New Roman" panose="02020603050405020304" pitchFamily="18" charset="0"/>
              </a:rPr>
              <a:t>At the award ceremony, Nate’s work wins </a:t>
            </a:r>
            <a:r>
              <a:rPr lang="en-US" altLang="zh-CN" dirty="0" err="1">
                <a:latin typeface="Times New Roman" panose="02020603050405020304" pitchFamily="18" charset="0"/>
                <a:cs typeface="Times New Roman" panose="02020603050405020304" pitchFamily="18" charset="0"/>
              </a:rPr>
              <a:t>praise.He</a:t>
            </a:r>
            <a:r>
              <a:rPr lang="en-US" altLang="zh-CN" dirty="0">
                <a:latin typeface="Times New Roman" panose="02020603050405020304" pitchFamily="18" charset="0"/>
                <a:cs typeface="Times New Roman" panose="02020603050405020304" pitchFamily="18" charset="0"/>
              </a:rPr>
              <a:t> understands the theme: beauty exists everywhere; we just need a heart to find it. </a:t>
            </a:r>
            <a:r>
              <a:rPr lang="en-US" altLang="zh-CN" sz="4000" dirty="0">
                <a:solidFill>
                  <a:srgbClr val="FF0000"/>
                </a:solidFill>
                <a:latin typeface="Times New Roman" panose="02020603050405020304" pitchFamily="18" charset="0"/>
                <a:cs typeface="Times New Roman" panose="02020603050405020304" pitchFamily="18" charset="0"/>
              </a:rPr>
              <a:t>?</a:t>
            </a:r>
            <a:endParaRPr lang="zh-CN" altLang="en-US" dirty="0">
              <a:solidFill>
                <a:srgbClr val="FF0000"/>
              </a:solidFill>
              <a:latin typeface="Times New Roman" panose="02020603050405020304" pitchFamily="18" charset="0"/>
              <a:cs typeface="Times New Roman" panose="02020603050405020304" pitchFamily="18" charset="0"/>
            </a:endParaRPr>
          </a:p>
        </p:txBody>
      </p:sp>
      <p:sp>
        <p:nvSpPr>
          <p:cNvPr id="11" name="文本框 10"/>
          <p:cNvSpPr txBox="1"/>
          <p:nvPr/>
        </p:nvSpPr>
        <p:spPr>
          <a:xfrm>
            <a:off x="421611" y="709327"/>
            <a:ext cx="2244933" cy="1200329"/>
          </a:xfrm>
          <a:prstGeom prst="rect">
            <a:avLst/>
          </a:prstGeom>
          <a:solidFill>
            <a:schemeClr val="accent2">
              <a:lumMod val="40000"/>
              <a:lumOff val="60000"/>
            </a:schemeClr>
          </a:solidFill>
        </p:spPr>
        <p:txBody>
          <a:bodyPr wrap="square">
            <a:spAutoFit/>
          </a:bodyPr>
          <a:lstStyle/>
          <a:p>
            <a:r>
              <a:rPr lang="en-US" altLang="zh-CN" sz="2400" b="1" dirty="0"/>
              <a:t>2 Story Mountain Analysis </a:t>
            </a:r>
            <a:endParaRPr lang="zh-CN" altLang="en-US" sz="2400" b="1" dirty="0"/>
          </a:p>
        </p:txBody>
      </p:sp>
      <p:sp>
        <p:nvSpPr>
          <p:cNvPr id="12" name="文本框 11"/>
          <p:cNvSpPr txBox="1"/>
          <p:nvPr/>
        </p:nvSpPr>
        <p:spPr>
          <a:xfrm>
            <a:off x="8699119" y="274003"/>
            <a:ext cx="3335917" cy="584775"/>
          </a:xfrm>
          <a:prstGeom prst="rect">
            <a:avLst/>
          </a:prstGeom>
          <a:solidFill>
            <a:srgbClr val="9966FF"/>
          </a:solidFill>
        </p:spPr>
        <p:txBody>
          <a:bodyPr wrap="square">
            <a:spAutoFit/>
          </a:bodyPr>
          <a:lstStyle/>
          <a:p>
            <a:r>
              <a:rPr kumimoji="0" lang="zh-CN" altLang="en-US" sz="3200" b="0" i="0" u="none" strike="noStrike" kern="1200" cap="none" spc="0" normalizeH="0" baseline="0" noProof="0" dirty="0">
                <a:ln>
                  <a:noFill/>
                </a:ln>
                <a:solidFill>
                  <a:srgbClr val="4472C4">
                    <a:lumMod val="75000"/>
                  </a:srgbClr>
                </a:solidFill>
                <a:effectLst/>
                <a:highlight>
                  <a:srgbClr val="FFFF00"/>
                </a:highlight>
                <a:uLnTx/>
                <a:uFillTx/>
                <a:latin typeface="隶书" panose="02010509060101010101" pitchFamily="49" charset="-122"/>
                <a:ea typeface="隶书" panose="02010509060101010101" pitchFamily="49" charset="-122"/>
                <a:cs typeface="+mn-cs"/>
              </a:rPr>
              <a:t>故事山读</a:t>
            </a:r>
            <a:r>
              <a:rPr lang="zh-CN" altLang="en-US" sz="3200" dirty="0">
                <a:solidFill>
                  <a:srgbClr val="4472C4">
                    <a:lumMod val="75000"/>
                  </a:srgbClr>
                </a:solidFill>
                <a:highlight>
                  <a:srgbClr val="FFFF00"/>
                </a:highlight>
                <a:latin typeface="隶书" panose="02010509060101010101" pitchFamily="49" charset="-122"/>
                <a:ea typeface="隶书" panose="02010509060101010101" pitchFamily="49" charset="-122"/>
              </a:rPr>
              <a:t>懂情节</a:t>
            </a:r>
            <a:endParaRPr lang="zh-CN" altLang="en-US" sz="3200" dirty="0">
              <a:highlight>
                <a:srgbClr val="FFFF00"/>
              </a:highligh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312101" y="1084139"/>
            <a:ext cx="11427262" cy="5519909"/>
          </a:xfrm>
          <a:solidFill>
            <a:schemeClr val="bg2"/>
          </a:solidFill>
        </p:spPr>
        <p:txBody>
          <a:bodyPr/>
          <a:lstStyle/>
          <a:p>
            <a:r>
              <a:rPr lang="en-US" altLang="zh-CN" dirty="0">
                <a:highlight>
                  <a:srgbClr val="FFFF00"/>
                </a:highlight>
                <a:latin typeface="Times New Roman" panose="02020603050405020304" pitchFamily="18" charset="0"/>
                <a:cs typeface="Times New Roman" panose="02020603050405020304" pitchFamily="18" charset="0"/>
              </a:rPr>
              <a:t>Paragraph 1: Inspired, Nate suggested they visit his Grandpa's farm.</a:t>
            </a:r>
            <a:endParaRPr lang="en-US" altLang="zh-CN" dirty="0">
              <a:highlight>
                <a:srgbClr val="FFFF00"/>
              </a:highlight>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What can they see/hear/touch on the farm?</a:t>
            </a:r>
            <a:endParaRPr lang="en-US" altLang="zh-CN"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How does Nate feel when he sees these ordinary things?</a:t>
            </a:r>
            <a:endParaRPr lang="en-US" altLang="zh-CN"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What does he draw? Why?</a:t>
            </a:r>
            <a:endParaRPr lang="en-US" altLang="zh-CN"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How does Briana react to the farm scenery?</a:t>
            </a:r>
            <a:endParaRPr lang="en-US" altLang="zh-CN" dirty="0">
              <a:latin typeface="Times New Roman" panose="02020603050405020304" pitchFamily="18" charset="0"/>
              <a:cs typeface="Times New Roman" panose="02020603050405020304" pitchFamily="18" charset="0"/>
            </a:endParaRPr>
          </a:p>
          <a:p>
            <a:r>
              <a:rPr lang="en-US" altLang="zh-CN" dirty="0">
                <a:highlight>
                  <a:srgbClr val="FFFF00"/>
                </a:highlight>
                <a:latin typeface="Times New Roman" panose="02020603050405020304" pitchFamily="18" charset="0"/>
                <a:cs typeface="Times New Roman" panose="02020603050405020304" pitchFamily="18" charset="0"/>
              </a:rPr>
              <a:t>Paragraph 2: On the day of the award ceremony, the library was crowded.</a:t>
            </a:r>
            <a:endParaRPr lang="en-US" altLang="zh-CN" dirty="0">
              <a:highlight>
                <a:srgbClr val="FFFF00"/>
              </a:highlight>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How does Nate feel before the result?</a:t>
            </a:r>
            <a:endParaRPr lang="en-US" altLang="zh-CN"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Does he win? What does his painting show?</a:t>
            </a:r>
            <a:endParaRPr lang="en-US" altLang="zh-CN"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What do people say about his work?</a:t>
            </a:r>
            <a:endParaRPr lang="en-US" altLang="zh-CN"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What does Nate finally learn?</a:t>
            </a:r>
            <a:endParaRPr lang="zh-CN" altLang="en-US" dirty="0">
              <a:latin typeface="Times New Roman" panose="02020603050405020304" pitchFamily="18" charset="0"/>
              <a:cs typeface="Times New Roman" panose="02020603050405020304" pitchFamily="18" charset="0"/>
            </a:endParaRPr>
          </a:p>
        </p:txBody>
      </p:sp>
      <p:sp>
        <p:nvSpPr>
          <p:cNvPr id="4" name="文本框 3"/>
          <p:cNvSpPr txBox="1"/>
          <p:nvPr/>
        </p:nvSpPr>
        <p:spPr>
          <a:xfrm>
            <a:off x="469520" y="288960"/>
            <a:ext cx="6096912" cy="400110"/>
          </a:xfrm>
          <a:prstGeom prst="rect">
            <a:avLst/>
          </a:prstGeom>
          <a:solidFill>
            <a:schemeClr val="accent2">
              <a:lumMod val="20000"/>
              <a:lumOff val="8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000" b="1"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mn-cs"/>
              </a:rPr>
              <a:t>3  plot building</a:t>
            </a:r>
            <a:endParaRPr kumimoji="0" lang="zh-CN" altLang="en-US" sz="2000" b="1"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mn-cs"/>
            </a:endParaRPr>
          </a:p>
        </p:txBody>
      </p:sp>
      <p:sp>
        <p:nvSpPr>
          <p:cNvPr id="5" name="文本框 4"/>
          <p:cNvSpPr txBox="1"/>
          <p:nvPr/>
        </p:nvSpPr>
        <p:spPr>
          <a:xfrm>
            <a:off x="8135148" y="253952"/>
            <a:ext cx="3335917" cy="584775"/>
          </a:xfrm>
          <a:prstGeom prst="rect">
            <a:avLst/>
          </a:prstGeom>
          <a:solidFill>
            <a:srgbClr val="9966FF"/>
          </a:solidFill>
        </p:spPr>
        <p:txBody>
          <a:bodyPr wrap="square">
            <a:spAutoFit/>
          </a:bodyPr>
          <a:lstStyle/>
          <a:p>
            <a:r>
              <a:rPr kumimoji="0" lang="zh-CN" altLang="en-US" sz="3200" b="0" i="0" u="none" strike="noStrike" kern="1200" cap="none" spc="0" normalizeH="0" baseline="0" noProof="0" dirty="0">
                <a:ln>
                  <a:noFill/>
                </a:ln>
                <a:solidFill>
                  <a:srgbClr val="4472C4">
                    <a:lumMod val="75000"/>
                  </a:srgbClr>
                </a:solidFill>
                <a:effectLst/>
                <a:highlight>
                  <a:srgbClr val="FFFF00"/>
                </a:highlight>
                <a:uLnTx/>
                <a:uFillTx/>
                <a:latin typeface="隶书" panose="02010509060101010101" pitchFamily="49" charset="-122"/>
                <a:ea typeface="隶书" panose="02010509060101010101" pitchFamily="49" charset="-122"/>
                <a:cs typeface="+mn-cs"/>
              </a:rPr>
              <a:t>故事山读</a:t>
            </a:r>
            <a:r>
              <a:rPr lang="zh-CN" altLang="en-US" sz="3200" dirty="0">
                <a:solidFill>
                  <a:srgbClr val="4472C4">
                    <a:lumMod val="75000"/>
                  </a:srgbClr>
                </a:solidFill>
                <a:highlight>
                  <a:srgbClr val="FFFF00"/>
                </a:highlight>
                <a:latin typeface="隶书" panose="02010509060101010101" pitchFamily="49" charset="-122"/>
                <a:ea typeface="隶书" panose="02010509060101010101" pitchFamily="49" charset="-122"/>
              </a:rPr>
              <a:t>懂情节</a:t>
            </a:r>
            <a:endParaRPr lang="zh-CN" altLang="en-US" sz="3200" dirty="0">
              <a:highlight>
                <a:srgbClr val="FFFF00"/>
              </a:highligh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格 3"/>
          <p:cNvGraphicFramePr>
            <a:graphicFrameLocks noGrp="1"/>
          </p:cNvGraphicFramePr>
          <p:nvPr/>
        </p:nvGraphicFramePr>
        <p:xfrm>
          <a:off x="370357" y="839003"/>
          <a:ext cx="11531600" cy="5125085"/>
        </p:xfrm>
        <a:graphic>
          <a:graphicData uri="http://schemas.openxmlformats.org/drawingml/2006/table">
            <a:tbl>
              <a:tblPr/>
              <a:tblGrid>
                <a:gridCol w="3575639"/>
                <a:gridCol w="3990624"/>
                <a:gridCol w="3965033"/>
              </a:tblGrid>
              <a:tr h="563582">
                <a:tc>
                  <a:txBody>
                    <a:bodyPr/>
                    <a:lstStyle/>
                    <a:p>
                      <a:pPr algn="ctr">
                        <a:lnSpc>
                          <a:spcPts val="1800"/>
                        </a:lnSpc>
                        <a:buNone/>
                      </a:pPr>
                      <a:r>
                        <a:rPr lang="zh-CN" altLang="en-US" b="1" dirty="0">
                          <a:solidFill>
                            <a:srgbClr val="000000"/>
                          </a:solidFill>
                          <a:effectLst/>
                          <a:latin typeface="Times New Roman" panose="02020603050405020304" pitchFamily="18" charset="0"/>
                          <a:cs typeface="Times New Roman" panose="02020603050405020304" pitchFamily="18" charset="0"/>
                        </a:rPr>
                        <a:t>启发问题</a:t>
                      </a:r>
                      <a:endParaRPr lang="zh-CN" altLang="en-US" b="1" dirty="0">
                        <a:solidFill>
                          <a:srgbClr val="000000"/>
                        </a:solidFill>
                        <a:effectLst/>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800"/>
                        </a:lnSpc>
                        <a:buNone/>
                      </a:pPr>
                      <a:r>
                        <a:rPr lang="zh-CN" altLang="en-US" b="1" dirty="0">
                          <a:solidFill>
                            <a:srgbClr val="000000"/>
                          </a:solidFill>
                          <a:effectLst/>
                          <a:latin typeface="Times New Roman" panose="02020603050405020304" pitchFamily="18" charset="0"/>
                          <a:cs typeface="Times New Roman" panose="02020603050405020304" pitchFamily="18" charset="0"/>
                        </a:rPr>
                        <a:t>微技能</a:t>
                      </a:r>
                      <a:endParaRPr lang="zh-CN" altLang="en-US" b="1" dirty="0">
                        <a:solidFill>
                          <a:srgbClr val="000000"/>
                        </a:solidFill>
                        <a:effectLst/>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800"/>
                        </a:lnSpc>
                        <a:buNone/>
                      </a:pPr>
                      <a:r>
                        <a:rPr lang="zh-CN" altLang="en-US" b="1" dirty="0">
                          <a:solidFill>
                            <a:srgbClr val="000000"/>
                          </a:solidFill>
                          <a:effectLst/>
                          <a:latin typeface="Times New Roman" panose="02020603050405020304" pitchFamily="18" charset="0"/>
                          <a:cs typeface="Times New Roman" panose="02020603050405020304" pitchFamily="18" charset="0"/>
                        </a:rPr>
                        <a:t>对应前文伏笔</a:t>
                      </a:r>
                      <a:endParaRPr lang="zh-CN" altLang="en-US" b="1" dirty="0">
                        <a:solidFill>
                          <a:srgbClr val="000000"/>
                        </a:solidFill>
                        <a:effectLst/>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499871">
                <a:tc>
                  <a:txBody>
                    <a:bodyPr/>
                    <a:lstStyle/>
                    <a:p>
                      <a:pPr algn="l">
                        <a:lnSpc>
                          <a:spcPts val="1800"/>
                        </a:lnSpc>
                        <a:buNone/>
                      </a:pPr>
                      <a:r>
                        <a:rPr lang="en-US" b="0" dirty="0">
                          <a:solidFill>
                            <a:srgbClr val="000000"/>
                          </a:solidFill>
                          <a:effectLst/>
                          <a:latin typeface="Times New Roman" panose="02020603050405020304" pitchFamily="18" charset="0"/>
                          <a:cs typeface="Times New Roman" panose="02020603050405020304" pitchFamily="18" charset="0"/>
                        </a:rPr>
                        <a:t>1. What can they see/hear/touch on the farm?</a:t>
                      </a:r>
                      <a:endParaRPr lang="en-US" b="0" dirty="0">
                        <a:solidFill>
                          <a:srgbClr val="000000"/>
                        </a:solidFill>
                        <a:effectLst/>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ts val="1800"/>
                        </a:lnSpc>
                        <a:buNone/>
                      </a:pPr>
                      <a:r>
                        <a:rPr lang="zh-CN" altLang="en-US" b="0" dirty="0">
                          <a:solidFill>
                            <a:srgbClr val="000000"/>
                          </a:solidFill>
                          <a:effectLst/>
                          <a:latin typeface="Times New Roman" panose="02020603050405020304" pitchFamily="18" charset="0"/>
                          <a:cs typeface="Times New Roman" panose="02020603050405020304" pitchFamily="18" charset="0"/>
                        </a:rPr>
                        <a:t>视觉（阳光、麦田、农场景物）</a:t>
                      </a:r>
                      <a:endParaRPr lang="zh-CN" altLang="en-US" b="0" dirty="0">
                        <a:solidFill>
                          <a:srgbClr val="000000"/>
                        </a:solidFill>
                        <a:effectLst/>
                        <a:latin typeface="Times New Roman" panose="02020603050405020304" pitchFamily="18" charset="0"/>
                        <a:cs typeface="Times New Roman" panose="02020603050405020304" pitchFamily="18" charset="0"/>
                      </a:endParaRPr>
                    </a:p>
                    <a:p>
                      <a:pPr algn="l">
                        <a:lnSpc>
                          <a:spcPts val="1800"/>
                        </a:lnSpc>
                        <a:buNone/>
                      </a:pPr>
                      <a:r>
                        <a:rPr lang="zh-CN" altLang="en-US" b="0" dirty="0">
                          <a:solidFill>
                            <a:srgbClr val="000000"/>
                          </a:solidFill>
                          <a:effectLst/>
                          <a:latin typeface="Times New Roman" panose="02020603050405020304" pitchFamily="18" charset="0"/>
                          <a:cs typeface="Times New Roman" panose="02020603050405020304" pitchFamily="18" charset="0"/>
                        </a:rPr>
                        <a:t>听觉（羊叫、风声）</a:t>
                      </a:r>
                      <a:endParaRPr lang="zh-CN" altLang="en-US" b="0" dirty="0">
                        <a:solidFill>
                          <a:srgbClr val="000000"/>
                        </a:solidFill>
                        <a:effectLst/>
                        <a:latin typeface="Times New Roman" panose="02020603050405020304" pitchFamily="18" charset="0"/>
                        <a:cs typeface="Times New Roman" panose="02020603050405020304" pitchFamily="18" charset="0"/>
                      </a:endParaRPr>
                    </a:p>
                    <a:p>
                      <a:pPr algn="l">
                        <a:lnSpc>
                          <a:spcPts val="1800"/>
                        </a:lnSpc>
                        <a:buNone/>
                      </a:pPr>
                      <a:r>
                        <a:rPr lang="zh-CN" altLang="en-US" b="0" dirty="0">
                          <a:solidFill>
                            <a:srgbClr val="000000"/>
                          </a:solidFill>
                          <a:effectLst/>
                          <a:latin typeface="Times New Roman" panose="02020603050405020304" pitchFamily="18" charset="0"/>
                          <a:cs typeface="Times New Roman" panose="02020603050405020304" pitchFamily="18" charset="0"/>
                        </a:rPr>
                        <a:t>嗅觉（青草、泥土香）</a:t>
                      </a:r>
                      <a:endParaRPr lang="zh-CN" altLang="en-US" b="0" dirty="0">
                        <a:solidFill>
                          <a:srgbClr val="000000"/>
                        </a:solidFill>
                        <a:effectLst/>
                        <a:latin typeface="Times New Roman" panose="02020603050405020304" pitchFamily="18" charset="0"/>
                        <a:cs typeface="Times New Roman" panose="02020603050405020304" pitchFamily="18" charset="0"/>
                      </a:endParaRPr>
                    </a:p>
                    <a:p>
                      <a:pPr algn="l">
                        <a:lnSpc>
                          <a:spcPts val="1800"/>
                        </a:lnSpc>
                        <a:buNone/>
                      </a:pPr>
                      <a:r>
                        <a:rPr lang="zh-CN" altLang="en-US" b="0" dirty="0">
                          <a:solidFill>
                            <a:srgbClr val="000000"/>
                          </a:solidFill>
                          <a:effectLst/>
                          <a:latin typeface="Times New Roman" panose="02020603050405020304" pitchFamily="18" charset="0"/>
                          <a:cs typeface="Times New Roman" panose="02020603050405020304" pitchFamily="18" charset="0"/>
                        </a:rPr>
                        <a:t>触觉（微风、温暖阳光）</a:t>
                      </a:r>
                      <a:endParaRPr lang="zh-CN" altLang="en-US" b="0" dirty="0">
                        <a:solidFill>
                          <a:srgbClr val="000000"/>
                        </a:solidFill>
                        <a:effectLst/>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ts val="1800"/>
                        </a:lnSpc>
                        <a:buNone/>
                      </a:pPr>
                      <a:r>
                        <a:rPr lang="zh-CN" altLang="en-US" b="0">
                          <a:solidFill>
                            <a:srgbClr val="000000"/>
                          </a:solidFill>
                          <a:effectLst/>
                          <a:latin typeface="Times New Roman" panose="02020603050405020304" pitchFamily="18" charset="0"/>
                          <a:cs typeface="Times New Roman" panose="02020603050405020304" pitchFamily="18" charset="0"/>
                        </a:rPr>
                        <a:t>前文：</a:t>
                      </a:r>
                      <a:r>
                        <a:rPr lang="en-US" altLang="zh-CN" b="0">
                          <a:solidFill>
                            <a:srgbClr val="000000"/>
                          </a:solidFill>
                          <a:effectLst/>
                          <a:latin typeface="Times New Roman" panose="02020603050405020304" pitchFamily="18" charset="0"/>
                          <a:cs typeface="Times New Roman" panose="02020603050405020304" pitchFamily="18" charset="0"/>
                        </a:rPr>
                        <a:t>Briana </a:t>
                      </a:r>
                      <a:r>
                        <a:rPr lang="zh-CN" altLang="en-US" b="0">
                          <a:solidFill>
                            <a:srgbClr val="000000"/>
                          </a:solidFill>
                          <a:effectLst/>
                          <a:latin typeface="Times New Roman" panose="02020603050405020304" pitchFamily="18" charset="0"/>
                          <a:cs typeface="Times New Roman" panose="02020603050405020304" pitchFamily="18" charset="0"/>
                        </a:rPr>
                        <a:t>被枫树的光影震撼，发现小镇宁静之美</a:t>
                      </a:r>
                      <a:endParaRPr lang="zh-CN" altLang="en-US" b="0">
                        <a:solidFill>
                          <a:srgbClr val="000000"/>
                        </a:solidFill>
                        <a:effectLst/>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976783">
                <a:tc>
                  <a:txBody>
                    <a:bodyPr/>
                    <a:lstStyle/>
                    <a:p>
                      <a:pPr algn="l">
                        <a:lnSpc>
                          <a:spcPts val="1800"/>
                        </a:lnSpc>
                        <a:buNone/>
                      </a:pPr>
                      <a:r>
                        <a:rPr lang="en-US" b="0" dirty="0">
                          <a:solidFill>
                            <a:srgbClr val="000000"/>
                          </a:solidFill>
                          <a:effectLst/>
                          <a:latin typeface="Times New Roman" panose="02020603050405020304" pitchFamily="18" charset="0"/>
                          <a:cs typeface="Times New Roman" panose="02020603050405020304" pitchFamily="18" charset="0"/>
                        </a:rPr>
                        <a:t>2. How does Nate feel when he sees these ordinary things?</a:t>
                      </a:r>
                      <a:endParaRPr lang="en-US" b="0" dirty="0">
                        <a:solidFill>
                          <a:srgbClr val="000000"/>
                        </a:solidFill>
                        <a:effectLst/>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ts val="1800"/>
                        </a:lnSpc>
                        <a:buNone/>
                      </a:pPr>
                      <a:r>
                        <a:rPr lang="zh-CN" altLang="en-US" b="0">
                          <a:solidFill>
                            <a:srgbClr val="000000"/>
                          </a:solidFill>
                          <a:effectLst/>
                          <a:latin typeface="Times New Roman" panose="02020603050405020304" pitchFamily="18" charset="0"/>
                          <a:cs typeface="Times New Roman" panose="02020603050405020304" pitchFamily="18" charset="0"/>
                        </a:rPr>
                        <a:t>心理描写（惊喜、感动、陶醉、恍然大悟）</a:t>
                      </a:r>
                      <a:endParaRPr lang="zh-CN" altLang="en-US" b="0">
                        <a:solidFill>
                          <a:srgbClr val="000000"/>
                        </a:solidFill>
                        <a:effectLst/>
                        <a:latin typeface="Times New Roman" panose="02020603050405020304" pitchFamily="18" charset="0"/>
                        <a:cs typeface="Times New Roman" panose="02020603050405020304" pitchFamily="18" charset="0"/>
                      </a:endParaRPr>
                    </a:p>
                    <a:p>
                      <a:pPr algn="l">
                        <a:lnSpc>
                          <a:spcPts val="1800"/>
                        </a:lnSpc>
                        <a:buNone/>
                      </a:pPr>
                      <a:r>
                        <a:rPr lang="zh-CN" altLang="en-US" b="0">
                          <a:solidFill>
                            <a:srgbClr val="000000"/>
                          </a:solidFill>
                          <a:effectLst/>
                          <a:latin typeface="Times New Roman" panose="02020603050405020304" pitchFamily="18" charset="0"/>
                          <a:cs typeface="Times New Roman" panose="02020603050405020304" pitchFamily="18" charset="0"/>
                        </a:rPr>
                        <a:t> </a:t>
                      </a:r>
                      <a:r>
                        <a:rPr lang="en-US" altLang="zh-CN" b="0">
                          <a:solidFill>
                            <a:srgbClr val="000000"/>
                          </a:solidFill>
                          <a:effectLst/>
                          <a:latin typeface="Times New Roman" panose="02020603050405020304" pitchFamily="18" charset="0"/>
                          <a:cs typeface="Times New Roman" panose="02020603050405020304" pitchFamily="18" charset="0"/>
                        </a:rPr>
                        <a:t>                    </a:t>
                      </a:r>
                      <a:endParaRPr lang="zh-CN" altLang="en-US" b="0">
                        <a:solidFill>
                          <a:srgbClr val="000000"/>
                        </a:solidFill>
                        <a:effectLst/>
                        <a:latin typeface="Times New Roman" panose="02020603050405020304" pitchFamily="18" charset="0"/>
                        <a:cs typeface="Times New Roman" panose="02020603050405020304" pitchFamily="18" charset="0"/>
                      </a:endParaRPr>
                    </a:p>
                    <a:p>
                      <a:pPr algn="l">
                        <a:lnSpc>
                          <a:spcPts val="1800"/>
                        </a:lnSpc>
                        <a:buNone/>
                      </a:pPr>
                      <a:r>
                        <a:rPr lang="zh-CN" altLang="en-US" b="0">
                          <a:solidFill>
                            <a:srgbClr val="000000"/>
                          </a:solidFill>
                          <a:effectLst/>
                          <a:latin typeface="Times New Roman" panose="02020603050405020304" pitchFamily="18" charset="0"/>
                          <a:cs typeface="Times New Roman" panose="02020603050405020304" pitchFamily="18" charset="0"/>
                        </a:rPr>
                        <a:t>细节动作（掏素描本、快速绘画）</a:t>
                      </a:r>
                      <a:endParaRPr lang="zh-CN" altLang="en-US" b="0">
                        <a:solidFill>
                          <a:srgbClr val="000000"/>
                        </a:solidFill>
                        <a:effectLst/>
                        <a:latin typeface="Times New Roman" panose="02020603050405020304" pitchFamily="18" charset="0"/>
                        <a:cs typeface="Times New Roman" panose="02020603050405020304" pitchFamily="18" charset="0"/>
                      </a:endParaRPr>
                    </a:p>
                    <a:p>
                      <a:pPr algn="l">
                        <a:lnSpc>
                          <a:spcPts val="1800"/>
                        </a:lnSpc>
                        <a:buNone/>
                      </a:pPr>
                      <a:r>
                        <a:rPr lang="en-US" altLang="zh-CN" b="0">
                          <a:solidFill>
                            <a:srgbClr val="000000"/>
                          </a:solidFill>
                          <a:effectLst/>
                          <a:latin typeface="Times New Roman" panose="02020603050405020304" pitchFamily="18" charset="0"/>
                          <a:cs typeface="Times New Roman" panose="02020603050405020304" pitchFamily="18" charset="0"/>
                        </a:rPr>
                        <a:t> </a:t>
                      </a:r>
                      <a:endParaRPr lang="zh-CN" altLang="en-US" b="0">
                        <a:solidFill>
                          <a:srgbClr val="000000"/>
                        </a:solidFill>
                        <a:effectLst/>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ts val="1800"/>
                        </a:lnSpc>
                        <a:buNone/>
                      </a:pPr>
                      <a:r>
                        <a:rPr lang="zh-CN" altLang="en-US" b="0" dirty="0">
                          <a:solidFill>
                            <a:srgbClr val="000000"/>
                          </a:solidFill>
                          <a:effectLst/>
                          <a:latin typeface="Times New Roman" panose="02020603050405020304" pitchFamily="18" charset="0"/>
                          <a:cs typeface="Times New Roman" panose="02020603050405020304" pitchFamily="18" charset="0"/>
                        </a:rPr>
                        <a:t>前文：</a:t>
                      </a:r>
                      <a:r>
                        <a:rPr lang="en-US" altLang="zh-CN" b="0" dirty="0">
                          <a:solidFill>
                            <a:srgbClr val="000000"/>
                          </a:solidFill>
                          <a:effectLst/>
                          <a:latin typeface="Times New Roman" panose="02020603050405020304" pitchFamily="18" charset="0"/>
                          <a:cs typeface="Times New Roman" panose="02020603050405020304" pitchFamily="18" charset="0"/>
                        </a:rPr>
                        <a:t>Nate </a:t>
                      </a:r>
                      <a:r>
                        <a:rPr lang="zh-CN" altLang="en-US" b="0" dirty="0">
                          <a:solidFill>
                            <a:srgbClr val="000000"/>
                          </a:solidFill>
                          <a:effectLst/>
                          <a:latin typeface="Times New Roman" panose="02020603050405020304" pitchFamily="18" charset="0"/>
                          <a:cs typeface="Times New Roman" panose="02020603050405020304" pitchFamily="18" charset="0"/>
                        </a:rPr>
                        <a:t>认为小镇 </a:t>
                      </a:r>
                      <a:r>
                        <a:rPr lang="en-US" altLang="zh-CN" b="0" dirty="0">
                          <a:solidFill>
                            <a:srgbClr val="000000"/>
                          </a:solidFill>
                          <a:effectLst/>
                          <a:latin typeface="Times New Roman" panose="02020603050405020304" pitchFamily="18" charset="0"/>
                          <a:cs typeface="Times New Roman" panose="02020603050405020304" pitchFamily="18" charset="0"/>
                        </a:rPr>
                        <a:t>dull</a:t>
                      </a:r>
                      <a:r>
                        <a:rPr lang="zh-CN" altLang="en-US" b="0" dirty="0">
                          <a:solidFill>
                            <a:srgbClr val="000000"/>
                          </a:solidFill>
                          <a:effectLst/>
                          <a:latin typeface="Times New Roman" panose="02020603050405020304" pitchFamily="18" charset="0"/>
                          <a:cs typeface="Times New Roman" panose="02020603050405020304" pitchFamily="18" charset="0"/>
                        </a:rPr>
                        <a:t>，内心纠结不知画什么</a:t>
                      </a:r>
                      <a:endParaRPr lang="zh-CN" altLang="en-US" b="0" dirty="0">
                        <a:solidFill>
                          <a:srgbClr val="000000"/>
                        </a:solidFill>
                        <a:effectLst/>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123301">
                <a:tc>
                  <a:txBody>
                    <a:bodyPr/>
                    <a:lstStyle/>
                    <a:p>
                      <a:pPr algn="l">
                        <a:lnSpc>
                          <a:spcPts val="1800"/>
                        </a:lnSpc>
                        <a:buNone/>
                      </a:pPr>
                      <a:r>
                        <a:rPr lang="en-US" b="0">
                          <a:solidFill>
                            <a:srgbClr val="000000"/>
                          </a:solidFill>
                          <a:effectLst/>
                          <a:latin typeface="Times New Roman" panose="02020603050405020304" pitchFamily="18" charset="0"/>
                          <a:cs typeface="Times New Roman" panose="02020603050405020304" pitchFamily="18" charset="0"/>
                        </a:rPr>
                        <a:t>3. What does he draw? Why?</a:t>
                      </a:r>
                      <a:endParaRPr lang="en-US" b="0">
                        <a:solidFill>
                          <a:srgbClr val="000000"/>
                        </a:solidFill>
                        <a:effectLst/>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ts val="1800"/>
                        </a:lnSpc>
                        <a:buNone/>
                      </a:pPr>
                      <a:r>
                        <a:rPr lang="zh-CN" altLang="en-US" b="0">
                          <a:solidFill>
                            <a:srgbClr val="000000"/>
                          </a:solidFill>
                          <a:effectLst/>
                          <a:latin typeface="Times New Roman" panose="02020603050405020304" pitchFamily="18" charset="0"/>
                          <a:cs typeface="Times New Roman" panose="02020603050405020304" pitchFamily="18" charset="0"/>
                        </a:rPr>
                        <a:t>画面聚焦（枫树叶、农场、炊烟、光影）</a:t>
                      </a:r>
                      <a:endParaRPr lang="zh-CN" altLang="en-US" b="0">
                        <a:solidFill>
                          <a:srgbClr val="000000"/>
                        </a:solidFill>
                        <a:effectLst/>
                        <a:latin typeface="Times New Roman" panose="02020603050405020304" pitchFamily="18" charset="0"/>
                        <a:cs typeface="Times New Roman" panose="02020603050405020304" pitchFamily="18" charset="0"/>
                      </a:endParaRPr>
                    </a:p>
                    <a:p>
                      <a:pPr algn="l">
                        <a:lnSpc>
                          <a:spcPts val="1800"/>
                        </a:lnSpc>
                        <a:buNone/>
                      </a:pPr>
                      <a:r>
                        <a:rPr lang="zh-CN" altLang="en-US" b="0">
                          <a:solidFill>
                            <a:srgbClr val="000000"/>
                          </a:solidFill>
                          <a:effectLst/>
                          <a:latin typeface="Times New Roman" panose="02020603050405020304" pitchFamily="18" charset="0"/>
                          <a:cs typeface="Times New Roman" panose="02020603050405020304" pitchFamily="18" charset="0"/>
                        </a:rPr>
                        <a:t>主题回扣（平凡中的美）</a:t>
                      </a:r>
                      <a:endParaRPr lang="zh-CN" altLang="en-US" b="0">
                        <a:solidFill>
                          <a:srgbClr val="000000"/>
                        </a:solidFill>
                        <a:effectLst/>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ts val="1800"/>
                        </a:lnSpc>
                        <a:buNone/>
                      </a:pPr>
                      <a:r>
                        <a:rPr lang="zh-CN" altLang="en-US" b="0" dirty="0">
                          <a:solidFill>
                            <a:srgbClr val="000000"/>
                          </a:solidFill>
                          <a:effectLst/>
                          <a:latin typeface="Times New Roman" panose="02020603050405020304" pitchFamily="18" charset="0"/>
                          <a:cs typeface="Times New Roman" panose="02020603050405020304" pitchFamily="18" charset="0"/>
                        </a:rPr>
                        <a:t>前文：比赛要求 </a:t>
                      </a:r>
                      <a:r>
                        <a:rPr lang="en-US" b="0" dirty="0">
                          <a:solidFill>
                            <a:srgbClr val="000000"/>
                          </a:solidFill>
                          <a:effectLst/>
                          <a:latin typeface="Times New Roman" panose="02020603050405020304" pitchFamily="18" charset="0"/>
                          <a:cs typeface="Times New Roman" panose="02020603050405020304" pitchFamily="18" charset="0"/>
                        </a:rPr>
                        <a:t>show the unique beauty of their town</a:t>
                      </a:r>
                      <a:endParaRPr lang="en-US" b="0" dirty="0">
                        <a:solidFill>
                          <a:srgbClr val="000000"/>
                        </a:solidFill>
                        <a:effectLst/>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961482">
                <a:tc>
                  <a:txBody>
                    <a:bodyPr/>
                    <a:lstStyle/>
                    <a:p>
                      <a:pPr algn="l">
                        <a:lnSpc>
                          <a:spcPts val="1800"/>
                        </a:lnSpc>
                        <a:buNone/>
                      </a:pPr>
                      <a:r>
                        <a:rPr lang="en-US" b="0">
                          <a:solidFill>
                            <a:srgbClr val="000000"/>
                          </a:solidFill>
                          <a:effectLst/>
                          <a:latin typeface="Times New Roman" panose="02020603050405020304" pitchFamily="18" charset="0"/>
                          <a:cs typeface="Times New Roman" panose="02020603050405020304" pitchFamily="18" charset="0"/>
                        </a:rPr>
                        <a:t>4. How does Briana react to the farm scenery?</a:t>
                      </a:r>
                      <a:endParaRPr lang="en-US" b="0">
                        <a:solidFill>
                          <a:srgbClr val="000000"/>
                        </a:solidFill>
                        <a:effectLst/>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ts val="1800"/>
                        </a:lnSpc>
                        <a:buNone/>
                      </a:pPr>
                      <a:r>
                        <a:rPr lang="zh-CN" altLang="en-US" b="0">
                          <a:solidFill>
                            <a:srgbClr val="000000"/>
                          </a:solidFill>
                          <a:effectLst/>
                          <a:latin typeface="Times New Roman" panose="02020603050405020304" pitchFamily="18" charset="0"/>
                          <a:cs typeface="Times New Roman" panose="02020603050405020304" pitchFamily="18" charset="0"/>
                        </a:rPr>
                        <a:t>神态描写（惊讶、赞叹、微笑）</a:t>
                      </a:r>
                      <a:endParaRPr lang="zh-CN" altLang="en-US" b="0">
                        <a:solidFill>
                          <a:srgbClr val="000000"/>
                        </a:solidFill>
                        <a:effectLst/>
                        <a:latin typeface="Times New Roman" panose="02020603050405020304" pitchFamily="18" charset="0"/>
                        <a:cs typeface="Times New Roman" panose="02020603050405020304" pitchFamily="18" charset="0"/>
                      </a:endParaRPr>
                    </a:p>
                    <a:p>
                      <a:pPr algn="l">
                        <a:lnSpc>
                          <a:spcPts val="1800"/>
                        </a:lnSpc>
                        <a:buNone/>
                      </a:pPr>
                      <a:r>
                        <a:rPr lang="zh-CN" altLang="en-US" b="0">
                          <a:solidFill>
                            <a:srgbClr val="000000"/>
                          </a:solidFill>
                          <a:effectLst/>
                          <a:latin typeface="Times New Roman" panose="02020603050405020304" pitchFamily="18" charset="0"/>
                          <a:cs typeface="Times New Roman" panose="02020603050405020304" pitchFamily="18" charset="0"/>
                        </a:rPr>
                        <a:t>语言描写（简短赞美）</a:t>
                      </a:r>
                      <a:endParaRPr lang="zh-CN" altLang="en-US" b="0">
                        <a:solidFill>
                          <a:srgbClr val="000000"/>
                        </a:solidFill>
                        <a:effectLst/>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ts val="1800"/>
                        </a:lnSpc>
                        <a:buNone/>
                      </a:pPr>
                      <a:r>
                        <a:rPr lang="zh-CN" altLang="en-US" b="0" dirty="0">
                          <a:solidFill>
                            <a:srgbClr val="000000"/>
                          </a:solidFill>
                          <a:effectLst/>
                          <a:latin typeface="Times New Roman" panose="02020603050405020304" pitchFamily="18" charset="0"/>
                          <a:cs typeface="Times New Roman" panose="02020603050405020304" pitchFamily="18" charset="0"/>
                        </a:rPr>
                        <a:t>前文：</a:t>
                      </a:r>
                      <a:r>
                        <a:rPr lang="en-US" altLang="zh-CN" b="0" dirty="0">
                          <a:solidFill>
                            <a:srgbClr val="000000"/>
                          </a:solidFill>
                          <a:effectLst/>
                          <a:latin typeface="Times New Roman" panose="02020603050405020304" pitchFamily="18" charset="0"/>
                          <a:cs typeface="Times New Roman" panose="02020603050405020304" pitchFamily="18" charset="0"/>
                        </a:rPr>
                        <a:t>Briana </a:t>
                      </a:r>
                      <a:r>
                        <a:rPr lang="zh-CN" altLang="en-US" b="0" dirty="0">
                          <a:solidFill>
                            <a:srgbClr val="000000"/>
                          </a:solidFill>
                          <a:effectLst/>
                          <a:latin typeface="Times New Roman" panose="02020603050405020304" pitchFamily="18" charset="0"/>
                          <a:cs typeface="Times New Roman" panose="02020603050405020304" pitchFamily="18" charset="0"/>
                        </a:rPr>
                        <a:t>来自大城市，觉得小镇一切新鲜美好</a:t>
                      </a:r>
                      <a:endParaRPr lang="zh-CN" altLang="en-US" b="0" dirty="0">
                        <a:solidFill>
                          <a:srgbClr val="000000"/>
                        </a:solidFill>
                        <a:effectLst/>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6" name="文本框 5"/>
          <p:cNvSpPr txBox="1"/>
          <p:nvPr/>
        </p:nvSpPr>
        <p:spPr>
          <a:xfrm>
            <a:off x="403814" y="356166"/>
            <a:ext cx="8762088" cy="461665"/>
          </a:xfrm>
          <a:prstGeom prst="rect">
            <a:avLst/>
          </a:prstGeom>
          <a:solidFill>
            <a:schemeClr val="accent5">
              <a:lumMod val="20000"/>
              <a:lumOff val="80000"/>
            </a:schemeClr>
          </a:solidFill>
        </p:spPr>
        <p:txBody>
          <a:bodyPr wrap="square">
            <a:spAutoFit/>
          </a:bodyPr>
          <a:lstStyle/>
          <a:p>
            <a:r>
              <a:rPr lang="en-US" altLang="zh-CN" sz="2400" dirty="0">
                <a:latin typeface="Times New Roman" panose="02020603050405020304" pitchFamily="18" charset="0"/>
                <a:cs typeface="Times New Roman" panose="02020603050405020304" pitchFamily="18" charset="0"/>
              </a:rPr>
              <a:t>Paragraph 1 </a:t>
            </a:r>
            <a:r>
              <a:rPr lang="zh-CN" altLang="en-US"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Inspired, Nate suggested they visit his Grandpa's farm</a:t>
            </a:r>
            <a:r>
              <a:rPr lang="en-US" altLang="zh-CN" sz="2400" dirty="0"/>
              <a:t>.</a:t>
            </a:r>
            <a:endParaRPr lang="zh-CN" altLang="en-US" sz="2400" dirty="0"/>
          </a:p>
        </p:txBody>
      </p:sp>
      <p:sp>
        <p:nvSpPr>
          <p:cNvPr id="7" name="矩形: 圆角 6"/>
          <p:cNvSpPr/>
          <p:nvPr/>
        </p:nvSpPr>
        <p:spPr>
          <a:xfrm>
            <a:off x="3925896" y="1505749"/>
            <a:ext cx="4572001" cy="3641173"/>
          </a:xfrm>
          <a:prstGeom prst="roundRect">
            <a:avLst/>
          </a:prstGeom>
          <a:noFill/>
          <a:ln w="381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文本框 7"/>
          <p:cNvSpPr txBox="1"/>
          <p:nvPr/>
        </p:nvSpPr>
        <p:spPr>
          <a:xfrm>
            <a:off x="7802060" y="4600882"/>
            <a:ext cx="4110693" cy="369332"/>
          </a:xfrm>
          <a:prstGeom prst="rect">
            <a:avLst/>
          </a:prstGeom>
          <a:solidFill>
            <a:schemeClr val="accent6">
              <a:lumMod val="20000"/>
              <a:lumOff val="80000"/>
            </a:schemeClr>
          </a:solidFill>
        </p:spPr>
        <p:txBody>
          <a:bodyPr wrap="square">
            <a:spAutoFit/>
          </a:bodyPr>
          <a:lstStyle/>
          <a:p>
            <a:r>
              <a:rPr lang="en-US" altLang="zh-CN" dirty="0">
                <a:solidFill>
                  <a:srgbClr val="FF0000"/>
                </a:solidFill>
                <a:latin typeface="Times New Roman" panose="02020603050405020304" pitchFamily="18" charset="0"/>
                <a:cs typeface="Times New Roman" panose="02020603050405020304" pitchFamily="18" charset="0"/>
              </a:rPr>
              <a:t>Sensory Details</a:t>
            </a:r>
            <a:r>
              <a:rPr lang="zh-CN" altLang="en-US" dirty="0">
                <a:solidFill>
                  <a:srgbClr val="FF0000"/>
                </a:solidFill>
                <a:latin typeface="Times New Roman" panose="02020603050405020304" pitchFamily="18" charset="0"/>
                <a:cs typeface="Times New Roman" panose="02020603050405020304" pitchFamily="18" charset="0"/>
              </a:rPr>
              <a:t>：五感细节刻画</a:t>
            </a:r>
            <a:endParaRPr lang="zh-CN" altLang="en-US" dirty="0">
              <a:solidFill>
                <a:srgbClr val="FF0000"/>
              </a:solidFill>
              <a:latin typeface="Times New Roman" panose="02020603050405020304" pitchFamily="18" charset="0"/>
              <a:cs typeface="Times New Roman" panose="02020603050405020304" pitchFamily="18" charset="0"/>
            </a:endParaRPr>
          </a:p>
        </p:txBody>
      </p:sp>
      <p:sp>
        <p:nvSpPr>
          <p:cNvPr id="10" name="文本框 9"/>
          <p:cNvSpPr txBox="1"/>
          <p:nvPr/>
        </p:nvSpPr>
        <p:spPr>
          <a:xfrm>
            <a:off x="4104331" y="6211672"/>
            <a:ext cx="3407100" cy="646331"/>
          </a:xfrm>
          <a:prstGeom prst="rect">
            <a:avLst/>
          </a:prstGeom>
          <a:solidFill>
            <a:srgbClr val="9966FF"/>
          </a:solidFill>
        </p:spPr>
        <p:txBody>
          <a:bodyPr wrap="square">
            <a:spAutoFit/>
          </a:bodyPr>
          <a:lstStyle/>
          <a:p>
            <a:r>
              <a:rPr lang="zh-CN" altLang="en-US" sz="3600" b="1" dirty="0">
                <a:highlight>
                  <a:srgbClr val="FFFF00"/>
                </a:highlight>
                <a:latin typeface="隶书" panose="02010509060101010101" pitchFamily="49" charset="-122"/>
                <a:ea typeface="隶书" panose="02010509060101010101" pitchFamily="49" charset="-122"/>
              </a:rPr>
              <a:t>五感点亮画面</a:t>
            </a:r>
            <a:endParaRPr lang="zh-CN" altLang="en-US" sz="3600" b="1" dirty="0">
              <a:highlight>
                <a:srgbClr val="FFFF00"/>
              </a:highlight>
              <a:latin typeface="隶书" panose="02010509060101010101" pitchFamily="49" charset="-122"/>
              <a:ea typeface="隶书" panose="02010509060101010101" pitchFamily="49"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03814" y="980105"/>
            <a:ext cx="10949986" cy="2644642"/>
          </a:xfrm>
          <a:solidFill>
            <a:schemeClr val="bg2"/>
          </a:solidFill>
        </p:spPr>
        <p:txBody>
          <a:bodyPr/>
          <a:lstStyle/>
          <a:p>
            <a:r>
              <a:rPr lang="zh-CN" altLang="en-US" dirty="0">
                <a:latin typeface="Times New Roman" panose="02020603050405020304" pitchFamily="18" charset="0"/>
                <a:cs typeface="Times New Roman" panose="02020603050405020304" pitchFamily="18" charset="0"/>
              </a:rPr>
              <a:t>一踏入农场耀眼的阳光便倾泻在一望无际的翠绿麦田上，斑驳的树影在地面缓缓流动。（视觉；关键词：</a:t>
            </a:r>
            <a:r>
              <a:rPr lang="en-US" altLang="zh-CN" dirty="0">
                <a:latin typeface="Times New Roman" panose="02020603050405020304" pitchFamily="18" charset="0"/>
                <a:cs typeface="Times New Roman" panose="02020603050405020304" pitchFamily="18" charset="0"/>
              </a:rPr>
              <a:t>dazzling sunlight, pour, endless wheat fields, dappled shadows</a:t>
            </a:r>
            <a:r>
              <a:rPr lang="zh-CN" altLang="en-US" dirty="0">
                <a:latin typeface="Times New Roman" panose="02020603050405020304" pitchFamily="18" charset="0"/>
                <a:cs typeface="Times New Roman" panose="02020603050405020304" pitchFamily="18" charset="0"/>
              </a:rPr>
              <a:t>）</a:t>
            </a:r>
            <a:endParaRPr lang="en-US" altLang="zh-CN"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The moment they stepped into the farm, dazzling sunlight poured over the endless green wheat fields, and dappled shadows flowed slowly across the ground.</a:t>
            </a:r>
            <a:endParaRPr lang="zh-CN" altLang="en-US" dirty="0">
              <a:latin typeface="Times New Roman" panose="02020603050405020304" pitchFamily="18" charset="0"/>
              <a:cs typeface="Times New Roman" panose="02020603050405020304" pitchFamily="18" charset="0"/>
            </a:endParaRPr>
          </a:p>
        </p:txBody>
      </p:sp>
      <p:sp>
        <p:nvSpPr>
          <p:cNvPr id="4" name="文本框 3"/>
          <p:cNvSpPr txBox="1"/>
          <p:nvPr/>
        </p:nvSpPr>
        <p:spPr>
          <a:xfrm>
            <a:off x="403814" y="350691"/>
            <a:ext cx="8762088" cy="369332"/>
          </a:xfrm>
          <a:prstGeom prst="rect">
            <a:avLst/>
          </a:prstGeom>
          <a:solidFill>
            <a:schemeClr val="accent5">
              <a:lumMod val="20000"/>
              <a:lumOff val="80000"/>
            </a:schemeClr>
          </a:solidFill>
        </p:spPr>
        <p:txBody>
          <a:bodyPr wrap="square">
            <a:spAutoFit/>
          </a:bodyPr>
          <a:lstStyle/>
          <a:p>
            <a:r>
              <a:rPr lang="en-US" altLang="zh-CN" dirty="0">
                <a:latin typeface="Times New Roman" panose="02020603050405020304" pitchFamily="18" charset="0"/>
                <a:cs typeface="Times New Roman" panose="02020603050405020304" pitchFamily="18" charset="0"/>
              </a:rPr>
              <a:t>Paragraph 1 </a:t>
            </a:r>
            <a:r>
              <a:rPr lang="zh-CN" altLang="en-US" dirty="0">
                <a:latin typeface="Times New Roman" panose="02020603050405020304" pitchFamily="18" charset="0"/>
                <a:cs typeface="Times New Roman" panose="02020603050405020304" pitchFamily="18" charset="0"/>
              </a:rPr>
              <a:t>：</a:t>
            </a:r>
            <a:r>
              <a:rPr lang="en-US" altLang="zh-CN" dirty="0">
                <a:latin typeface="Times New Roman" panose="02020603050405020304" pitchFamily="18" charset="0"/>
                <a:cs typeface="Times New Roman" panose="02020603050405020304" pitchFamily="18" charset="0"/>
              </a:rPr>
              <a:t>Inspired, Nate suggested they visit his Grandpa's farm</a:t>
            </a:r>
            <a:r>
              <a:rPr lang="en-US" altLang="zh-CN" dirty="0"/>
              <a:t>.</a:t>
            </a:r>
            <a:endParaRPr lang="zh-CN" altLang="en-US" dirty="0"/>
          </a:p>
        </p:txBody>
      </p:sp>
      <p:sp>
        <p:nvSpPr>
          <p:cNvPr id="7" name="内容占位符 2"/>
          <p:cNvSpPr txBox="1"/>
          <p:nvPr/>
        </p:nvSpPr>
        <p:spPr>
          <a:xfrm>
            <a:off x="272403" y="3862667"/>
            <a:ext cx="10949986" cy="2644642"/>
          </a:xfrm>
          <a:prstGeom prst="rect">
            <a:avLst/>
          </a:prstGeom>
          <a:solidFill>
            <a:schemeClr val="bg2"/>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latin typeface="Times New Roman" panose="02020603050405020304" pitchFamily="18" charset="0"/>
                <a:cs typeface="Times New Roman" panose="02020603050405020304" pitchFamily="18" charset="0"/>
              </a:rPr>
              <a:t>小羊羔发出轻柔的咩叫声，微风穿过草丛发出沙沙的声响，构成一曲温柔的田园乐章。（听觉 </a:t>
            </a:r>
            <a:r>
              <a:rPr lang="en-US" altLang="zh-CN" dirty="0">
                <a:latin typeface="Times New Roman" panose="02020603050405020304" pitchFamily="18" charset="0"/>
                <a:cs typeface="Times New Roman" panose="02020603050405020304" pitchFamily="18" charset="0"/>
              </a:rPr>
              <a:t>/ </a:t>
            </a:r>
            <a:r>
              <a:rPr lang="zh-CN" altLang="en-US" dirty="0">
                <a:latin typeface="Times New Roman" panose="02020603050405020304" pitchFamily="18" charset="0"/>
                <a:cs typeface="Times New Roman" panose="02020603050405020304" pitchFamily="18" charset="0"/>
              </a:rPr>
              <a:t>比喻；关键词：</a:t>
            </a:r>
            <a:r>
              <a:rPr lang="en-US" altLang="zh-CN" dirty="0">
                <a:latin typeface="Times New Roman" panose="02020603050405020304" pitchFamily="18" charset="0"/>
                <a:cs typeface="Times New Roman" panose="02020603050405020304" pitchFamily="18" charset="0"/>
              </a:rPr>
              <a:t>lambs, bleat, breeze, rustle, pastoral melody</a:t>
            </a:r>
            <a:r>
              <a:rPr lang="zh-CN" altLang="en-US" dirty="0">
                <a:latin typeface="Times New Roman" panose="02020603050405020304" pitchFamily="18" charset="0"/>
                <a:cs typeface="Times New Roman" panose="02020603050405020304" pitchFamily="18" charset="0"/>
              </a:rPr>
              <a:t>）</a:t>
            </a:r>
            <a:endParaRPr lang="en-US" altLang="zh-CN"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Gentle bleats came from lambs, and soft rustles arose as the breeze swept through the grass, forming a tender pastoral melody.</a:t>
            </a:r>
            <a:endParaRPr lang="zh-CN" altLang="en-US" dirty="0">
              <a:latin typeface="Times New Roman" panose="02020603050405020304" pitchFamily="18" charset="0"/>
              <a:cs typeface="Times New Roman" panose="02020603050405020304" pitchFamily="18" charset="0"/>
            </a:endParaRPr>
          </a:p>
        </p:txBody>
      </p:sp>
      <p:sp>
        <p:nvSpPr>
          <p:cNvPr id="8" name="文本框 7"/>
          <p:cNvSpPr txBox="1"/>
          <p:nvPr/>
        </p:nvSpPr>
        <p:spPr>
          <a:xfrm>
            <a:off x="8667635" y="6011586"/>
            <a:ext cx="3407100" cy="646331"/>
          </a:xfrm>
          <a:prstGeom prst="rect">
            <a:avLst/>
          </a:prstGeom>
          <a:solidFill>
            <a:srgbClr val="9966FF"/>
          </a:solidFill>
        </p:spPr>
        <p:txBody>
          <a:bodyPr wrap="square">
            <a:spAutoFit/>
          </a:bodyPr>
          <a:lstStyle/>
          <a:p>
            <a:r>
              <a:rPr lang="zh-CN" altLang="en-US" sz="3600" b="1" dirty="0">
                <a:highlight>
                  <a:srgbClr val="FFFF00"/>
                </a:highlight>
                <a:latin typeface="隶书" panose="02010509060101010101" pitchFamily="49" charset="-122"/>
                <a:ea typeface="隶书" panose="02010509060101010101" pitchFamily="49" charset="-122"/>
              </a:rPr>
              <a:t>五感点亮画面</a:t>
            </a:r>
            <a:endParaRPr lang="zh-CN" altLang="en-US" sz="3600" b="1" dirty="0">
              <a:highlight>
                <a:srgbClr val="FFFF00"/>
              </a:highlight>
              <a:latin typeface="隶书" panose="02010509060101010101" pitchFamily="49" charset="-122"/>
              <a:ea typeface="隶书" panose="02010509060101010101" pitchFamily="49"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4294967295" end="429496729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4294967295" end="429496729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xEl>
                                              <p:pRg st="4294967295" end="429496729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xEl>
                                              <p:pRg st="4294967295" end="429496729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03814" y="980105"/>
            <a:ext cx="10949986" cy="2644642"/>
          </a:xfrm>
          <a:solidFill>
            <a:schemeClr val="bg2"/>
          </a:solidFill>
        </p:spPr>
        <p:txBody>
          <a:bodyPr/>
          <a:lstStyle/>
          <a:p>
            <a:r>
              <a:rPr lang="zh-CN" altLang="en-US" dirty="0">
                <a:latin typeface="Times New Roman" panose="02020603050405020304" pitchFamily="18" charset="0"/>
                <a:cs typeface="Times New Roman" panose="02020603050405020304" pitchFamily="18" charset="0"/>
              </a:rPr>
              <a:t>清新的青草香混着湿润的泥土气息扑面而来，让人心旷神怡。（嗅觉；关键词：</a:t>
            </a:r>
            <a:r>
              <a:rPr lang="en-US" altLang="zh-CN" dirty="0">
                <a:latin typeface="Times New Roman" panose="02020603050405020304" pitchFamily="18" charset="0"/>
                <a:cs typeface="Times New Roman" panose="02020603050405020304" pitchFamily="18" charset="0"/>
              </a:rPr>
              <a:t>fresh grass, moist soil, refresh, delightful</a:t>
            </a:r>
            <a:r>
              <a:rPr lang="zh-CN" altLang="en-US" dirty="0">
                <a:latin typeface="Times New Roman" panose="02020603050405020304" pitchFamily="18" charset="0"/>
                <a:cs typeface="Times New Roman" panose="02020603050405020304" pitchFamily="18" charset="0"/>
              </a:rPr>
              <a:t>）</a:t>
            </a:r>
            <a:endParaRPr lang="en-US" altLang="zh-CN"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The fresh smell of grass mixed with the scent of moist soil rushed towards them, refreshing both their bodies and minds.</a:t>
            </a:r>
            <a:endParaRPr lang="zh-CN" altLang="en-US" dirty="0">
              <a:latin typeface="Times New Roman" panose="02020603050405020304" pitchFamily="18" charset="0"/>
              <a:cs typeface="Times New Roman" panose="02020603050405020304" pitchFamily="18" charset="0"/>
            </a:endParaRPr>
          </a:p>
        </p:txBody>
      </p:sp>
      <p:sp>
        <p:nvSpPr>
          <p:cNvPr id="4" name="文本框 3"/>
          <p:cNvSpPr txBox="1"/>
          <p:nvPr/>
        </p:nvSpPr>
        <p:spPr>
          <a:xfrm>
            <a:off x="403814" y="350691"/>
            <a:ext cx="8762088" cy="369332"/>
          </a:xfrm>
          <a:prstGeom prst="rect">
            <a:avLst/>
          </a:prstGeom>
          <a:solidFill>
            <a:schemeClr val="accent5">
              <a:lumMod val="20000"/>
              <a:lumOff val="8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800" b="0" i="0" u="none" strike="noStrike" kern="1200" cap="none" spc="0" normalizeH="0" baseline="0" noProof="0" dirty="0">
                <a:ln>
                  <a:noFill/>
                </a:ln>
                <a:solidFill>
                  <a:prstClr val="black"/>
                </a:solidFill>
                <a:effectLst/>
                <a:uLnTx/>
                <a:uFillTx/>
                <a:latin typeface="Times New Roman" panose="02020603050405020304" pitchFamily="18" charset="0"/>
                <a:ea typeface="等线" panose="02010600030101010101" charset="-122"/>
                <a:cs typeface="Times New Roman" panose="02020603050405020304" pitchFamily="18" charset="0"/>
              </a:rPr>
              <a:t>Paragraph 1 </a:t>
            </a:r>
            <a:r>
              <a:rPr kumimoji="0" lang="zh-CN" altLang="en-US" sz="1800" b="0" i="0" u="none" strike="noStrike" kern="1200" cap="none" spc="0" normalizeH="0" baseline="0" noProof="0" dirty="0">
                <a:ln>
                  <a:noFill/>
                </a:ln>
                <a:solidFill>
                  <a:prstClr val="black"/>
                </a:solidFill>
                <a:effectLst/>
                <a:uLnTx/>
                <a:uFillTx/>
                <a:latin typeface="Times New Roman" panose="02020603050405020304" pitchFamily="18" charset="0"/>
                <a:ea typeface="等线" panose="02010600030101010101" charset="-122"/>
                <a:cs typeface="Times New Roman" panose="02020603050405020304" pitchFamily="18" charset="0"/>
              </a:rPr>
              <a:t>：</a:t>
            </a:r>
            <a:r>
              <a:rPr kumimoji="0" lang="en-US" altLang="zh-CN" sz="1800" b="0" i="0" u="none" strike="noStrike" kern="1200" cap="none" spc="0" normalizeH="0" baseline="0" noProof="0" dirty="0">
                <a:ln>
                  <a:noFill/>
                </a:ln>
                <a:solidFill>
                  <a:prstClr val="black"/>
                </a:solidFill>
                <a:effectLst/>
                <a:uLnTx/>
                <a:uFillTx/>
                <a:latin typeface="Times New Roman" panose="02020603050405020304" pitchFamily="18" charset="0"/>
                <a:ea typeface="等线" panose="02010600030101010101" charset="-122"/>
                <a:cs typeface="Times New Roman" panose="02020603050405020304" pitchFamily="18" charset="0"/>
              </a:rPr>
              <a:t>Inspired, Nate suggested they visit his Grandpa's farm</a:t>
            </a:r>
            <a:r>
              <a:rPr kumimoji="0" lang="en-US" altLang="zh-CN" sz="1800" b="0"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mn-cs"/>
              </a:rPr>
              <a:t>.</a:t>
            </a:r>
            <a:endParaRPr kumimoji="0" lang="zh-CN" altLang="en-US" sz="1800" b="0"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mn-cs"/>
            </a:endParaRPr>
          </a:p>
        </p:txBody>
      </p:sp>
      <p:sp>
        <p:nvSpPr>
          <p:cNvPr id="7" name="内容占位符 2"/>
          <p:cNvSpPr txBox="1"/>
          <p:nvPr/>
        </p:nvSpPr>
        <p:spPr>
          <a:xfrm>
            <a:off x="403814" y="3788098"/>
            <a:ext cx="10949986" cy="2644642"/>
          </a:xfrm>
          <a:prstGeom prst="rect">
            <a:avLst/>
          </a:prstGeom>
          <a:solidFill>
            <a:schemeClr val="bg2"/>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pPr>
            <a:r>
              <a:rPr lang="zh-CN" altLang="en-US" dirty="0">
                <a:solidFill>
                  <a:prstClr val="black"/>
                </a:solidFill>
                <a:latin typeface="Times New Roman" panose="02020603050405020304" pitchFamily="18" charset="0"/>
                <a:cs typeface="Times New Roman" panose="02020603050405020304" pitchFamily="18" charset="0"/>
              </a:rPr>
              <a:t>温暖柔和的风轻轻拂过脸颊，带来午后独有的舒适与惬意。（触觉；关键词：</a:t>
            </a:r>
            <a:r>
              <a:rPr lang="en-US" altLang="zh-CN" dirty="0">
                <a:solidFill>
                  <a:prstClr val="black"/>
                </a:solidFill>
                <a:latin typeface="Times New Roman" panose="02020603050405020304" pitchFamily="18" charset="0"/>
                <a:cs typeface="Times New Roman" panose="02020603050405020304" pitchFamily="18" charset="0"/>
              </a:rPr>
              <a:t>warm breeze, brush, cheek, comfort, coziness</a:t>
            </a:r>
            <a:r>
              <a:rPr lang="zh-CN" altLang="en-US" dirty="0">
                <a:solidFill>
                  <a:prstClr val="black"/>
                </a:solidFill>
                <a:latin typeface="Times New Roman" panose="02020603050405020304" pitchFamily="18" charset="0"/>
                <a:cs typeface="Times New Roman" panose="02020603050405020304" pitchFamily="18" charset="0"/>
              </a:rPr>
              <a:t>）</a:t>
            </a:r>
            <a:endParaRPr lang="en-US" altLang="zh-CN" dirty="0">
              <a:solidFill>
                <a:prstClr val="black"/>
              </a:solidFill>
              <a:latin typeface="Times New Roman" panose="02020603050405020304" pitchFamily="18" charset="0"/>
              <a:cs typeface="Times New Roman" panose="02020603050405020304" pitchFamily="18" charset="0"/>
            </a:endParaRPr>
          </a:p>
          <a:p>
            <a:pPr marL="0" lvl="0" indent="0">
              <a:buNone/>
            </a:pPr>
            <a:r>
              <a:rPr lang="en-US" altLang="zh-CN" dirty="0">
                <a:solidFill>
                  <a:prstClr val="black"/>
                </a:solidFill>
                <a:latin typeface="Times New Roman" panose="02020603050405020304" pitchFamily="18" charset="0"/>
                <a:cs typeface="Times New Roman" panose="02020603050405020304" pitchFamily="18" charset="0"/>
              </a:rPr>
              <a:t>A warm and soft breeze brushed their cheeks gently, bringing the unique comfort and coziness of an afternoon in the countryside.</a:t>
            </a:r>
            <a:endParaRPr kumimoji="0" lang="zh-CN" altLang="en-US" sz="2800" b="0" i="0" u="none" strike="noStrike" kern="1200" cap="none" spc="0" normalizeH="0" baseline="0" noProof="0" dirty="0">
              <a:ln>
                <a:noFill/>
              </a:ln>
              <a:solidFill>
                <a:prstClr val="black"/>
              </a:solidFill>
              <a:effectLst/>
              <a:uLnTx/>
              <a:uFillTx/>
              <a:latin typeface="Times New Roman" panose="02020603050405020304" pitchFamily="18" charset="0"/>
              <a:ea typeface="等线" panose="02010600030101010101" charset="-122"/>
              <a:cs typeface="Times New Roman" panose="02020603050405020304" pitchFamily="18" charset="0"/>
            </a:endParaRPr>
          </a:p>
        </p:txBody>
      </p:sp>
      <p:sp>
        <p:nvSpPr>
          <p:cNvPr id="2" name="文本框 1"/>
          <p:cNvSpPr txBox="1"/>
          <p:nvPr/>
        </p:nvSpPr>
        <p:spPr>
          <a:xfrm>
            <a:off x="8381086" y="5877895"/>
            <a:ext cx="3407100" cy="646331"/>
          </a:xfrm>
          <a:prstGeom prst="rect">
            <a:avLst/>
          </a:prstGeom>
          <a:solidFill>
            <a:srgbClr val="9966FF"/>
          </a:solidFill>
        </p:spPr>
        <p:txBody>
          <a:bodyPr wrap="square">
            <a:spAutoFit/>
          </a:bodyPr>
          <a:lstStyle/>
          <a:p>
            <a:r>
              <a:rPr lang="zh-CN" altLang="en-US" sz="3600" b="1" dirty="0">
                <a:highlight>
                  <a:srgbClr val="FFFF00"/>
                </a:highlight>
                <a:latin typeface="隶书" panose="02010509060101010101" pitchFamily="49" charset="-122"/>
                <a:ea typeface="隶书" panose="02010509060101010101" pitchFamily="49" charset="-122"/>
              </a:rPr>
              <a:t>五感点亮画面</a:t>
            </a:r>
            <a:endParaRPr lang="zh-CN" altLang="en-US" sz="3600" b="1" dirty="0">
              <a:highlight>
                <a:srgbClr val="FFFF00"/>
              </a:highlight>
              <a:latin typeface="隶书" panose="02010509060101010101" pitchFamily="49" charset="-122"/>
              <a:ea typeface="隶书" panose="02010509060101010101" pitchFamily="49"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4294967295" end="429496729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4294967295" end="429496729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xEl>
                                              <p:pRg st="4294967295" end="429496729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xEl>
                                              <p:pRg st="4294967295" end="429496729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build="p"/>
    </p:bldLst>
  </p:timing>
</p:sld>
</file>

<file path=ppt/tags/tag1.xml><?xml version="1.0" encoding="utf-8"?>
<p:tagLst xmlns:p="http://schemas.openxmlformats.org/presentationml/2006/main">
  <p:tag name="KSO_WM_BEAUTIFY_FLAG" val=""/>
</p:tagLst>
</file>

<file path=ppt/tags/tag2.xml><?xml version="1.0" encoding="utf-8"?>
<p:tagLst xmlns:p="http://schemas.openxmlformats.org/presentationml/2006/main">
  <p:tag name="commondata" val="eyJoZGlkIjoiZGE3Y2I3OTRlNTA1NjUwZGY1NGI3NTM4NWZhMGI4N2IifQ=="/>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23367</Words>
  <Application>WPS 演示</Application>
  <PresentationFormat>宽屏</PresentationFormat>
  <Paragraphs>402</Paragraphs>
  <Slides>35</Slides>
  <Notes>0</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35</vt:i4>
      </vt:variant>
    </vt:vector>
  </HeadingPairs>
  <TitlesOfParts>
    <vt:vector size="46" baseType="lpstr">
      <vt:lpstr>Arial</vt:lpstr>
      <vt:lpstr>宋体</vt:lpstr>
      <vt:lpstr>Wingdings</vt:lpstr>
      <vt:lpstr>隶书</vt:lpstr>
      <vt:lpstr>Times New Roman</vt:lpstr>
      <vt:lpstr>等线</vt:lpstr>
      <vt:lpstr>微软雅黑</vt:lpstr>
      <vt:lpstr>Arial Unicode MS</vt:lpstr>
      <vt:lpstr>等线 Light</vt:lpstr>
      <vt:lpstr>Calibri</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陶醉</vt:lpstr>
      <vt:lpstr>/感动</vt:lpstr>
      <vt:lpstr>心理描写-恍然大悟</vt:lpstr>
      <vt:lpstr>/惊喜</vt:lpstr>
      <vt:lpstr>画画</vt:lpstr>
      <vt:lpstr>好句  （心理活动）</vt:lpstr>
      <vt:lpstr>PowerPoint 演示文稿</vt:lpstr>
      <vt:lpstr>紧张 ---惊讶</vt:lpstr>
      <vt:lpstr>PowerPoint 演示文稿</vt:lpstr>
      <vt:lpstr>成就感</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8-Xu</vt:lpstr>
      <vt:lpstr>PowerPoint 演示文稿</vt:lpstr>
      <vt:lpstr>修改</vt:lpstr>
      <vt:lpstr>修改</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艳 刘</dc:creator>
  <cp:lastModifiedBy>阿文</cp:lastModifiedBy>
  <cp:revision>17</cp:revision>
  <dcterms:created xsi:type="dcterms:W3CDTF">2026-04-09T11:13:00Z</dcterms:created>
  <dcterms:modified xsi:type="dcterms:W3CDTF">2026-06-16T02:32:15Z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FBB9434E7A70495898BC45CA42ADA938_13</vt:lpwstr>
  </property>
  <property fmtid="{D5CDD505-2E9C-101B-9397-08002B2CF9AE}" pid="3" name="KSOProductBuildVer">
    <vt:lpwstr>2052-12.1.0.21541</vt:lpwstr>
  </property>
</Properties>
</file>