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40055" y="0"/>
            <a:ext cx="10515600" cy="1325563"/>
          </a:xfrm>
        </p:spPr>
        <p:txBody>
          <a:bodyPr/>
          <a:p>
            <a:r>
              <a:rPr lang="en-US" altLang="zh-CN"/>
              <a:t>U3</a:t>
            </a:r>
            <a:endParaRPr lang="en-US" altLang="zh-CN"/>
          </a:p>
        </p:txBody>
      </p:sp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78740" y="910590"/>
            <a:ext cx="11946890" cy="5266690"/>
          </a:xfrm>
        </p:spPr>
        <p:txBody>
          <a:bodyPr>
            <a:normAutofit fontScale="90000" lnSpcReduction="10000"/>
          </a:bodyPr>
          <a:p>
            <a:r>
              <a:rPr lang="en-US" altLang="zh-CN"/>
              <a:t>frequent adj. -frequent vt.</a:t>
            </a:r>
            <a:r>
              <a:rPr lang="zh-CN" altLang="en-US"/>
              <a:t>经常光顾</a:t>
            </a:r>
            <a:r>
              <a:rPr lang="en-US" altLang="zh-CN"/>
              <a:t>-- frequency n. </a:t>
            </a:r>
            <a:endParaRPr lang="en-US" altLang="zh-CN"/>
          </a:p>
          <a:p>
            <a:r>
              <a:rPr lang="en-US" altLang="zh-CN"/>
              <a:t>habitat  n. (</a:t>
            </a:r>
            <a:r>
              <a:rPr lang="zh-CN" altLang="en-US"/>
              <a:t>动植物）栖息地</a:t>
            </a:r>
            <a:r>
              <a:rPr lang="en-US" altLang="zh-CN"/>
              <a:t>---habitation n. (</a:t>
            </a:r>
            <a:r>
              <a:rPr lang="zh-CN" altLang="en-US"/>
              <a:t>人类）居住地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---habitable adj. </a:t>
            </a:r>
            <a:r>
              <a:rPr lang="zh-CN" altLang="en-US"/>
              <a:t>适宜居住的</a:t>
            </a:r>
            <a:endParaRPr lang="en-US" altLang="zh-CN"/>
          </a:p>
          <a:p>
            <a:r>
              <a:rPr lang="zh-CN" altLang="en-US"/>
              <a:t>拓展：</a:t>
            </a:r>
            <a:r>
              <a:rPr lang="en-US" altLang="zh-CN"/>
              <a:t> -inhabit vt.</a:t>
            </a:r>
            <a:r>
              <a:rPr lang="zh-CN" altLang="en-US"/>
              <a:t>居住于，栖息于</a:t>
            </a:r>
            <a:r>
              <a:rPr lang="en-US" altLang="zh-CN"/>
              <a:t> </a:t>
            </a:r>
            <a:endParaRPr lang="en-US" altLang="zh-CN"/>
          </a:p>
          <a:p>
            <a:r>
              <a:rPr lang="en-US" altLang="zh-CN"/>
              <a:t> 27.I don’t know what the specialist </a:t>
            </a:r>
            <a:r>
              <a:rPr lang="en-US" altLang="zh-CN" u="sng"/>
              <a:t>referred </a:t>
            </a:r>
            <a:r>
              <a:rPr lang="en-US" altLang="zh-CN"/>
              <a:t>(refer) to in the speech.</a:t>
            </a:r>
            <a:endParaRPr lang="en-US" altLang="zh-CN"/>
          </a:p>
          <a:p>
            <a:r>
              <a:rPr lang="en-US" altLang="zh-CN"/>
              <a:t>the </a:t>
            </a:r>
            <a:r>
              <a:rPr lang="en-US" altLang="zh-CN" u="sng"/>
              <a:t>melting</a:t>
            </a:r>
            <a:r>
              <a:rPr lang="en-US" altLang="zh-CN"/>
              <a:t> ice, the </a:t>
            </a:r>
            <a:r>
              <a:rPr lang="en-US" altLang="zh-CN" u="sng"/>
              <a:t>melted</a:t>
            </a:r>
            <a:r>
              <a:rPr lang="en-US" altLang="zh-CN"/>
              <a:t> ice </a:t>
            </a:r>
            <a:endParaRPr lang="en-US" altLang="zh-CN"/>
          </a:p>
          <a:p>
            <a:r>
              <a:rPr lang="en-US" altLang="zh-CN"/>
              <a:t>get the leader</a:t>
            </a:r>
            <a:r>
              <a:rPr lang="en-US" altLang="zh-CN" u="sng"/>
              <a:t> restored</a:t>
            </a:r>
            <a:r>
              <a:rPr lang="en-US" altLang="zh-CN"/>
              <a:t> </a:t>
            </a:r>
            <a:endParaRPr lang="en-US" altLang="zh-CN"/>
          </a:p>
          <a:p>
            <a:r>
              <a:rPr lang="en-US" altLang="zh-CN"/>
              <a:t>conserve v. / tolerate v. / originate v. / comprehend v.</a:t>
            </a:r>
            <a:endParaRPr lang="en-US" altLang="zh-CN"/>
          </a:p>
          <a:p>
            <a:r>
              <a:rPr lang="en-US" altLang="zh-CN"/>
              <a:t>be</a:t>
            </a:r>
            <a:r>
              <a:rPr lang="zh-CN" altLang="en-US"/>
              <a:t> tolerant</a:t>
            </a:r>
            <a:r>
              <a:rPr lang="zh-CN" altLang="en-US">
                <a:solidFill>
                  <a:srgbClr val="FF0000"/>
                </a:solidFill>
              </a:rPr>
              <a:t> of</a:t>
            </a:r>
            <a:r>
              <a:rPr lang="zh-CN" altLang="en-US"/>
              <a:t> </a:t>
            </a:r>
            <a:r>
              <a:rPr lang="en-US" altLang="zh-CN"/>
              <a:t>drought/ others</a:t>
            </a:r>
            <a:r>
              <a:rPr lang="zh-CN" altLang="en-US"/>
              <a:t>，</a:t>
            </a:r>
            <a:r>
              <a:rPr lang="en-US" altLang="zh-CN"/>
              <a:t>tolerate sth/ doing/being done </a:t>
            </a:r>
            <a:endParaRPr lang="en-US" altLang="zh-CN"/>
          </a:p>
          <a:p>
            <a:r>
              <a:rPr lang="en-US" altLang="zh-CN"/>
              <a:t>be restricted</a:t>
            </a:r>
            <a:r>
              <a:rPr lang="en-US" altLang="zh-CN">
                <a:solidFill>
                  <a:srgbClr val="FF0000"/>
                </a:solidFill>
              </a:rPr>
              <a:t> to </a:t>
            </a:r>
            <a:r>
              <a:rPr lang="en-US" altLang="zh-CN"/>
              <a:t>members , lift restrictions</a:t>
            </a:r>
            <a:r>
              <a:rPr lang="en-US" altLang="zh-CN">
                <a:solidFill>
                  <a:srgbClr val="FF0000"/>
                </a:solidFill>
              </a:rPr>
              <a:t> on</a:t>
            </a:r>
            <a:r>
              <a:rPr lang="en-US" altLang="zh-CN"/>
              <a:t> press freedom, the restrictions </a:t>
            </a:r>
            <a:r>
              <a:rPr lang="en-US" altLang="zh-CN">
                <a:solidFill>
                  <a:srgbClr val="FF0000"/>
                </a:solidFill>
              </a:rPr>
              <a:t>of</a:t>
            </a:r>
            <a:r>
              <a:rPr lang="en-US" altLang="zh-CN"/>
              <a:t> a prison</a:t>
            </a:r>
            <a:endParaRPr lang="en-US" altLang="zh-CN"/>
          </a:p>
          <a:p>
            <a:r>
              <a:rPr lang="en-US" altLang="zh-CN"/>
              <a:t>release sb </a:t>
            </a:r>
            <a:r>
              <a:rPr lang="en-US" altLang="zh-CN">
                <a:solidFill>
                  <a:srgbClr val="FF0000"/>
                </a:solidFill>
              </a:rPr>
              <a:t>from</a:t>
            </a:r>
            <a:r>
              <a:rPr lang="en-US" altLang="zh-CN"/>
              <a:t> sth </a:t>
            </a:r>
            <a:endParaRPr lang="en-US" altLang="zh-CN"/>
          </a:p>
          <a:p>
            <a:r>
              <a:rPr lang="en-US" altLang="zh-CN"/>
              <a:t>submit sth </a:t>
            </a:r>
            <a:r>
              <a:rPr lang="en-US" altLang="zh-CN">
                <a:solidFill>
                  <a:srgbClr val="FF0000"/>
                </a:solidFill>
              </a:rPr>
              <a:t>to</a:t>
            </a:r>
            <a:r>
              <a:rPr lang="en-US" altLang="zh-CN"/>
              <a:t> sb    </a:t>
            </a:r>
            <a:endParaRPr lang="en-US" altLang="zh-CN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U2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10515" y="1346200"/>
            <a:ext cx="5650230" cy="4831080"/>
          </a:xfrm>
        </p:spPr>
        <p:txBody>
          <a:bodyPr>
            <a:noAutofit/>
          </a:bodyPr>
          <a:p>
            <a:pPr>
              <a:lnSpc>
                <a:spcPct val="120000"/>
              </a:lnSpc>
            </a:pPr>
            <a:r>
              <a:rPr lang="en-US" altLang="zh-CN" sz="2600"/>
              <a:t>1. dominate v. ---dominant adj.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2. reward v.---rewarding adj.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3. rely v.-reliable adj.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4. pessimistic adj.---pessimism  n.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5. composition  n.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6. liberate v. ---liberating adj.-n.? 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7. disturb v.---disturbance  n.-adj.? </a:t>
            </a:r>
            <a:endParaRPr lang="en-US" altLang="zh-CN" sz="2600"/>
          </a:p>
          <a:p>
            <a:pPr>
              <a:lnSpc>
                <a:spcPct val="120000"/>
              </a:lnSpc>
            </a:pPr>
            <a:r>
              <a:rPr lang="en-US" altLang="zh-CN" sz="2600"/>
              <a:t>8. dizzy  adj. ---dizziness n. </a:t>
            </a:r>
            <a:endParaRPr lang="en-US" altLang="zh-CN" sz="260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702300" y="1253490"/>
            <a:ext cx="6489700" cy="5202555"/>
          </a:xfrm>
        </p:spPr>
        <p:txBody>
          <a:bodyPr>
            <a:noAutofit/>
          </a:bodyPr>
          <a:p>
            <a:pPr>
              <a:lnSpc>
                <a:spcPct val="110000"/>
              </a:lnSpc>
            </a:pPr>
            <a:r>
              <a:rPr lang="en-US" altLang="zh-CN" sz="2700"/>
              <a:t>9. stimulate v.-stimulating adj.</a:t>
            </a:r>
            <a:r>
              <a:rPr lang="zh-CN" altLang="en-US" sz="2700"/>
              <a:t>使人兴奋的</a:t>
            </a:r>
            <a:r>
              <a:rPr lang="en-US" altLang="zh-CN" sz="2700"/>
              <a:t>--tion n. </a:t>
            </a:r>
            <a:endParaRPr lang="en-US" altLang="zh-CN" sz="2700"/>
          </a:p>
          <a:p>
            <a:pPr>
              <a:lnSpc>
                <a:spcPct val="110000"/>
              </a:lnSpc>
            </a:pPr>
            <a:r>
              <a:rPr lang="en-US" altLang="zh-CN" sz="2700"/>
              <a:t>10. sugar-sugary adj. </a:t>
            </a:r>
            <a:endParaRPr lang="en-US" altLang="zh-CN" sz="2700"/>
          </a:p>
          <a:p>
            <a:pPr>
              <a:lnSpc>
                <a:spcPct val="110000"/>
              </a:lnSpc>
            </a:pPr>
            <a:r>
              <a:rPr lang="en-US" altLang="zh-CN" sz="2700"/>
              <a:t>11. stressed out  </a:t>
            </a:r>
            <a:endParaRPr lang="en-US" altLang="zh-CN" sz="2700"/>
          </a:p>
          <a:p>
            <a:pPr>
              <a:lnSpc>
                <a:spcPct val="110000"/>
              </a:lnSpc>
            </a:pPr>
            <a:r>
              <a:rPr lang="en-US" altLang="zh-CN" sz="2700"/>
              <a:t>12. refreshing adj.-refreshment n.</a:t>
            </a:r>
            <a:r>
              <a:rPr lang="zh-CN" altLang="en-US" sz="2700"/>
              <a:t>食物饮料，焕发精神</a:t>
            </a:r>
            <a:r>
              <a:rPr lang="en-US" altLang="zh-CN" sz="2700"/>
              <a:t> </a:t>
            </a:r>
            <a:endParaRPr lang="en-US" altLang="zh-CN" sz="2700"/>
          </a:p>
          <a:p>
            <a:pPr>
              <a:lnSpc>
                <a:spcPct val="110000"/>
              </a:lnSpc>
            </a:pPr>
            <a:r>
              <a:rPr lang="en-US" altLang="zh-CN" sz="2700"/>
              <a:t>13. be absorbed in ...- absorption  n.-absorbing adj. </a:t>
            </a:r>
            <a:r>
              <a:rPr lang="zh-CN" altLang="en-US" sz="2700"/>
              <a:t>吸引人的</a:t>
            </a:r>
            <a:r>
              <a:rPr lang="en-US" altLang="zh-CN" sz="2700"/>
              <a:t> </a:t>
            </a:r>
            <a:endParaRPr lang="en-US" altLang="zh-CN" sz="2700"/>
          </a:p>
          <a:p>
            <a:pPr>
              <a:lnSpc>
                <a:spcPct val="110000"/>
              </a:lnSpc>
            </a:pPr>
            <a:r>
              <a:rPr lang="en-US" altLang="zh-CN" sz="2700"/>
              <a:t>14. discipline v.n.---(self)-disciplined adj. </a:t>
            </a:r>
            <a:r>
              <a:rPr lang="zh-CN" altLang="en-US" sz="2700"/>
              <a:t>守纪律的</a:t>
            </a:r>
            <a:endParaRPr lang="en-US" altLang="zh-CN" sz="2700"/>
          </a:p>
          <a:p>
            <a:endParaRPr lang="en-US" altLang="zh-CN" sz="2400"/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1009</Words>
  <Application>WPS 演示</Application>
  <PresentationFormat>宽屏</PresentationFormat>
  <Paragraphs>34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U3</vt:lpstr>
      <vt:lpstr>U2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Sally M</dc:creator>
  <cp:lastModifiedBy>阿文</cp:lastModifiedBy>
  <cp:revision>6</cp:revision>
  <dcterms:created xsi:type="dcterms:W3CDTF">2023-08-09T12:44:00Z</dcterms:created>
  <dcterms:modified xsi:type="dcterms:W3CDTF">2026-06-30T05:13:21Z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5840320266B94866AB210F4094F192AD_12</vt:lpwstr>
  </property>
  <property fmtid="{D5CDD505-2E9C-101B-9397-08002B2CF9AE}" pid="3" name="KSOProductBuildVer">
    <vt:lpwstr>2052-12.1.0.21541</vt:lpwstr>
  </property>
</Properties>
</file>