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8" r:id="rId3"/>
    <p:sldId id="259" r:id="rId4"/>
    <p:sldId id="262" r:id="rId6"/>
    <p:sldId id="260" r:id="rId7"/>
    <p:sldId id="261" r:id="rId8"/>
    <p:sldId id="263" r:id="rId9"/>
    <p:sldId id="267" r:id="rId10"/>
    <p:sldId id="302" r:id="rId11"/>
    <p:sldId id="275" r:id="rId12"/>
    <p:sldId id="305" r:id="rId13"/>
    <p:sldId id="280" r:id="rId14"/>
    <p:sldId id="304" r:id="rId15"/>
    <p:sldId id="270" r:id="rId16"/>
    <p:sldId id="298" r:id="rId17"/>
    <p:sldId id="306" r:id="rId18"/>
    <p:sldId id="272" r:id="rId19"/>
    <p:sldId id="307" r:id="rId20"/>
    <p:sldId id="310" r:id="rId21"/>
    <p:sldId id="300" r:id="rId22"/>
    <p:sldId id="309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7" userDrawn="1">
          <p15:clr>
            <a:srgbClr val="A4A3A4"/>
          </p15:clr>
        </p15:guide>
        <p15:guide id="2" pos="38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" lastIdx="0" clrIdx="0"/>
  <p:cmAuthor id="1" name="Author" initials="" lastIdx="0" clrIdx="2"/>
  <p:cmAuthor id="2" name="作者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509" y="53"/>
      </p:cViewPr>
      <p:guideLst>
        <p:guide orient="horz" pos="2177"/>
        <p:guide pos="383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144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" Type="http://schemas.openxmlformats.org/officeDocument/2006/relationships/tags" Target="../tags/tag140.xml"/><Relationship Id="rId2" Type="http://schemas.openxmlformats.org/officeDocument/2006/relationships/tags" Target="../tags/tag139.xml"/><Relationship Id="rId1" Type="http://schemas.openxmlformats.org/officeDocument/2006/relationships/tags" Target="../tags/tag13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4" Type="http://schemas.openxmlformats.org/officeDocument/2006/relationships/tags" Target="../tags/tag125.xml"/><Relationship Id="rId3" Type="http://schemas.openxmlformats.org/officeDocument/2006/relationships/tags" Target="../tags/tag124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9FE47E9D-1609-47B6-80B1-56BF5300E9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9FE47E9D-1609-47B6-80B1-56BF5300E93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5"/>
            </p:custDataLst>
          </p:nvPr>
        </p:nvSpPr>
        <p:spPr/>
        <p:txBody>
          <a:bodyPr/>
          <a:lstStyle/>
          <a:p>
            <a:fld id="{9FE47E9D-1609-47B6-80B1-56BF5300E934}" type="slidenum">
              <a:rPr lang="zh-CN" altLang="en-US" smtClean="0">
                <a:solidFill>
                  <a:prstClr val="black"/>
                </a:solidFill>
                <a:latin typeface="Calibri" panose="020F0502020204030204" charset="0"/>
                <a:ea typeface="宋体" panose="02010600030101010101" pitchFamily="2" charset="-122"/>
              </a:rPr>
            </a:fld>
            <a:endParaRPr lang="zh-CN" altLang="en-US">
              <a:solidFill>
                <a:prstClr val="black"/>
              </a:solidFill>
              <a:latin typeface="Calibri" panose="020F050202020403020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江海水流浩大，才有其深广。天下太大太复杂，不能弄清楚哪怕一丁点小事，但我看您似乎每一件事都想要弄清楚。俗话说，‘生个儿子愚笨，就可以免除为官家服役’，不想官事在您这里是这样难‘了’。了事本来是‘痴’念头，可是你却把它当成快事......”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zh-CN" altLang="en-US"/>
              <a:t>江海水流浩大，才有其深广。天下太大太复杂，不能弄清楚哪怕一丁点小事，但我看您似乎每一件事都想要弄清楚。俗话说，‘生个儿子愚笨，就可以免除为官家服役’，不想官事在您这里是这样难‘了’。了事本来是‘痴’念头，可是你却把它当成快事......”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algn="r">
              <a:buNone/>
            </a:pPr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66.xml"/><Relationship Id="rId20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1.png"/><Relationship Id="rId18" Type="http://schemas.openxmlformats.org/officeDocument/2006/relationships/tags" Target="../tags/tag65.xml"/><Relationship Id="rId17" Type="http://schemas.openxmlformats.org/officeDocument/2006/relationships/tags" Target="../tags/tag64.xml"/><Relationship Id="rId16" Type="http://schemas.openxmlformats.org/officeDocument/2006/relationships/tags" Target="../tags/tag63.xml"/><Relationship Id="rId15" Type="http://schemas.openxmlformats.org/officeDocument/2006/relationships/tags" Target="../tags/tag62.xml"/><Relationship Id="rId14" Type="http://schemas.openxmlformats.org/officeDocument/2006/relationships/tags" Target="../tags/tag61.xml"/><Relationship Id="rId13" Type="http://schemas.openxmlformats.org/officeDocument/2006/relationships/tags" Target="../tags/tag60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  <p:custDataLst>
      <p:tags r:id="rId2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image" Target="../media/image2.jpeg"/><Relationship Id="rId1" Type="http://schemas.openxmlformats.org/officeDocument/2006/relationships/tags" Target="../tags/tag67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tags" Target="../tags/tag118.xml"/><Relationship Id="rId3" Type="http://schemas.openxmlformats.org/officeDocument/2006/relationships/image" Target="../media/image14.png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image" Target="../media/image14.png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129.xml"/><Relationship Id="rId4" Type="http://schemas.openxmlformats.org/officeDocument/2006/relationships/image" Target="../media/image14.png"/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3.xml"/><Relationship Id="rId1" Type="http://schemas.openxmlformats.org/officeDocument/2006/relationships/tags" Target="../tags/tag1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image" Target="../media/image7.png"/><Relationship Id="rId7" Type="http://schemas.openxmlformats.org/officeDocument/2006/relationships/tags" Target="../tags/tag73.xml"/><Relationship Id="rId6" Type="http://schemas.openxmlformats.org/officeDocument/2006/relationships/image" Target="../media/image6.png"/><Relationship Id="rId5" Type="http://schemas.openxmlformats.org/officeDocument/2006/relationships/tags" Target="../tags/tag72.xml"/><Relationship Id="rId4" Type="http://schemas.openxmlformats.org/officeDocument/2006/relationships/image" Target="../media/image5.png"/><Relationship Id="rId3" Type="http://schemas.openxmlformats.org/officeDocument/2006/relationships/tags" Target="../tags/tag71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77.xml"/><Relationship Id="rId13" Type="http://schemas.microsoft.com/office/2007/relationships/hdphoto" Target="../media/image9.wdp"/><Relationship Id="rId12" Type="http://schemas.openxmlformats.org/officeDocument/2006/relationships/image" Target="../media/image8.pn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tags" Target="../tags/tag7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0.jpeg"/><Relationship Id="rId2" Type="http://schemas.openxmlformats.org/officeDocument/2006/relationships/tags" Target="../tags/tag82.xml"/><Relationship Id="rId1" Type="http://schemas.openxmlformats.org/officeDocument/2006/relationships/tags" Target="../tags/tag81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84.xml"/><Relationship Id="rId1" Type="http://schemas.openxmlformats.org/officeDocument/2006/relationships/tags" Target="../tags/tag83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image" Target="../media/image6.png"/><Relationship Id="rId5" Type="http://schemas.openxmlformats.org/officeDocument/2006/relationships/tags" Target="../tags/tag90.xml"/><Relationship Id="rId4" Type="http://schemas.openxmlformats.org/officeDocument/2006/relationships/image" Target="../media/image5.png"/><Relationship Id="rId3" Type="http://schemas.openxmlformats.org/officeDocument/2006/relationships/tags" Target="../tags/tag89.xml"/><Relationship Id="rId2" Type="http://schemas.openxmlformats.org/officeDocument/2006/relationships/image" Target="../media/image4.png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1.png"/><Relationship Id="rId1" Type="http://schemas.openxmlformats.org/officeDocument/2006/relationships/tags" Target="../tags/tag88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openxmlformats.org/officeDocument/2006/relationships/tags" Target="../tags/tag100.xml"/><Relationship Id="rId4" Type="http://schemas.openxmlformats.org/officeDocument/2006/relationships/image" Target="../media/image12.jpeg"/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106.xml"/><Relationship Id="rId5" Type="http://schemas.openxmlformats.org/officeDocument/2006/relationships/image" Target="../media/image14.png"/><Relationship Id="rId4" Type="http://schemas.openxmlformats.org/officeDocument/2006/relationships/tags" Target="../tags/tag105.xml"/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113.xml"/><Relationship Id="rId5" Type="http://schemas.openxmlformats.org/officeDocument/2006/relationships/image" Target="../media/image14.png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78815" y="1285875"/>
            <a:ext cx="3602990" cy="378650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58370" name="Rectangle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178300" y="0"/>
            <a:ext cx="6300788" cy="1371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440" tIns="45720" rIns="91440" bIns="45720" anchor="ctr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1800" b="0" i="0" u="none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ts val="6020"/>
              </a:lnSpc>
              <a:buClrTx/>
              <a:buFontTx/>
            </a:pPr>
            <a:br>
              <a:rPr lang="zh-CN" altLang="en-US" sz="4400">
                <a:latin typeface="Tahoma" panose="020B0604030504040204" charset="0"/>
                <a:ea typeface="隶书" panose="02010509060101010101" pitchFamily="1" charset="-122"/>
              </a:rPr>
            </a:br>
            <a:br>
              <a:rPr lang="zh-CN" altLang="en-US" sz="6600">
                <a:latin typeface="Tahoma" panose="020B0604030504040204" charset="0"/>
                <a:ea typeface="隶书" panose="02010509060101010101" pitchFamily="1" charset="-122"/>
              </a:rPr>
            </a:br>
            <a:r>
              <a:rPr lang="zh-CN" altLang="en-US" sz="6600">
                <a:latin typeface="Tahoma" panose="020B0604030504040204" charset="0"/>
                <a:ea typeface="隶书" panose="02010509060101010101" pitchFamily="1" charset="-122"/>
              </a:rPr>
              <a:t> </a:t>
            </a:r>
            <a:r>
              <a:rPr lang="zh-CN" altLang="en-US" sz="8000" b="1">
                <a:latin typeface="Tahoma" panose="020B0604030504040204" charset="0"/>
                <a:ea typeface="隶书" panose="02010509060101010101" pitchFamily="1" charset="-122"/>
              </a:rPr>
              <a:t>登快阁</a:t>
            </a:r>
            <a:r>
              <a:rPr lang="en-US" altLang="zh-CN" sz="6600" b="1">
                <a:latin typeface="隶书" panose="02010509060101010101" pitchFamily="1" charset="-122"/>
                <a:ea typeface="隶书" panose="02010509060101010101" pitchFamily="1" charset="-122"/>
              </a:rPr>
              <a:t> </a:t>
            </a:r>
            <a:br>
              <a:rPr lang="en-US" altLang="zh-CN" sz="6600">
                <a:latin typeface="隶书" panose="02010509060101010101" pitchFamily="1" charset="-122"/>
                <a:ea typeface="隶书" panose="02010509060101010101" pitchFamily="1" charset="-122"/>
              </a:rPr>
            </a:br>
            <a:r>
              <a:rPr lang="en-US" altLang="zh-CN" sz="6600">
                <a:latin typeface="隶书" panose="02010509060101010101" pitchFamily="1" charset="-122"/>
                <a:ea typeface="隶书" panose="02010509060101010101" pitchFamily="1" charset="-122"/>
              </a:rPr>
              <a:t>        </a:t>
            </a:r>
            <a:r>
              <a:rPr lang="zh-CN" altLang="en-US" sz="6600" b="1">
                <a:solidFill>
                  <a:srgbClr val="0033CC"/>
                </a:solidFill>
                <a:latin typeface="Tahoma" panose="020B0604030504040204" charset="0"/>
                <a:ea typeface="隶书" panose="02010509060101010101" pitchFamily="1" charset="-122"/>
              </a:rPr>
              <a:t>黄庭坚</a:t>
            </a:r>
            <a:endParaRPr lang="zh-CN" altLang="en-US" sz="6600" b="1">
              <a:solidFill>
                <a:srgbClr val="0033CC"/>
              </a:solidFill>
              <a:latin typeface="Tahoma" panose="020B0604030504040204" charset="0"/>
              <a:ea typeface="隶书" panose="02010509060101010101" pitchFamily="1" charset="-122"/>
            </a:endParaRPr>
          </a:p>
        </p:txBody>
      </p:sp>
      <p:pic>
        <p:nvPicPr>
          <p:cNvPr id="58371" name="Picture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73900" y="2414905"/>
            <a:ext cx="3821430" cy="405130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475615" y="5533390"/>
            <a:ext cx="112109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动静相生:落木飘萧为“动”千山、长天、澄江、明月为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静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lang="en-US" altLang="zh-CN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7110" name="Text Box 3"/>
          <p:cNvGrpSpPr/>
          <p:nvPr>
            <p:custDataLst>
              <p:tags r:id="rId1"/>
            </p:custDataLst>
          </p:nvPr>
        </p:nvGrpSpPr>
        <p:grpSpPr>
          <a:xfrm>
            <a:off x="1616075" y="244494"/>
            <a:ext cx="8105775" cy="725487"/>
            <a:chOff x="2066" y="380"/>
            <a:chExt cx="4708" cy="415"/>
          </a:xfrm>
        </p:grpSpPr>
        <p:pic>
          <p:nvPicPr>
            <p:cNvPr id="47111" name="Text Box 3"/>
            <p:cNvPicPr/>
            <p:nvPr>
              <p:custDataLst>
                <p:tags r:id="rId2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2066" y="380"/>
              <a:ext cx="4708" cy="41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sp>
          <p:nvSpPr>
            <p:cNvPr id="47112" name="矩形 47111"/>
            <p:cNvSpPr/>
            <p:nvPr>
              <p:custDataLst>
                <p:tags r:id="rId4"/>
              </p:custDataLst>
            </p:nvPr>
          </p:nvSpPr>
          <p:spPr>
            <a:xfrm>
              <a:off x="2070" y="385"/>
              <a:ext cx="4700" cy="36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Font typeface="Arial" panose="020B0604020202020204"/>
              </a:pP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落木千山天远大，澄江一道月分明。</a:t>
              </a:r>
              <a:endParaRPr lang="zh-CN" altLang="en-US" sz="3600" b="1">
                <a:solidFill>
                  <a:schemeClr val="bg1"/>
                </a:solidFill>
                <a:latin typeface="+mn-ea"/>
                <a:ea typeface="+mn-ea"/>
                <a:sym typeface="黑体" panose="02010609060101010101" charset="-122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475615" y="1638300"/>
            <a:ext cx="1064196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远近结合:“落木千山”(远景)与“澄江一道”(中景)相映成趣。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75615" y="3031490"/>
            <a:ext cx="10977880" cy="750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高低俯仰:仰观天与月，俯视江与水，画面富有空间纵深感。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6250" y="4119245"/>
            <a:ext cx="1097724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疏密有致:“千山落木”繁密重叠，“一道澄江”疏朗简洁，张弛有度。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2" grpId="0"/>
      <p:bldP spid="2" grpId="1"/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4"/>
          <p:cNvSpPr/>
          <p:nvPr>
            <p:custDataLst>
              <p:tags r:id="rId1"/>
            </p:custDataLst>
          </p:nvPr>
        </p:nvSpPr>
        <p:spPr>
          <a:xfrm>
            <a:off x="1838325" y="2111375"/>
            <a:ext cx="7883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zh-CN"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grpSp>
        <p:nvGrpSpPr>
          <p:cNvPr id="47110" name="Text Box 3"/>
          <p:cNvGrpSpPr/>
          <p:nvPr>
            <p:custDataLst>
              <p:tags r:id="rId2"/>
            </p:custDataLst>
          </p:nvPr>
        </p:nvGrpSpPr>
        <p:grpSpPr>
          <a:xfrm>
            <a:off x="1616075" y="244494"/>
            <a:ext cx="8105775" cy="725487"/>
            <a:chOff x="2066" y="380"/>
            <a:chExt cx="4708" cy="415"/>
          </a:xfrm>
        </p:grpSpPr>
        <p:pic>
          <p:nvPicPr>
            <p:cNvPr id="47111" name="Text Box 3"/>
            <p:cNvPicPr/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2066" y="380"/>
              <a:ext cx="4708" cy="41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sp>
          <p:nvSpPr>
            <p:cNvPr id="47112" name="矩形 47111"/>
            <p:cNvSpPr/>
            <p:nvPr>
              <p:custDataLst>
                <p:tags r:id="rId5"/>
              </p:custDataLst>
            </p:nvPr>
          </p:nvSpPr>
          <p:spPr>
            <a:xfrm>
              <a:off x="2070" y="385"/>
              <a:ext cx="4700" cy="36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Font typeface="Arial" panose="020B0604020202020204"/>
              </a:pP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落木千山天远大，澄江一道月分明。</a:t>
              </a:r>
              <a:endParaRPr lang="zh-CN" altLang="en-US" sz="3600" b="1">
                <a:solidFill>
                  <a:schemeClr val="bg1"/>
                </a:solidFill>
                <a:latin typeface="+mn-ea"/>
                <a:ea typeface="+mn-ea"/>
                <a:sym typeface="黑体" panose="02010609060101010101" charset="-122"/>
              </a:endParaRPr>
            </a:p>
          </p:txBody>
        </p:sp>
      </p:grp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2174875" y="1810385"/>
            <a:ext cx="702881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落木、千山、天、澄江、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明月月</a:t>
            </a:r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</a:t>
            </a:r>
            <a:endParaRPr lang="zh-CN" altLang="en-US" sz="36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354580" y="3295650"/>
            <a:ext cx="4648835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4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意境:阔大与清朗</a:t>
            </a:r>
            <a:endParaRPr lang="zh-CN" altLang="en-US" sz="4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5800" y="5411470"/>
            <a:ext cx="1069594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视角从“自我"到“天地"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山水涤荡尘心，心胸豁然开朗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3" grpId="1"/>
      <p:bldP spid="4" grpId="0"/>
      <p:bldP spid="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>
            <p:custDataLst>
              <p:tags r:id="rId1"/>
            </p:custDataLst>
          </p:nvPr>
        </p:nvSpPr>
        <p:spPr>
          <a:xfrm>
            <a:off x="781050" y="1851660"/>
            <a:ext cx="432562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黄庭坚《登快阁》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落木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千山天远大”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788150" y="1851660"/>
            <a:ext cx="4122420" cy="95313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杜甫《登高》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“无边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落木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萧萧下”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81050" y="3554095"/>
            <a:ext cx="353695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萧瑟中显出宏阔，寂寥中透出澄明。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788150" y="3554095"/>
            <a:ext cx="4982845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沉郁悲凉，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sym typeface="+mn-ea"/>
              </a:rPr>
              <a:t>充满时间流逝的紧迫感。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81050" y="5544820"/>
            <a:ext cx="342138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“向上”的伸展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964045" y="5379720"/>
            <a:ext cx="394652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“向下”的沉沦。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47110" name="Text Box 3"/>
          <p:cNvGrpSpPr/>
          <p:nvPr>
            <p:custDataLst>
              <p:tags r:id="rId2"/>
            </p:custDataLst>
          </p:nvPr>
        </p:nvGrpSpPr>
        <p:grpSpPr>
          <a:xfrm>
            <a:off x="1616075" y="244494"/>
            <a:ext cx="8105775" cy="725487"/>
            <a:chOff x="2066" y="380"/>
            <a:chExt cx="4708" cy="415"/>
          </a:xfrm>
        </p:grpSpPr>
        <p:pic>
          <p:nvPicPr>
            <p:cNvPr id="47111" name="Text Box 3"/>
            <p:cNvPicPr/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2066" y="380"/>
              <a:ext cx="4708" cy="41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sp>
          <p:nvSpPr>
            <p:cNvPr id="47112" name="矩形 47111"/>
            <p:cNvSpPr/>
            <p:nvPr>
              <p:custDataLst>
                <p:tags r:id="rId5"/>
              </p:custDataLst>
            </p:nvPr>
          </p:nvSpPr>
          <p:spPr>
            <a:xfrm>
              <a:off x="2070" y="385"/>
              <a:ext cx="4700" cy="36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Font typeface="Arial" panose="020B0604020202020204"/>
              </a:pP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落木千山天远大，澄江一道月分明。</a:t>
              </a:r>
              <a:endParaRPr lang="zh-CN" altLang="en-US" sz="3600" b="1">
                <a:solidFill>
                  <a:schemeClr val="bg1"/>
                </a:solidFill>
                <a:latin typeface="+mn-ea"/>
                <a:ea typeface="+mn-ea"/>
                <a:sym typeface="黑体" panose="0201060906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/>
          <p:nvPr>
            <p:custDataLst>
              <p:tags r:id="rId1"/>
            </p:custDataLst>
          </p:nvPr>
        </p:nvSpPr>
        <p:spPr>
          <a:xfrm>
            <a:off x="1549144" y="121313"/>
            <a:ext cx="8185150" cy="707886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4000" b="1" dirty="0" smtClean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朱</a:t>
            </a:r>
            <a:r>
              <a:rPr lang="zh-CN" altLang="en-US" sz="4000" b="1" dirty="0">
                <a:solidFill>
                  <a:srgbClr val="7030A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弦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已为</a:t>
            </a:r>
            <a:r>
              <a:rPr lang="zh-CN" altLang="en-US" sz="4000" b="1" u="sng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佳人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绝，青眼聊因</a:t>
            </a:r>
            <a:r>
              <a:rPr lang="zh-CN" altLang="en-US" sz="4000" b="1" u="sng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美酒</a:t>
            </a:r>
            <a:r>
              <a:rPr lang="zh-CN" altLang="en-US" sz="4000" b="1" i="1" u="sng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横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3731" name="Text Box 3"/>
          <p:cNvSpPr/>
          <p:nvPr>
            <p:custDataLst>
              <p:tags r:id="rId2"/>
            </p:custDataLst>
          </p:nvPr>
        </p:nvSpPr>
        <p:spPr>
          <a:xfrm>
            <a:off x="230528" y="1130452"/>
            <a:ext cx="11730967" cy="193899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fontAlgn="auto">
              <a:lnSpc>
                <a:spcPts val="4820"/>
              </a:lnSpc>
            </a:pPr>
            <a:r>
              <a:rPr lang="en-US" altLang="zh-CN" sz="36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3600" b="1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钟子期死，伯牙破琴绝弦，终身不复鼓琴，以为世无足复为鼓琴者</a:t>
            </a:r>
            <a:r>
              <a:rPr lang="zh-CN" altLang="en-US" sz="36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r>
              <a:rPr lang="en-US" altLang="zh-CN" sz="3600" b="1" dirty="0" smtClean="0">
                <a:solidFill>
                  <a:srgbClr val="0D0D0D"/>
                </a:solidFill>
                <a:latin typeface="微软雅黑" panose="020B0503020204020204" charset="-122"/>
                <a:cs typeface="微软雅黑" panose="020B0503020204020204" charset="-122"/>
              </a:rPr>
              <a:t>“ 《</a:t>
            </a:r>
            <a:r>
              <a:rPr lang="zh-CN" altLang="en-US" sz="3600" b="1" dirty="0">
                <a:solidFill>
                  <a:srgbClr val="0D0D0D"/>
                </a:solidFill>
                <a:latin typeface="微软雅黑" panose="020B0503020204020204" charset="-122"/>
                <a:cs typeface="微软雅黑" panose="020B0503020204020204" charset="-122"/>
              </a:rPr>
              <a:t>吕氏春秋</a:t>
            </a:r>
            <a:r>
              <a:rPr lang="en-US" altLang="zh-CN" sz="3600" b="1" dirty="0">
                <a:solidFill>
                  <a:srgbClr val="0D0D0D"/>
                </a:solidFill>
                <a:latin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3600" b="1" dirty="0">
                <a:solidFill>
                  <a:srgbClr val="0D0D0D"/>
                </a:solidFill>
                <a:latin typeface="微软雅黑" panose="020B0503020204020204" charset="-122"/>
                <a:cs typeface="微软雅黑" panose="020B0503020204020204" charset="-122"/>
              </a:rPr>
              <a:t>本味篇</a:t>
            </a:r>
            <a:r>
              <a:rPr lang="en-US" altLang="zh-CN" sz="3600" b="1" dirty="0">
                <a:solidFill>
                  <a:srgbClr val="0D0D0D"/>
                </a:solidFill>
                <a:latin typeface="微软雅黑" panose="020B0503020204020204" charset="-122"/>
                <a:cs typeface="微软雅黑" panose="020B0503020204020204" charset="-122"/>
              </a:rPr>
              <a:t>》 </a:t>
            </a:r>
            <a:endParaRPr lang="en-US" altLang="zh-CN" sz="3600" b="1" dirty="0">
              <a:solidFill>
                <a:srgbClr val="0D0D0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4820"/>
              </a:lnSpc>
            </a:pPr>
            <a:r>
              <a:rPr lang="en-US" altLang="zh-CN" sz="3600" b="1" dirty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lang="zh-CN" altLang="en-US" sz="3600" b="1" dirty="0">
              <a:solidFill>
                <a:srgbClr val="0D0D0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30490" y="2970357"/>
            <a:ext cx="114580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“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知太和县，以平易为治，时课颁盐策，诸县争占多数，太和独否，吏不悦，而民安之。</a:t>
            </a:r>
            <a:r>
              <a:rPr lang="zh-CN" altLang="en-US" sz="36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 《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宋史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·</a:t>
            </a:r>
            <a:r>
              <a:rPr lang="zh-CN" altLang="en-US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黄庭坚传</a:t>
            </a:r>
            <a:r>
              <a:rPr lang="en-US" altLang="zh-CN" sz="36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endParaRPr lang="zh-CN" altLang="en-US" sz="3600" b="1" i="0" dirty="0">
              <a:solidFill>
                <a:srgbClr val="000000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30505" y="4636135"/>
            <a:ext cx="11457940" cy="2080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知音之叹:无人理解的深刻孤独，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精神层面的高处不胜寒。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将伯牙“痛失知音”的被动哀叹，进行了巧妙的视角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endParaRPr lang="en-US" altLang="zh-CN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转换，扭转为一种“宁可绝弦”的主动抉择。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/>
          <p:nvPr>
            <p:custDataLst>
              <p:tags r:id="rId1"/>
            </p:custDataLst>
          </p:nvPr>
        </p:nvSpPr>
        <p:spPr>
          <a:xfrm>
            <a:off x="1365023" y="30654"/>
            <a:ext cx="8185150" cy="707886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朱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弦已为</a:t>
            </a:r>
            <a:r>
              <a:rPr lang="zh-CN" altLang="en-US" sz="4000" b="1" u="sng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佳人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绝，青眼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</a:t>
            </a:r>
            <a:r>
              <a:rPr lang="zh-CN" altLang="en-US" sz="4000" b="1" u="sng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美酒</a:t>
            </a:r>
            <a:r>
              <a:rPr lang="zh-CN" altLang="en-US" sz="4000" b="1" i="1" u="sng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横</a:t>
            </a:r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4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Text Box 3"/>
          <p:cNvSpPr/>
          <p:nvPr>
            <p:custDataLst>
              <p:tags r:id="rId2"/>
            </p:custDataLst>
          </p:nvPr>
        </p:nvSpPr>
        <p:spPr>
          <a:xfrm>
            <a:off x="329565" y="1159510"/>
            <a:ext cx="10984865" cy="332422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fontAlgn="auto">
              <a:lnSpc>
                <a:spcPts val="4820"/>
              </a:lnSpc>
            </a:pPr>
            <a:r>
              <a:rPr lang="en-US" altLang="zh-CN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见礼俗之士，以白眼（</a:t>
            </a:r>
            <a:r>
              <a:rPr lang="zh-CN" altLang="en-US" sz="3200" b="1" dirty="0" smtClean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斜眼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）对之；见所悦之人，乃见青眼（</a:t>
            </a:r>
            <a:r>
              <a:rPr lang="zh-CN" altLang="en-US" sz="3200" b="1" dirty="0" smtClean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正眼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en-US" altLang="zh-CN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"《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晋书</a:t>
            </a:r>
            <a:r>
              <a:rPr lang="en-US" altLang="zh-CN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阮籍传</a:t>
            </a:r>
            <a:r>
              <a:rPr lang="en-US" altLang="zh-CN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r>
              <a:rPr lang="zh-CN" altLang="en-US" sz="3200" b="1" dirty="0" smtClean="0">
                <a:solidFill>
                  <a:srgbClr val="0D0D0D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3200" b="1" dirty="0" smtClean="0">
              <a:solidFill>
                <a:srgbClr val="0D0D0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ts val="4820"/>
              </a:lnSpc>
            </a:pPr>
            <a:r>
              <a:rPr lang="zh-CN" altLang="en-US" sz="32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聊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en-US" altLang="zh-CN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姑且，暂且，勉强，凑凑和和。</a:t>
            </a:r>
            <a:endParaRPr lang="zh-CN" altLang="en-US" sz="32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fontAlgn="auto">
              <a:lnSpc>
                <a:spcPts val="4820"/>
              </a:lnSpc>
            </a:pPr>
            <a:r>
              <a:rPr lang="zh-CN" altLang="en-US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可以青眼以对的人都没有，只能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青眼对酒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32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ts val="4820"/>
              </a:lnSpc>
            </a:pPr>
            <a:r>
              <a:rPr lang="zh-CN" altLang="en-US" sz="32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32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横</a:t>
            </a:r>
            <a:r>
              <a:rPr lang="zh-CN" altLang="en-US" sz="32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en-US" altLang="zh-CN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32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斜着眼看。</a:t>
            </a:r>
            <a:endParaRPr lang="zh-CN" altLang="en-US" sz="32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fontAlgn="auto">
              <a:lnSpc>
                <a:spcPts val="4820"/>
              </a:lnSpc>
            </a:pPr>
            <a:endParaRPr lang="zh-CN" altLang="en-US" sz="3200" b="1" i="0" dirty="0">
              <a:solidFill>
                <a:srgbClr val="000000"/>
              </a:soli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fontAlgn="auto">
              <a:lnSpc>
                <a:spcPts val="4820"/>
              </a:lnSpc>
            </a:pPr>
            <a:endParaRPr lang="zh-CN" altLang="en-US" sz="3200" b="1" dirty="0" smtClean="0">
              <a:solidFill>
                <a:srgbClr val="0D0D0D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9565" y="5027295"/>
            <a:ext cx="1126934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孤傲之姿:坚守自我人格底线，不与世俗同流合污的高洁操守。</a:t>
            </a:r>
            <a:endParaRPr lang="zh-CN" altLang="en-US" sz="36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/>
          <p:nvPr>
            <p:custDataLst>
              <p:tags r:id="rId1"/>
            </p:custDataLst>
          </p:nvPr>
        </p:nvSpPr>
        <p:spPr>
          <a:xfrm>
            <a:off x="2111821" y="536476"/>
            <a:ext cx="6608283" cy="5835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里归船弄长笛，此心吾与</a:t>
            </a:r>
            <a:r>
              <a:rPr lang="zh-CN" altLang="en-US" sz="3200" b="1" dirty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白鸥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盟。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6995" y="2207895"/>
            <a:ext cx="5833745" cy="16757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眼前之景(他乡):落木·千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山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澄江·明月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44285" y="2479675"/>
            <a:ext cx="5525770" cy="15443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从“了却”(处理公务的实用动作)到“弄”(无目的的审美动作)。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35355" y="1495425"/>
            <a:ext cx="20910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意象转换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85025" y="1490345"/>
            <a:ext cx="286575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动作性质转变: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20740" y="4896485"/>
            <a:ext cx="60960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最终的回归: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从“有用”的功利世界，回归到“无用”的审美与自由世界。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下箭头 6"/>
          <p:cNvSpPr/>
          <p:nvPr/>
        </p:nvSpPr>
        <p:spPr>
          <a:xfrm>
            <a:off x="1939925" y="4012565"/>
            <a:ext cx="368935" cy="76073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下箭头 7"/>
          <p:cNvSpPr/>
          <p:nvPr/>
        </p:nvSpPr>
        <p:spPr>
          <a:xfrm>
            <a:off x="8923020" y="4012565"/>
            <a:ext cx="368935" cy="760730"/>
          </a:xfrm>
          <a:prstGeom prst="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73380" y="5388610"/>
            <a:ext cx="570865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心中之景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(归途):归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船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白鸥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2" grpId="0"/>
      <p:bldP spid="2" grpId="1"/>
      <p:bldP spid="7" grpId="0" animBg="1"/>
      <p:bldP spid="7" grpId="1" animBg="1"/>
      <p:bldP spid="9" grpId="0"/>
      <p:bldP spid="9" grpId="1"/>
      <p:bldP spid="6" grpId="0"/>
      <p:bldP spid="6" grpId="1"/>
      <p:bldP spid="4" grpId="0"/>
      <p:bldP spid="4" grpId="1"/>
      <p:bldP spid="8" grpId="0" animBg="1"/>
      <p:bldP spid="8" grpId="1" animBg="1"/>
      <p:bldP spid="3" grpId="0"/>
      <p:bldP spid="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/>
          <p:nvPr>
            <p:custDataLst>
              <p:tags r:id="rId1"/>
            </p:custDataLst>
          </p:nvPr>
        </p:nvSpPr>
        <p:spPr>
          <a:xfrm>
            <a:off x="1716851" y="536476"/>
            <a:ext cx="6608283" cy="5835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里归船</a:t>
            </a:r>
            <a:r>
              <a:rPr lang="zh-CN" altLang="en-US" sz="3200" b="1" dirty="0">
                <a:solidFill>
                  <a:srgbClr val="FF0000"/>
                </a:solidFill>
                <a:highlight>
                  <a:srgbClr val="00FFFF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弄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长笛，此心吾与</a:t>
            </a:r>
            <a:r>
              <a:rPr lang="zh-CN" altLang="en-US" sz="3200" b="1" dirty="0">
                <a:solidFill>
                  <a:srgbClr val="1D41D5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白鸥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盟。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8335" y="2134235"/>
            <a:ext cx="10363835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一字之妙·“弄”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若作“吹”:实用动作，目的明确，少了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意趣。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妙在“弄”:把玩、赏玩，强调一种闲适。悠然、自得其乐的心境。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"/>
          <p:cNvSpPr/>
          <p:nvPr>
            <p:custDataLst>
              <p:tags r:id="rId1"/>
            </p:custDataLst>
          </p:nvPr>
        </p:nvSpPr>
        <p:spPr>
          <a:xfrm>
            <a:off x="1804481" y="214531"/>
            <a:ext cx="6608283" cy="583565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3200" b="1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里归船弄长笛，此心吾与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白鸥盟</a:t>
            </a: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77800" y="1828800"/>
            <a:ext cx="1170686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海上之人与鸥鸟同游，因起“机心”而被疏远。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白鸥盟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的寓意:不仅是亲近自然，更是对“机心”的彻底摈弃，回归质朴本真。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7800" y="4336415"/>
            <a:ext cx="1151572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首联“痴儿”:不通世故，保有一颗无机心的纯粹本心。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尾联“白鸥盟”:选择与同样无“机心”的自然为盟，是对本心的坚守与圆满。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4924" y="613720"/>
            <a:ext cx="10831774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四年之后（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1086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他终于在京城之中，与苏轼相逢，两个通信神交许久的大文人一见如故，不能自已。此后三年，二人留下数百首相和作品，并称“苏黄”。但黄庭坚始终以师礼相待，与张耒、秦观、晁补之并称为“苏门四学士”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 smtClean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七年后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1089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），黄庭坚担任集贤校理。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八年后（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1090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），任职秘书省兼书局。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九年后（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1091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），编好了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神宗实录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，进献朝廷。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十二年后（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1094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神宗实录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被批判有不实之处，因此被贬官黔州。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十五年后（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1097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），生计艰难，躬耕于黔州。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……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起，伏，起，伏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……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1103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年，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59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岁，被弹劾幸灾谤国，文集被蔡京毁掉（同被毁的还有苏轼、秦观的文集）。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1105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年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9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月，</a:t>
            </a:r>
            <a:r>
              <a:rPr lang="en-US" altLang="zh-CN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61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岁，卒于宜州贬所。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刚刚去世，还收到了朝廷新的任命书。</a:t>
            </a:r>
            <a:endParaRPr lang="zh-CN" altLang="en-US" sz="2400" b="1" dirty="0">
              <a:solidFill>
                <a:srgbClr val="000000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“万里归船弄长笛”的归隐之行终究只是个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梦</a:t>
            </a:r>
            <a:r>
              <a:rPr lang="zh-CN" altLang="en-US" sz="2400" b="1" dirty="0">
                <a:solidFill>
                  <a:srgbClr val="000000"/>
                </a:solidFill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400" b="1" i="0" dirty="0">
              <a:solidFill>
                <a:srgbClr val="000000"/>
              </a:solidFill>
              <a:effectLst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6121" y="457832"/>
            <a:ext cx="48173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 smtClean="0">
                <a:latin typeface="黑体" panose="02010609060101010101" charset="-122"/>
                <a:ea typeface="黑体" panose="02010609060101010101" charset="-122"/>
              </a:rPr>
              <a:t>中国文人的精神归隐法</a:t>
            </a:r>
            <a:endParaRPr lang="zh-CN" altLang="en-US" sz="36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52222" y="1793628"/>
            <a:ext cx="1161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他们在心中已经千百次幻想着自己踏出政界，冲破牢笼，如鸟投林，回归自然，然而终其一生，却始终没有真正远离仕途，一心归隐。</a:t>
            </a:r>
            <a:endParaRPr lang="zh-CN" altLang="en-US" sz="36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2221" y="4375918"/>
            <a:ext cx="116168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“躺平”无法成为大多数人持续的生活方式，但可以是日常间断的身心调整与心灵状态。</a:t>
            </a:r>
            <a:endParaRPr lang="zh-CN" altLang="en-US" sz="3600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290" y="1066937"/>
            <a:ext cx="4676633" cy="467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9005" y="698593"/>
            <a:ext cx="5217995" cy="541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7"/>
          <a:stretch>
            <a:fillRect/>
          </a:stretch>
        </p:blipFill>
        <p:spPr bwMode="auto">
          <a:xfrm>
            <a:off x="0" y="-244001"/>
            <a:ext cx="12192000" cy="690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8">
            <a:duotone>
              <a:prstClr val="black"/>
              <a:srgbClr val="00666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 t="10380" r="11262" b="15129"/>
          <a:stretch>
            <a:fillRect/>
          </a:stretch>
        </p:blipFill>
        <p:spPr bwMode="auto">
          <a:xfrm>
            <a:off x="166117" y="156011"/>
            <a:ext cx="1123381" cy="113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>
            <p:custDataLst>
              <p:tags r:id="rId9"/>
            </p:custDataLst>
          </p:nvPr>
        </p:nvSpPr>
        <p:spPr>
          <a:xfrm>
            <a:off x="1181818" y="334314"/>
            <a:ext cx="2277281" cy="73866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zh-CN" altLang="en-US" sz="4000" spc="-400" smtClean="0">
                <a:solidFill>
                  <a:srgbClr val="006666"/>
                </a:solidFill>
                <a:latin typeface="Aa马上行楷" pitchFamily="2" charset="-122"/>
                <a:ea typeface="Aa马上行楷" pitchFamily="2" charset="-122"/>
              </a:rPr>
              <a:t>作者简介</a:t>
            </a:r>
            <a:endParaRPr lang="zh-CN" altLang="en-US" sz="4000" spc="-400">
              <a:solidFill>
                <a:srgbClr val="006666"/>
              </a:solidFill>
              <a:latin typeface="Aa马上行楷" pitchFamily="2" charset="-122"/>
              <a:ea typeface="Aa马上行楷" pitchFamily="2" charset="-122"/>
            </a:endParaRPr>
          </a:p>
        </p:txBody>
      </p: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3990110" y="1605770"/>
            <a:ext cx="78377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ts val="3600"/>
              </a:lnSpc>
              <a:spcAft>
                <a:spcPts val="1800"/>
              </a:spcAft>
            </a:pP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黄庭坚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en-US" altLang="zh-CN" sz="2800" b="1" dirty="0" smtClean="0">
                <a:latin typeface="黑体" panose="02010609060101010101" charset="-122"/>
                <a:ea typeface="黑体" panose="02010609060101010101" charset="-122"/>
              </a:rPr>
              <a:t>1045—1105)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字鲁直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号山谷道人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涪</a:t>
            </a:r>
            <a:r>
              <a:rPr lang="en-US" altLang="zh-CN" sz="2800" b="1" dirty="0" err="1">
                <a:latin typeface="Tahoma" panose="020B0604030504040204" charset="0"/>
                <a:ea typeface="Tahoma" panose="020B0604030504040204" charset="0"/>
                <a:cs typeface="Tahoma" panose="020B0604030504040204" charset="0"/>
              </a:rPr>
              <a:t>fú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翁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，洪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州分宁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今江西修水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人，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北宋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文学家、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书法家。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 indent="720090">
              <a:lnSpc>
                <a:spcPts val="3600"/>
              </a:lnSpc>
              <a:spcAft>
                <a:spcPts val="1800"/>
              </a:spcAft>
            </a:pP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与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杜甫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陈师道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陈与义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素有“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一祖三宗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(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杜甫为“一祖”</a:t>
            </a:r>
            <a:r>
              <a:rPr lang="en-US" altLang="zh-CN" sz="2800" b="1" dirty="0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之称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</a:endParaRPr>
          </a:p>
          <a:p>
            <a:pPr indent="720090">
              <a:lnSpc>
                <a:spcPts val="3600"/>
              </a:lnSpc>
              <a:spcAft>
                <a:spcPts val="1800"/>
              </a:spcAft>
            </a:pP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与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张耒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晁补之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秦观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都游学于苏轼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门下，合称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为“</a:t>
            </a:r>
            <a:r>
              <a:rPr lang="zh-CN" altLang="en-US" sz="2800" dirty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苏门四学士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zh-CN" altLang="en-US" sz="2800" b="1" dirty="0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 dirty="0" smtClean="0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455" r="14662"/>
          <a:stretch>
            <a:fillRect/>
          </a:stretch>
        </p:blipFill>
        <p:spPr bwMode="auto">
          <a:xfrm>
            <a:off x="307588" y="1708377"/>
            <a:ext cx="3304875" cy="35124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>
            <p:custDataLst>
              <p:tags r:id="rId14"/>
            </p:custDataLst>
          </p:nvPr>
        </p:nvSpPr>
        <p:spPr>
          <a:xfrm>
            <a:off x="234943" y="5642575"/>
            <a:ext cx="117221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720090">
              <a:lnSpc>
                <a:spcPts val="3600"/>
              </a:lnSpc>
              <a:spcAft>
                <a:spcPts val="2400"/>
              </a:spcAft>
            </a:pP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生前与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苏轼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齐名，世称“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苏黄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”</a:t>
            </a:r>
            <a:r>
              <a:rPr lang="zh-CN" altLang="en-US" sz="2800" b="1" smtClean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。著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有</a:t>
            </a:r>
            <a:r>
              <a:rPr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《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山谷词</a:t>
            </a:r>
            <a:r>
              <a:rPr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，且黄庭坚的书法亦能独树一帜，与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苏轼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米芾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蔡襄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合称为“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宋四家</a:t>
            </a:r>
            <a:r>
              <a:rPr lang="zh-CN" altLang="en-US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”。</a:t>
            </a:r>
            <a:endParaRPr lang="zh-CN" altLang="en-US" sz="28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/>
          <p:nvPr>
            <p:custDataLst>
              <p:tags r:id="rId1"/>
            </p:custDataLst>
          </p:nvPr>
        </p:nvSpPr>
        <p:spPr>
          <a:xfrm>
            <a:off x="297815" y="354965"/>
            <a:ext cx="6424295" cy="55391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4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登快阁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 黄庭坚  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痴儿了却公家事，快阁东西倚晚晴。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落木千山天远大，澄江一道月分明。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朱弦已为佳人绝，青眼聊因美酒横。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万里归船弄长笛，此心吾与白鸥盟。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722110" y="1044575"/>
            <a:ext cx="5175250" cy="11988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起：</a:t>
            </a:r>
            <a:r>
              <a:rPr lang="zh-CN" altLang="en-US" sz="24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入题，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叙事开头“痴儿了却公家事”，交代登临缘由，以一句略带自嘲的话语开篇，引出下文。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722110" y="2484755"/>
            <a:ext cx="5175250" cy="11988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承：</a:t>
            </a:r>
            <a:r>
              <a:rPr lang="zh-CN" altLang="en-US" sz="24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绘景，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承上写景紧承“倚晚晴”，描绘登阁所见的“落木千山”与“澄江一道”，意境壮阔高远。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722110" y="3924935"/>
            <a:ext cx="5174615" cy="11988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转：</a:t>
            </a:r>
            <a:r>
              <a:rPr lang="zh-CN" altLang="en-US" sz="24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抒情，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由景入情笔锋陡转，由壮阔之景转入内心世界，抒发知音难觅、怀才不遇的孤独与孤傲。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22110" y="5496560"/>
            <a:ext cx="5300345" cy="119888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合：</a:t>
            </a:r>
            <a:r>
              <a:rPr lang="zh-CN" altLang="en-US" sz="2400">
                <a:solidFill>
                  <a:srgbClr val="C00000"/>
                </a:solidFill>
                <a:latin typeface="方正粗黑宋简体" panose="02000000000000000000" charset="-122"/>
                <a:ea typeface="方正粗黑宋简体" panose="02000000000000000000" charset="-122"/>
                <a:sym typeface="+mn-ea"/>
              </a:rPr>
              <a:t>述志，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卒章显志直抒胸臆，表达不与世俗同流、归隐与自然为盟的坚定决心。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文本占位符 24578"/>
          <p:cNvSpPr>
            <a:spLocks noGrp="1"/>
          </p:cNvSpPr>
          <p:nvPr>
            <p:ph idx="4294967295"/>
            <p:custDataLst>
              <p:tags r:id="rId1"/>
            </p:custDataLst>
          </p:nvPr>
        </p:nvSpPr>
        <p:spPr>
          <a:xfrm>
            <a:off x="1333500" y="4064000"/>
            <a:ext cx="9766300" cy="4724400"/>
          </a:xfrm>
          <a:noFill/>
          <a:ln>
            <a:miter lim="800000"/>
          </a:ln>
        </p:spPr>
        <p:txBody>
          <a:bodyPr vert="horz" wrap="square" lIns="91440" tIns="45720" rIns="91440" bIns="45720" anchor="t" anchorCtr="0"/>
          <a:lstStyle>
            <a:lvl1pPr marL="228600" indent="-228600" algn="l" defTabSz="914400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685800" indent="-228600" algn="l" defTabSz="914400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4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 algn="l" defTabSz="914400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20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 algn="l" defTabSz="914400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 algn="l" defTabSz="914400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lvl="0" indent="0">
              <a:lnSpc>
                <a:spcPct val="140000"/>
              </a:lnSpc>
              <a:buNone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2010年6月3日黄庭坚书法</a:t>
            </a:r>
            <a:r>
              <a:rPr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砥柱铭</a:t>
            </a:r>
            <a:r>
              <a:rPr lang="en-US" altLang="zh-CN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拍出</a:t>
            </a:r>
            <a:r>
              <a:rPr lang="en-US" alt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4.368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亿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天价，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每字价值超100万元</a:t>
            </a:r>
            <a:r>
              <a:rPr lang="zh-CN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>
              <a:lnSpc>
                <a:spcPct val="140000"/>
              </a:lnSpc>
              <a:buNone/>
            </a:pPr>
            <a:r>
              <a:rPr lang="en-US" altLang="en-US" sz="24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    </a:t>
            </a:r>
            <a:endParaRPr lang="zh-CN" altLang="en-US" sz="24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6083" name="图片 99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57300" y="1630363"/>
            <a:ext cx="9834563" cy="218598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70510" y="1673225"/>
            <a:ext cx="11670030" cy="4399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0090">
              <a:lnSpc>
                <a:spcPts val="3600"/>
              </a:lnSpc>
              <a:spcAft>
                <a:spcPts val="2400"/>
              </a:spcAft>
            </a:pP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江西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诗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派，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我国文学史上第一个有正式名称的诗文派别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 smtClean="0">
              <a:latin typeface="黑体" panose="02010609060101010101" charset="-122"/>
              <a:ea typeface="黑体" panose="02010609060101010101" charset="-122"/>
            </a:endParaRPr>
          </a:p>
          <a:p>
            <a:pPr indent="720090">
              <a:lnSpc>
                <a:spcPts val="3600"/>
              </a:lnSpc>
              <a:spcAft>
                <a:spcPts val="2400"/>
              </a:spcAft>
            </a:pP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宋徽宗初年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吕本中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把以黄庭坚创作理论为中心而形成的诗歌流派取名为“江西诗派”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(“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江西”即宋代的江南西路，黄庭坚等人是江西人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</a:rPr>
              <a:t>)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。宋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末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方回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因为诗派成员多数学习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杜甫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就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把杜甫称为江西诗派之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“祖”，而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把黄庭坚、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陈师道、陈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与义三人称为江西诗派之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“宗”，提出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了江西诗派的“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一祖三宗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”之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说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形成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了诗歌流派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 smtClean="0">
              <a:latin typeface="黑体" panose="02010609060101010101" charset="-122"/>
              <a:ea typeface="黑体" panose="02010609060101010101" charset="-122"/>
            </a:endParaRPr>
          </a:p>
          <a:p>
            <a:pPr indent="720090">
              <a:lnSpc>
                <a:spcPts val="3600"/>
              </a:lnSpc>
              <a:spcAft>
                <a:spcPts val="2400"/>
              </a:spcAft>
            </a:pP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该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流派的诗歌理论强调“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点铁成金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”“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夺胎换骨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”，且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诗派成员大多受黄庭坚的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影响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作诗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风格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以吟咏书斋生活为主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重视文字的推敲技巧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772561" y="690217"/>
            <a:ext cx="2646879" cy="563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  <a:spcAft>
                <a:spcPts val="1200"/>
              </a:spcAft>
            </a:pPr>
            <a:r>
              <a:rPr lang="zh-CN" altLang="en-US" sz="4800">
                <a:gradFill>
                  <a:gsLst>
                    <a:gs pos="0">
                      <a:srgbClr val="03D4A8"/>
                    </a:gs>
                    <a:gs pos="83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latin typeface="三极泼墨体" pitchFamily="2" charset="-122"/>
                <a:ea typeface="三极泼墨体" pitchFamily="2" charset="-122"/>
                <a:cs typeface="阿里巴巴普惠体"/>
              </a:rPr>
              <a:t>江西诗派</a:t>
            </a:r>
            <a:endParaRPr lang="zh-CN" altLang="en-US" sz="4800">
              <a:gradFill>
                <a:gsLst>
                  <a:gs pos="0">
                    <a:srgbClr val="03D4A8"/>
                  </a:gs>
                  <a:gs pos="83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  <a:latin typeface="三极泼墨体" pitchFamily="2" charset="-122"/>
              <a:ea typeface="三极泼墨体" pitchFamily="2" charset="-122"/>
              <a:cs typeface="阿里巴巴普惠体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290" y="1066937"/>
            <a:ext cx="4676633" cy="467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9005" y="698593"/>
            <a:ext cx="5217995" cy="541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7"/>
          <a:stretch>
            <a:fillRect/>
          </a:stretch>
        </p:blipFill>
        <p:spPr bwMode="auto">
          <a:xfrm>
            <a:off x="0" y="-22119"/>
            <a:ext cx="12192000" cy="6902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3464510" y="709415"/>
            <a:ext cx="5262980" cy="5483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  <a:spcAft>
                <a:spcPts val="1200"/>
              </a:spcAft>
            </a:pPr>
            <a:r>
              <a:rPr lang="zh-CN" altLang="en-US" sz="4400">
                <a:gradFill>
                  <a:gsLst>
                    <a:gs pos="0">
                      <a:srgbClr val="03D4A8"/>
                    </a:gs>
                    <a:gs pos="83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5400000" scaled="0"/>
                </a:gradFill>
                <a:latin typeface="三极泼墨体" pitchFamily="2" charset="-122"/>
                <a:ea typeface="三极泼墨体" pitchFamily="2" charset="-122"/>
                <a:cs typeface="阿里巴巴普惠体"/>
              </a:rPr>
              <a:t>点铁成金，夺胎换骨</a:t>
            </a:r>
            <a:endParaRPr lang="zh-CN" altLang="en-US" sz="4400">
              <a:gradFill>
                <a:gsLst>
                  <a:gs pos="0">
                    <a:srgbClr val="03D4A8"/>
                  </a:gs>
                  <a:gs pos="83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0"/>
              </a:gradFill>
              <a:latin typeface="三极泼墨体" pitchFamily="2" charset="-122"/>
              <a:ea typeface="三极泼墨体" pitchFamily="2" charset="-122"/>
              <a:cs typeface="阿里巴巴普惠体"/>
            </a:endParaRPr>
          </a:p>
        </p:txBody>
      </p:sp>
      <p:sp>
        <p:nvSpPr>
          <p:cNvPr id="2" name="矩形 1"/>
          <p:cNvSpPr/>
          <p:nvPr>
            <p:custDataLst>
              <p:tags r:id="rId8"/>
            </p:custDataLst>
          </p:nvPr>
        </p:nvSpPr>
        <p:spPr>
          <a:xfrm>
            <a:off x="411242" y="1622633"/>
            <a:ext cx="11369517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ts val="3600"/>
              </a:lnSpc>
              <a:spcAft>
                <a:spcPts val="2400"/>
              </a:spcAft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zh-CN" altLang="en-US" sz="3200">
                <a:solidFill>
                  <a:srgbClr val="0070C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点铁成金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：</a:t>
            </a:r>
            <a:endParaRPr lang="en-US" altLang="zh-CN" sz="2800" b="1" smtClean="0">
              <a:latin typeface="黑体" panose="02010609060101010101" charset="-122"/>
              <a:ea typeface="黑体" panose="02010609060101010101" charset="-122"/>
            </a:endParaRPr>
          </a:p>
          <a:p>
            <a:pPr lvl="0" indent="720090">
              <a:lnSpc>
                <a:spcPts val="3600"/>
              </a:lnSpc>
              <a:spcAft>
                <a:spcPts val="4200"/>
              </a:spcAft>
            </a:pP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古代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神话故事，用手指点一下，铁石就能变成金子。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比喻修改文章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略加改动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就能使文章增色许多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。也做“点石成金”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  <a:p>
            <a:pPr marL="457200" indent="-457200">
              <a:lnSpc>
                <a:spcPts val="3600"/>
              </a:lnSpc>
              <a:spcAft>
                <a:spcPts val="2400"/>
              </a:spcAft>
              <a:buClr>
                <a:schemeClr val="tx1"/>
              </a:buClr>
              <a:buFont typeface="Wingdings" panose="05000000000000000000" pitchFamily="2" charset="2"/>
              <a:buChar char="l"/>
            </a:pPr>
            <a:r>
              <a:rPr lang="ja-JP" altLang="en-US" sz="3200">
                <a:solidFill>
                  <a:srgbClr val="0070C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夺胎换骨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：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  <a:p>
            <a:pPr indent="720090">
              <a:lnSpc>
                <a:spcPts val="3600"/>
              </a:lnSpc>
              <a:spcAft>
                <a:spcPts val="2400"/>
              </a:spcAft>
            </a:pP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本为道家语，指夺人之胎以转生，易去凡骨为仙骨。后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比喻学习前人不露痕迹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，</a:t>
            </a:r>
            <a:r>
              <a:rPr lang="zh-CN" altLang="en-US" sz="280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并能</a:t>
            </a:r>
            <a:r>
              <a:rPr lang="zh-CN" altLang="en-US" sz="2800" smtClean="0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创新</a:t>
            </a:r>
            <a:r>
              <a:rPr lang="zh-CN" altLang="en-US" sz="2800" b="1" smtClean="0">
                <a:latin typeface="黑体" panose="02010609060101010101" charset="-122"/>
                <a:ea typeface="黑体" panose="02010609060101010101" charset="-122"/>
              </a:rPr>
              <a:t>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270" y="5003549"/>
            <a:ext cx="2216730" cy="22167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标题 1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898525" y="785813"/>
            <a:ext cx="2062163" cy="384175"/>
          </a:xfrm>
          <a:prstGeom prst="rect">
            <a:avLst/>
          </a:prstGeom>
          <a:noFill/>
          <a:ln>
            <a:solidFill>
              <a:prstClr val="black"/>
            </a:solidFill>
            <a:miter lim="800000"/>
          </a:ln>
        </p:spPr>
        <p:txBody>
          <a:bodyPr anchor="ctr" anchorCtr="0">
            <a:normAutofit fontScale="90000"/>
          </a:bodyPr>
          <a:lstStyle>
            <a:lvl1pPr mar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4400" b="0" i="0" u="none" kern="1200" baseline="0">
                <a:solidFill>
                  <a:schemeClr val="tx1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+mj-cs"/>
              </a:defRPr>
            </a:lvl1pPr>
          </a:lstStyle>
          <a:p>
            <a:pPr lvl="0" algn="ctr"/>
            <a:r>
              <a:rPr lang="zh-CN" altLang="en-US" sz="2300" b="1">
                <a:latin typeface="微软雅黑" panose="020B0503020204020204" charset="-122"/>
                <a:ea typeface="微软雅黑" panose="020B0503020204020204" charset="-122"/>
              </a:rPr>
              <a:t>背景介绍</a:t>
            </a:r>
            <a:endParaRPr lang="zh-CN" altLang="en-US" sz="23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6" name="文本框 99"/>
          <p:cNvSpPr/>
          <p:nvPr>
            <p:custDataLst>
              <p:tags r:id="rId2"/>
            </p:custDataLst>
          </p:nvPr>
        </p:nvSpPr>
        <p:spPr>
          <a:xfrm>
            <a:off x="419053" y="1408897"/>
            <a:ext cx="11399908" cy="1938992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marL="0" lvl="0" indent="609600" algn="just">
              <a:lnSpc>
                <a:spcPct val="125000"/>
              </a:lnSpc>
            </a:pPr>
            <a:r>
              <a:rPr lang="zh-CN" altLang="en-US" sz="3200" b="1">
                <a:solidFill>
                  <a:srgbClr val="404040"/>
                </a:solidFill>
                <a:latin typeface="黑体" panose="02010609060101010101" charset="-122"/>
                <a:ea typeface="黑体" panose="02010609060101010101" charset="-122"/>
                <a:sym typeface="宋体" panose="02010600030101010101" pitchFamily="2" charset="-122"/>
              </a:rPr>
              <a:t>此诗作于公元1082年（宋神宗元丰五年），时黄庭坚在吉州泰和县（今属江西）任知县，公事之余，诗人常到“澄江之上，以江山广远，景物清华得名”的快阁览胜，有感而发。</a:t>
            </a:r>
            <a:endParaRPr lang="zh-CN" altLang="en-US" sz="3200" b="1">
              <a:solidFill>
                <a:srgbClr val="404040"/>
              </a:solidFill>
              <a:latin typeface="黑体" panose="02010609060101010101" charset="-122"/>
              <a:ea typeface="黑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11267" name="内容占位符 3"/>
          <p:cNvPicPr>
            <a:picLocks noGrp="1" noChangeAspect="1"/>
          </p:cNvPicPr>
          <p:nvPr>
            <p:ph idx="4294967295"/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36675" y="3586798"/>
            <a:ext cx="4524375" cy="23082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11268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15088" y="3586798"/>
            <a:ext cx="4773612" cy="23082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/>
          <p:nvPr>
            <p:custDataLst>
              <p:tags r:id="rId1"/>
            </p:custDataLst>
          </p:nvPr>
        </p:nvSpPr>
        <p:spPr>
          <a:xfrm>
            <a:off x="838200" y="1261745"/>
            <a:ext cx="10515600" cy="3599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40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登快阁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  黄庭坚  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痴儿了却公家事，快阁东西倚晚晴。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落木千山天远大，澄江一道月分明。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朱弦已为佳人绝，青眼聊因美酒横。 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 fontAlgn="auto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万里归船弄长笛，此心吾与白鸥盟。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/>
          <p:nvPr>
            <p:custDataLst>
              <p:tags r:id="rId1"/>
            </p:custDataLst>
          </p:nvPr>
        </p:nvSpPr>
        <p:spPr>
          <a:xfrm>
            <a:off x="1838325" y="2111375"/>
            <a:ext cx="7883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zh-CN"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7413" name="矩形 6"/>
          <p:cNvSpPr/>
          <p:nvPr>
            <p:custDataLst>
              <p:tags r:id="rId2"/>
            </p:custDataLst>
          </p:nvPr>
        </p:nvSpPr>
        <p:spPr>
          <a:xfrm>
            <a:off x="210820" y="1186180"/>
            <a:ext cx="11815445" cy="355028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fontAlgn="auto"/>
            <a:r>
              <a:rPr sz="2400" b="1" dirty="0"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《晋书》卷四十七：</a:t>
            </a:r>
            <a:endParaRPr sz="2400" b="1" dirty="0"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  <a:p>
            <a:pPr fontAlgn="auto"/>
            <a:r>
              <a:rPr sz="2400" b="1" dirty="0"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傅咸为人清正耿直，屡屡批评在朝廷执政的杨骏。杨骏是晋武帝司马炎的岳父，既有权势，又有倚仗，对此很是不快。其弟杨济平素与傅咸颇有交情，于是就写信劝傅咸说：“</a:t>
            </a:r>
            <a:r>
              <a:rPr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江海之流混混，故能成其深广也。天下大器，非可稍了，而相观每事欲了。生子痴，</a:t>
            </a:r>
            <a:r>
              <a:rPr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了官事</a:t>
            </a: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，</a:t>
            </a:r>
            <a:r>
              <a:rPr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官事未易了也</a:t>
            </a:r>
            <a:r>
              <a:rPr sz="2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。了事正作痴，复为快耳！”</a:t>
            </a:r>
            <a:endParaRPr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华文新魏" panose="02010800040101010101" pitchFamily="2" charset="-122"/>
              <a:sym typeface="+mn-ea"/>
            </a:endParaRPr>
          </a:p>
          <a:p>
            <a:pPr algn="just" fontAlgn="auto"/>
            <a:r>
              <a:rPr sz="2400" b="1" dirty="0">
                <a:latin typeface="黑体" panose="02010609060101010101" charset="-122"/>
                <a:ea typeface="黑体" panose="02010609060101010101" charset="-122"/>
                <a:cs typeface="华文新魏" panose="02010800040101010101" pitchFamily="2" charset="-122"/>
                <a:sym typeface="+mn-ea"/>
              </a:rPr>
              <a:t>意思：</a:t>
            </a:r>
            <a:r>
              <a:rPr lang="zh-CN" altLang="en-US" sz="2400" b="1" dirty="0">
                <a:latin typeface="黑体" panose="02010609060101010101" charset="-122"/>
                <a:ea typeface="黑体" panose="02010609060101010101" charset="-122"/>
                <a:cs typeface="华文新魏" panose="02010800040101010101" pitchFamily="2" charset="-122"/>
                <a:sym typeface="+mn-ea"/>
              </a:rPr>
              <a:t>江河湖海容纳万千浊流、奔涌不息，才能造就深邃宽广。天下政务是庞大繁杂，不可能每一件琐事都清算干净；可我看你，事事非要追究到底、全部了结。俗话说：只有痴愚之人，才一心埋头处理公务。官场盘根错节，哪里是轻易能彻底了结的？像你这般非要把诸事办妥，本就是旁人眼中的痴傻，你却还以此为乐、心中畅快！</a:t>
            </a:r>
            <a:r>
              <a:rPr sz="2400" b="1" dirty="0">
                <a:latin typeface="黑体" panose="02010609060101010101" charset="-122"/>
                <a:ea typeface="黑体" panose="02010609060101010101" charset="-122"/>
                <a:cs typeface="华文新魏" panose="02010800040101010101" pitchFamily="2" charset="-122"/>
                <a:sym typeface="+mn-ea"/>
              </a:rPr>
              <a:t>。</a:t>
            </a:r>
            <a:endParaRPr lang="zh-CN" altLang="en-US" sz="2400" b="1" dirty="0">
              <a:latin typeface="黑体" panose="02010609060101010101" charset="-122"/>
              <a:ea typeface="黑体" panose="02010609060101010101" charset="-122"/>
              <a:cs typeface="华文新魏" panose="02010800040101010101" pitchFamily="2" charset="-122"/>
              <a:sym typeface="+mn-ea"/>
            </a:endParaRPr>
          </a:p>
        </p:txBody>
      </p:sp>
      <p:grpSp>
        <p:nvGrpSpPr>
          <p:cNvPr id="17416" name="Text Box 3"/>
          <p:cNvGrpSpPr/>
          <p:nvPr>
            <p:custDataLst>
              <p:tags r:id="rId3"/>
            </p:custDataLst>
          </p:nvPr>
        </p:nvGrpSpPr>
        <p:grpSpPr>
          <a:xfrm>
            <a:off x="993775" y="-317"/>
            <a:ext cx="8105775" cy="725487"/>
            <a:chOff x="2066" y="380"/>
            <a:chExt cx="4708" cy="415"/>
          </a:xfrm>
        </p:grpSpPr>
        <p:pic>
          <p:nvPicPr>
            <p:cNvPr id="17417" name="Text Box 3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066" y="380"/>
              <a:ext cx="4708" cy="41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sp>
          <p:nvSpPr>
            <p:cNvPr id="17418" name="矩形 17417"/>
            <p:cNvSpPr/>
            <p:nvPr>
              <p:custDataLst>
                <p:tags r:id="rId6"/>
              </p:custDataLst>
            </p:nvPr>
          </p:nvSpPr>
          <p:spPr>
            <a:xfrm>
              <a:off x="2070" y="405"/>
              <a:ext cx="4700" cy="369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Font typeface="Arial" panose="020B0604020202020204"/>
              </a:pPr>
              <a:r>
                <a:rPr lang="zh-CN" altLang="en-US" sz="3600" b="1" dirty="0">
                  <a:solidFill>
                    <a:srgbClr val="FFFF00"/>
                  </a:solidFill>
                  <a:latin typeface="+mn-ea"/>
                  <a:ea typeface="+mn-ea"/>
                  <a:sym typeface="黑体" panose="02010609060101010101" charset="-122"/>
                </a:rPr>
                <a:t>痴儿</a:t>
              </a:r>
              <a:r>
                <a:rPr lang="zh-CN" altLang="en-US" sz="3600" b="1" dirty="0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了却公家事，快阁东西</a:t>
              </a:r>
              <a:r>
                <a:rPr lang="zh-CN" altLang="en-US" sz="3600" b="1" dirty="0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黑体" panose="02010609060101010101" charset="-122"/>
                </a:rPr>
                <a:t>倚晚</a:t>
              </a:r>
              <a:r>
                <a:rPr lang="zh-CN" altLang="en-US" sz="3600" b="1" dirty="0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晴。</a:t>
              </a:r>
              <a:endParaRPr lang="zh-CN" altLang="en-US" sz="3600" b="1" dirty="0">
                <a:solidFill>
                  <a:schemeClr val="bg1"/>
                </a:solidFill>
                <a:latin typeface="+mn-ea"/>
                <a:ea typeface="+mn-ea"/>
                <a:sym typeface="黑体" panose="02010609060101010101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10820" y="5452745"/>
            <a:ext cx="116217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典故里的“痴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”是世俗贬义：</a:t>
            </a:r>
            <a:r>
              <a:rPr lang="zh-CN" altLang="en-US" sz="24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指不懂圆滑、自寻劳苦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4"/>
          <p:cNvSpPr/>
          <p:nvPr>
            <p:custDataLst>
              <p:tags r:id="rId1"/>
            </p:custDataLst>
          </p:nvPr>
        </p:nvSpPr>
        <p:spPr>
          <a:xfrm>
            <a:off x="1838325" y="2111375"/>
            <a:ext cx="7883525" cy="519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endParaRPr lang="zh-CN" altLang="zh-CN" sz="28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Times New Roman" panose="02020603050405020304" pitchFamily="18" charset="0"/>
            </a:endParaRPr>
          </a:p>
        </p:txBody>
      </p:sp>
      <p:sp>
        <p:nvSpPr>
          <p:cNvPr id="17415" name="矩形 17414"/>
          <p:cNvSpPr/>
          <p:nvPr>
            <p:custDataLst>
              <p:tags r:id="rId2"/>
            </p:custDataLst>
          </p:nvPr>
        </p:nvSpPr>
        <p:spPr>
          <a:xfrm>
            <a:off x="830273" y="2111489"/>
            <a:ext cx="5031648" cy="52197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</a:defRPr>
            </a:lvl5pPr>
          </a:lstStyle>
          <a:p>
            <a:pPr lvl="0">
              <a:spcBef>
                <a:spcPct val="50000"/>
              </a:spcBef>
            </a:pPr>
            <a:r>
              <a:rPr lang="zh-CN" altLang="en-US" sz="2800" b="1" dirty="0">
                <a:ea typeface="+mn-ea"/>
                <a:sym typeface="宋体" panose="02010600030101010101" pitchFamily="2" charset="-122"/>
              </a:rPr>
              <a:t>作者为什么自称为“痴儿”？</a:t>
            </a:r>
            <a:endParaRPr lang="zh-CN" altLang="en-US" sz="2800" b="1" dirty="0">
              <a:ea typeface="+mn-ea"/>
              <a:sym typeface="宋体" panose="02010600030101010101" pitchFamily="2" charset="-122"/>
            </a:endParaRPr>
          </a:p>
        </p:txBody>
      </p:sp>
      <p:grpSp>
        <p:nvGrpSpPr>
          <p:cNvPr id="17416" name="Text Box 3"/>
          <p:cNvGrpSpPr/>
          <p:nvPr>
            <p:custDataLst>
              <p:tags r:id="rId3"/>
            </p:custDataLst>
          </p:nvPr>
        </p:nvGrpSpPr>
        <p:grpSpPr>
          <a:xfrm>
            <a:off x="993775" y="671513"/>
            <a:ext cx="8105775" cy="725487"/>
            <a:chOff x="2066" y="380"/>
            <a:chExt cx="4708" cy="415"/>
          </a:xfrm>
        </p:grpSpPr>
        <p:pic>
          <p:nvPicPr>
            <p:cNvPr id="17417" name="Text Box 3"/>
            <p:cNvPicPr/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2066" y="380"/>
              <a:ext cx="4708" cy="415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</p:pic>
        <p:sp>
          <p:nvSpPr>
            <p:cNvPr id="17418" name="矩形 17417"/>
            <p:cNvSpPr/>
            <p:nvPr>
              <p:custDataLst>
                <p:tags r:id="rId6"/>
              </p:custDataLst>
            </p:nvPr>
          </p:nvSpPr>
          <p:spPr>
            <a:xfrm>
              <a:off x="2070" y="385"/>
              <a:ext cx="4700" cy="369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kumimoji="0" lang="zh-CN" altLang="en-US" sz="1800" b="0" i="0" u="none" baseline="0">
                  <a:solidFill>
                    <a:schemeClr val="tx1"/>
                  </a:solidFill>
                  <a:effectLst/>
                  <a:latin typeface="Calibri" panose="020F0502020204030204" charset="0"/>
                  <a:ea typeface="宋体" panose="02010600030101010101" pitchFamily="2" charset="-122"/>
                </a:defRPr>
              </a:lvl5pPr>
            </a:lstStyle>
            <a:p>
              <a:pPr marL="0" lvl="0" indent="0" algn="ctr">
                <a:spcBef>
                  <a:spcPct val="50000"/>
                </a:spcBef>
                <a:buFont typeface="Arial" panose="020B0604020202020204"/>
              </a:pPr>
              <a:r>
                <a:rPr lang="zh-CN" altLang="en-US" sz="3600" b="1">
                  <a:solidFill>
                    <a:srgbClr val="FFFF00"/>
                  </a:solidFill>
                  <a:latin typeface="+mn-ea"/>
                  <a:ea typeface="+mn-ea"/>
                  <a:sym typeface="黑体" panose="02010609060101010101" charset="-122"/>
                </a:rPr>
                <a:t>痴儿</a:t>
              </a: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了却公家事，快阁东西</a:t>
              </a: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cs typeface="+mn-ea"/>
                  <a:sym typeface="黑体" panose="02010609060101010101" charset="-122"/>
                </a:rPr>
                <a:t>倚晚</a:t>
              </a:r>
              <a:r>
                <a:rPr lang="zh-CN" altLang="en-US" sz="3600" b="1">
                  <a:solidFill>
                    <a:schemeClr val="bg1"/>
                  </a:solidFill>
                  <a:latin typeface="+mn-ea"/>
                  <a:ea typeface="+mn-ea"/>
                  <a:sym typeface="黑体" panose="02010609060101010101" charset="-122"/>
                </a:rPr>
                <a:t>晴。</a:t>
              </a:r>
              <a:endParaRPr lang="zh-CN" altLang="en-US" sz="3600" b="1">
                <a:solidFill>
                  <a:schemeClr val="bg1"/>
                </a:solidFill>
                <a:latin typeface="+mn-ea"/>
                <a:ea typeface="+mn-ea"/>
                <a:sym typeface="黑体" panose="02010609060101010101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3303905" y="4504690"/>
            <a:ext cx="7126605" cy="18688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altLang="zh-CN" sz="2800" b="1" dirty="0" smtClean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             </a:t>
            </a:r>
            <a:r>
              <a:rPr lang="zh-CN" altLang="en-US" sz="2800" b="1" dirty="0" smtClean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“痴”</a:t>
            </a:r>
            <a:endParaRPr lang="zh-CN" altLang="en-US" sz="2800" b="1" dirty="0" smtClean="0">
              <a:solidFill>
                <a:srgbClr val="AB194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dirty="0" smtClean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有儒家士大夫对职责的一丝不苟，</a:t>
            </a:r>
            <a:endParaRPr lang="zh-CN" altLang="en-US" sz="2800" b="1" dirty="0" smtClean="0">
              <a:solidFill>
                <a:srgbClr val="AB194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dirty="0" smtClean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也有在复杂现实中行事的“笨拙”与无奈，</a:t>
            </a:r>
            <a:endParaRPr lang="zh-CN" altLang="en-US" sz="2800" b="1" dirty="0" smtClean="0">
              <a:solidFill>
                <a:srgbClr val="AB194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 dirty="0" smtClean="0">
                <a:solidFill>
                  <a:srgbClr val="AB1942"/>
                </a:solidFill>
                <a:latin typeface="黑体" panose="02010609060101010101" charset="-122"/>
                <a:ea typeface="黑体" panose="02010609060101010101" charset="-122"/>
              </a:rPr>
              <a:t>还夹杂着一丝用来自我宽慰的幽默。</a:t>
            </a:r>
            <a:endParaRPr lang="zh-CN" altLang="en-US" sz="2800" b="1" dirty="0" smtClean="0">
              <a:solidFill>
                <a:srgbClr val="AB1942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endParaRPr lang="zh-CN" altLang="en-US" sz="2800" b="1" dirty="0" smtClean="0">
              <a:solidFill>
                <a:srgbClr val="AB1942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90220" y="3256915"/>
            <a:ext cx="11478895" cy="1383665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宋神宗元丰五年，公元1082年，黄庭坚在江西太和县做知县。王安石的新法正在推行，地方官们处境微妙，执行朝廷政令、征收赋税，公务繁杂常常陷入两难的境地。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AS_UNIQUEID" val="21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21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0.xml><?xml version="1.0" encoding="utf-8"?>
<p:tagLst xmlns:p="http://schemas.openxmlformats.org/presentationml/2006/main">
  <p:tag name="AS_UNIQUEID" val="1209"/>
</p:tagLst>
</file>

<file path=ppt/tags/tag101.xml><?xml version="1.0" encoding="utf-8"?>
<p:tagLst xmlns:p="http://schemas.openxmlformats.org/presentationml/2006/main">
  <p:tag name="AS_UNIQUEID" val="258"/>
</p:tagLst>
</file>

<file path=ppt/tags/tag102.xml><?xml version="1.0" encoding="utf-8"?>
<p:tagLst xmlns:p="http://schemas.openxmlformats.org/presentationml/2006/main">
  <p:tag name="AS_UNIQUEID" val="1247"/>
</p:tagLst>
</file>

<file path=ppt/tags/tag103.xml><?xml version="1.0" encoding="utf-8"?>
<p:tagLst xmlns:p="http://schemas.openxmlformats.org/presentationml/2006/main">
  <p:tag name="AS_UNIQUEID" val="611"/>
</p:tagLst>
</file>

<file path=ppt/tags/tag104.xml><?xml version="1.0" encoding="utf-8"?>
<p:tagLst xmlns:p="http://schemas.openxmlformats.org/presentationml/2006/main">
  <p:tag name="AS_UNIQUEID" val="1234"/>
</p:tagLst>
</file>

<file path=ppt/tags/tag105.xml><?xml version="1.0" encoding="utf-8"?>
<p:tagLst xmlns:p="http://schemas.openxmlformats.org/presentationml/2006/main">
  <p:tag name="AS_UNIQUEID" val="1663"/>
</p:tagLst>
</file>

<file path=ppt/tags/tag106.xml><?xml version="1.0" encoding="utf-8"?>
<p:tagLst xmlns:p="http://schemas.openxmlformats.org/presentationml/2006/main">
  <p:tag name="AS_UNIQUEID" val="1664"/>
</p:tagLst>
</file>

<file path=ppt/tags/tag107.xml><?xml version="1.0" encoding="utf-8"?>
<p:tagLst xmlns:p="http://schemas.openxmlformats.org/presentationml/2006/main">
  <p:tag name="AS_UNIQUEID" val="1713"/>
</p:tagLst>
</file>

<file path=ppt/tags/tag108.xml><?xml version="1.0" encoding="utf-8"?>
<p:tagLst xmlns:p="http://schemas.openxmlformats.org/presentationml/2006/main">
  <p:tag name="AS_UNIQUEID" val="1714"/>
</p:tagLst>
</file>

<file path=ppt/tags/tag109.xml><?xml version="1.0" encoding="utf-8"?>
<p:tagLst xmlns:p="http://schemas.openxmlformats.org/presentationml/2006/main">
  <p:tag name="AS_UNIQUEID" val="1247"/>
</p:tagLst>
</file>

<file path=ppt/tags/tag11.xml><?xml version="1.0" encoding="utf-8"?>
<p:tagLst xmlns:p="http://schemas.openxmlformats.org/presentationml/2006/main">
  <p:tag name="AS_UNIQUEID" val="21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10.xml><?xml version="1.0" encoding="utf-8"?>
<p:tagLst xmlns:p="http://schemas.openxmlformats.org/presentationml/2006/main">
  <p:tag name="AS_UNIQUEID" val="1662"/>
</p:tagLst>
</file>

<file path=ppt/tags/tag111.xml><?xml version="1.0" encoding="utf-8"?>
<p:tagLst xmlns:p="http://schemas.openxmlformats.org/presentationml/2006/main">
  <p:tag name="AS_UNIQUEID" val="1234"/>
</p:tagLst>
</file>

<file path=ppt/tags/tag112.xml><?xml version="1.0" encoding="utf-8"?>
<p:tagLst xmlns:p="http://schemas.openxmlformats.org/presentationml/2006/main">
  <p:tag name="AS_UNIQUEID" val="1663"/>
</p:tagLst>
</file>

<file path=ppt/tags/tag113.xml><?xml version="1.0" encoding="utf-8"?>
<p:tagLst xmlns:p="http://schemas.openxmlformats.org/presentationml/2006/main">
  <p:tag name="AS_UNIQUEID" val="1664"/>
</p:tagLst>
</file>

<file path=ppt/tags/tag114.xml><?xml version="1.0" encoding="utf-8"?>
<p:tagLst xmlns:p="http://schemas.openxmlformats.org/presentationml/2006/main">
  <p:tag name="AS_UNIQUEID" val="1713"/>
</p:tagLst>
</file>

<file path=ppt/tags/tag115.xml><?xml version="1.0" encoding="utf-8"?>
<p:tagLst xmlns:p="http://schemas.openxmlformats.org/presentationml/2006/main">
  <p:tag name="AS_UNIQUEID" val="1714"/>
</p:tagLst>
</file>

<file path=ppt/tags/tag116.xml><?xml version="1.0" encoding="utf-8"?>
<p:tagLst xmlns:p="http://schemas.openxmlformats.org/presentationml/2006/main">
  <p:tag name="AS_UNIQUEID" val="1234"/>
</p:tagLst>
</file>

<file path=ppt/tags/tag117.xml><?xml version="1.0" encoding="utf-8"?>
<p:tagLst xmlns:p="http://schemas.openxmlformats.org/presentationml/2006/main">
  <p:tag name="AS_UNIQUEID" val="1667"/>
</p:tagLst>
</file>

<file path=ppt/tags/tag118.xml><?xml version="1.0" encoding="utf-8"?>
<p:tagLst xmlns:p="http://schemas.openxmlformats.org/presentationml/2006/main">
  <p:tag name="AS_UNIQUEID" val="1668"/>
</p:tagLst>
</file>

<file path=ppt/tags/tag119.xml><?xml version="1.0" encoding="utf-8"?>
<p:tagLst xmlns:p="http://schemas.openxmlformats.org/presentationml/2006/main">
  <p:tag name="AS_UNIQUEID" val="1247"/>
</p:tagLst>
</file>

<file path=ppt/tags/tag12.xml><?xml version="1.0" encoding="utf-8"?>
<p:tagLst xmlns:p="http://schemas.openxmlformats.org/presentationml/2006/main">
  <p:tag name="AS_UNIQUEID" val="21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0.xml><?xml version="1.0" encoding="utf-8"?>
<p:tagLst xmlns:p="http://schemas.openxmlformats.org/presentationml/2006/main">
  <p:tag name="AS_UNIQUEID" val="1234"/>
</p:tagLst>
</file>

<file path=ppt/tags/tag121.xml><?xml version="1.0" encoding="utf-8"?>
<p:tagLst xmlns:p="http://schemas.openxmlformats.org/presentationml/2006/main">
  <p:tag name="AS_UNIQUEID" val="1667"/>
</p:tagLst>
</file>

<file path=ppt/tags/tag122.xml><?xml version="1.0" encoding="utf-8"?>
<p:tagLst xmlns:p="http://schemas.openxmlformats.org/presentationml/2006/main">
  <p:tag name="AS_UNIQUEID" val="1668"/>
</p:tagLst>
</file>

<file path=ppt/tags/tag123.xml><?xml version="1.0" encoding="utf-8"?>
<p:tagLst xmlns:p="http://schemas.openxmlformats.org/presentationml/2006/main">
  <p:tag name="AS_UNIQUEID" val="2146"/>
</p:tagLst>
</file>

<file path=ppt/tags/tag124.xml><?xml version="1.0" encoding="utf-8"?>
<p:tagLst xmlns:p="http://schemas.openxmlformats.org/presentationml/2006/main">
  <p:tag name="AS_UNIQUEID" val="1730"/>
</p:tagLst>
</file>

<file path=ppt/tags/tag125.xml><?xml version="1.0" encoding="utf-8"?>
<p:tagLst xmlns:p="http://schemas.openxmlformats.org/presentationml/2006/main">
  <p:tag name="AS_UNIQUEID" val="1731"/>
</p:tagLst>
</file>

<file path=ppt/tags/tag126.xml><?xml version="1.0" encoding="utf-8"?>
<p:tagLst xmlns:p="http://schemas.openxmlformats.org/presentationml/2006/main">
  <p:tag name="AS_UNIQUEID" val="2146"/>
</p:tagLst>
</file>

<file path=ppt/tags/tag127.xml><?xml version="1.0" encoding="utf-8"?>
<p:tagLst xmlns:p="http://schemas.openxmlformats.org/presentationml/2006/main">
  <p:tag name="AS_UNIQUEID" val="1234"/>
</p:tagLst>
</file>

<file path=ppt/tags/tag128.xml><?xml version="1.0" encoding="utf-8"?>
<p:tagLst xmlns:p="http://schemas.openxmlformats.org/presentationml/2006/main">
  <p:tag name="AS_UNIQUEID" val="1667"/>
</p:tagLst>
</file>

<file path=ppt/tags/tag129.xml><?xml version="1.0" encoding="utf-8"?>
<p:tagLst xmlns:p="http://schemas.openxmlformats.org/presentationml/2006/main">
  <p:tag name="AS_UNIQUEID" val="1668"/>
</p:tagLst>
</file>

<file path=ppt/tags/tag13.xml><?xml version="1.0" encoding="utf-8"?>
<p:tagLst xmlns:p="http://schemas.openxmlformats.org/presentationml/2006/main">
  <p:tag name="AS_UNIQUEID" val="21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0.xml><?xml version="1.0" encoding="utf-8"?>
<p:tagLst xmlns:p="http://schemas.openxmlformats.org/presentationml/2006/main">
  <p:tag name="AS_UNIQUEID" val="2149"/>
</p:tagLst>
</file>

<file path=ppt/tags/tag131.xml><?xml version="1.0" encoding="utf-8"?>
<p:tagLst xmlns:p="http://schemas.openxmlformats.org/presentationml/2006/main">
  <p:tag name="AS_UNIQUEID" val="2150"/>
</p:tagLst>
</file>

<file path=ppt/tags/tag132.xml><?xml version="1.0" encoding="utf-8"?>
<p:tagLst xmlns:p="http://schemas.openxmlformats.org/presentationml/2006/main">
  <p:tag name="AS_UNIQUEID" val="2149"/>
</p:tagLst>
</file>

<file path=ppt/tags/tag133.xml><?xml version="1.0" encoding="utf-8"?>
<p:tagLst xmlns:p="http://schemas.openxmlformats.org/presentationml/2006/main">
  <p:tag name="AS_UNIQUEID" val="2150"/>
</p:tagLst>
</file>

<file path=ppt/tags/tag134.xml><?xml version="1.0" encoding="utf-8"?>
<p:tagLst xmlns:p="http://schemas.openxmlformats.org/presentationml/2006/main">
  <p:tag name="AS_UNIQUEID" val="2162"/>
</p:tagLst>
</file>

<file path=ppt/tags/tag135.xml><?xml version="1.0" encoding="utf-8"?>
<p:tagLst xmlns:p="http://schemas.openxmlformats.org/presentationml/2006/main">
  <p:tag name="AS_UNIQUEID" val="2162"/>
</p:tagLst>
</file>

<file path=ppt/tags/tag136.xml><?xml version="1.0" encoding="utf-8"?>
<p:tagLst xmlns:p="http://schemas.openxmlformats.org/presentationml/2006/main">
  <p:tag name="AS_UNIQUEID" val="2162"/>
</p:tagLst>
</file>

<file path=ppt/tags/tag137.xml><?xml version="1.0" encoding="utf-8"?>
<p:tagLst xmlns:p="http://schemas.openxmlformats.org/presentationml/2006/main">
  <p:tag name="AS_UNIQUEID" val="258"/>
</p:tagLst>
</file>

<file path=ppt/tags/tag138.xml><?xml version="1.0" encoding="utf-8"?>
<p:tagLst xmlns:p="http://schemas.openxmlformats.org/presentationml/2006/main">
  <p:tag name="AS_UNIQUEID" val="2256"/>
</p:tagLst>
</file>

<file path=ppt/tags/tag139.xml><?xml version="1.0" encoding="utf-8"?>
<p:tagLst xmlns:p="http://schemas.openxmlformats.org/presentationml/2006/main">
  <p:tag name="AS_UNIQUEID" val="2257"/>
</p:tagLst>
</file>

<file path=ppt/tags/tag14.xml><?xml version="1.0" encoding="utf-8"?>
<p:tagLst xmlns:p="http://schemas.openxmlformats.org/presentationml/2006/main">
  <p:tag name="AS_UNIQUEID" val="21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0.xml><?xml version="1.0" encoding="utf-8"?>
<p:tagLst xmlns:p="http://schemas.openxmlformats.org/presentationml/2006/main">
  <p:tag name="AS_UNIQUEID" val="2258"/>
</p:tagLst>
</file>

<file path=ppt/tags/tag141.xml><?xml version="1.0" encoding="utf-8"?>
<p:tagLst xmlns:p="http://schemas.openxmlformats.org/presentationml/2006/main">
  <p:tag name="AS_UNIQUEID" val="2259"/>
</p:tagLst>
</file>

<file path=ppt/tags/tag142.xml><?xml version="1.0" encoding="utf-8"?>
<p:tagLst xmlns:p="http://schemas.openxmlformats.org/presentationml/2006/main">
  <p:tag name="AS_UNIQUEID" val="2260"/>
</p:tagLst>
</file>

<file path=ppt/tags/tag143.xml><?xml version="1.0" encoding="utf-8"?>
<p:tagLst xmlns:p="http://schemas.openxmlformats.org/presentationml/2006/main">
  <p:tag name="AS_UNIQUEID" val="2261"/>
</p:tagLst>
</file>

<file path=ppt/tags/tag14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WRjN2EzOWNhY2U4YTAwOTQ5Mjc3ZGU2NjJkZGJlNzAifQ=="/>
  <p:tag name="KSO_WPP_MARK_KEY" val="941a465c-24c4-4c69-abd7-b04ec1d17ba9"/>
</p:tagLst>
</file>

<file path=ppt/tags/tag15.xml><?xml version="1.0" encoding="utf-8"?>
<p:tagLst xmlns:p="http://schemas.openxmlformats.org/presentationml/2006/main">
  <p:tag name="AS_UNIQUEID" val="21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6.xml><?xml version="1.0" encoding="utf-8"?>
<p:tagLst xmlns:p="http://schemas.openxmlformats.org/presentationml/2006/main">
  <p:tag name="AS_UNIQUEID" val="21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7.xml><?xml version="1.0" encoding="utf-8"?>
<p:tagLst xmlns:p="http://schemas.openxmlformats.org/presentationml/2006/main">
  <p:tag name="AS_UNIQUEID" val="22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8.xml><?xml version="1.0" encoding="utf-8"?>
<p:tagLst xmlns:p="http://schemas.openxmlformats.org/presentationml/2006/main">
  <p:tag name="AS_UNIQUEID" val="22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9.xml><?xml version="1.0" encoding="utf-8"?>
<p:tagLst xmlns:p="http://schemas.openxmlformats.org/presentationml/2006/main">
  <p:tag name="AS_UNIQUEID" val="22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.xml><?xml version="1.0" encoding="utf-8"?>
<p:tagLst xmlns:p="http://schemas.openxmlformats.org/presentationml/2006/main">
  <p:tag name="AS_UNIQUEID" val="21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22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1.xml><?xml version="1.0" encoding="utf-8"?>
<p:tagLst xmlns:p="http://schemas.openxmlformats.org/presentationml/2006/main">
  <p:tag name="AS_UNIQUEID" val="22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2.xml><?xml version="1.0" encoding="utf-8"?>
<p:tagLst xmlns:p="http://schemas.openxmlformats.org/presentationml/2006/main">
  <p:tag name="AS_UNIQUEID" val="22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3.xml><?xml version="1.0" encoding="utf-8"?>
<p:tagLst xmlns:p="http://schemas.openxmlformats.org/presentationml/2006/main">
  <p:tag name="AS_UNIQUEID" val="22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4.xml><?xml version="1.0" encoding="utf-8"?>
<p:tagLst xmlns:p="http://schemas.openxmlformats.org/presentationml/2006/main">
  <p:tag name="AS_UNIQUEID" val="22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5.xml><?xml version="1.0" encoding="utf-8"?>
<p:tagLst xmlns:p="http://schemas.openxmlformats.org/presentationml/2006/main">
  <p:tag name="AS_UNIQUEID" val="22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6.xml><?xml version="1.0" encoding="utf-8"?>
<p:tagLst xmlns:p="http://schemas.openxmlformats.org/presentationml/2006/main">
  <p:tag name="AS_UNIQUEID" val="22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7.xml><?xml version="1.0" encoding="utf-8"?>
<p:tagLst xmlns:p="http://schemas.openxmlformats.org/presentationml/2006/main">
  <p:tag name="AS_UNIQUEID" val="22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8.xml><?xml version="1.0" encoding="utf-8"?>
<p:tagLst xmlns:p="http://schemas.openxmlformats.org/presentationml/2006/main">
  <p:tag name="AS_UNIQUEID" val="22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p="http://schemas.openxmlformats.org/presentationml/2006/main">
  <p:tag name="AS_UNIQUEID" val="22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p="http://schemas.openxmlformats.org/presentationml/2006/main">
  <p:tag name="AS_UNIQUEID" val="21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22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1.xml><?xml version="1.0" encoding="utf-8"?>
<p:tagLst xmlns:p="http://schemas.openxmlformats.org/presentationml/2006/main">
  <p:tag name="AS_UNIQUEID" val="22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2.xml><?xml version="1.0" encoding="utf-8"?>
<p:tagLst xmlns:p="http://schemas.openxmlformats.org/presentationml/2006/main">
  <p:tag name="AS_UNIQUEID" val="22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3.xml><?xml version="1.0" encoding="utf-8"?>
<p:tagLst xmlns:p="http://schemas.openxmlformats.org/presentationml/2006/main">
  <p:tag name="AS_UNIQUEID" val="22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4.xml><?xml version="1.0" encoding="utf-8"?>
<p:tagLst xmlns:p="http://schemas.openxmlformats.org/presentationml/2006/main">
  <p:tag name="AS_UNIQUEID" val="22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5.xml><?xml version="1.0" encoding="utf-8"?>
<p:tagLst xmlns:p="http://schemas.openxmlformats.org/presentationml/2006/main">
  <p:tag name="AS_UNIQUEID" val="22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6.xml><?xml version="1.0" encoding="utf-8"?>
<p:tagLst xmlns:p="http://schemas.openxmlformats.org/presentationml/2006/main">
  <p:tag name="AS_UNIQUEID" val="22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7.xml><?xml version="1.0" encoding="utf-8"?>
<p:tagLst xmlns:p="http://schemas.openxmlformats.org/presentationml/2006/main">
  <p:tag name="AS_UNIQUEID" val="22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8.xml><?xml version="1.0" encoding="utf-8"?>
<p:tagLst xmlns:p="http://schemas.openxmlformats.org/presentationml/2006/main">
  <p:tag name="AS_UNIQUEID" val="22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39.xml><?xml version="1.0" encoding="utf-8"?>
<p:tagLst xmlns:p="http://schemas.openxmlformats.org/presentationml/2006/main">
  <p:tag name="AS_UNIQUEID" val="22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.xml><?xml version="1.0" encoding="utf-8"?>
<p:tagLst xmlns:p="http://schemas.openxmlformats.org/presentationml/2006/main">
  <p:tag name="AS_UNIQUEID" val="21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22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1.xml><?xml version="1.0" encoding="utf-8"?>
<p:tagLst xmlns:p="http://schemas.openxmlformats.org/presentationml/2006/main">
  <p:tag name="AS_UNIQUEID" val="22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2.xml><?xml version="1.0" encoding="utf-8"?>
<p:tagLst xmlns:p="http://schemas.openxmlformats.org/presentationml/2006/main">
  <p:tag name="AS_UNIQUEID" val="22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3.xml><?xml version="1.0" encoding="utf-8"?>
<p:tagLst xmlns:p="http://schemas.openxmlformats.org/presentationml/2006/main">
  <p:tag name="AS_UNIQUEID" val="22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4.xml><?xml version="1.0" encoding="utf-8"?>
<p:tagLst xmlns:p="http://schemas.openxmlformats.org/presentationml/2006/main">
  <p:tag name="AS_UNIQUEID" val="22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5.xml><?xml version="1.0" encoding="utf-8"?>
<p:tagLst xmlns:p="http://schemas.openxmlformats.org/presentationml/2006/main">
  <p:tag name="AS_UNIQUEID" val="22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6.xml><?xml version="1.0" encoding="utf-8"?>
<p:tagLst xmlns:p="http://schemas.openxmlformats.org/presentationml/2006/main">
  <p:tag name="AS_UNIQUEID" val="22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7.xml><?xml version="1.0" encoding="utf-8"?>
<p:tagLst xmlns:p="http://schemas.openxmlformats.org/presentationml/2006/main">
  <p:tag name="AS_UNIQUEID" val="22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48.xml><?xml version="1.0" encoding="utf-8"?>
<p:tagLst xmlns:p="http://schemas.openxmlformats.org/presentationml/2006/main">
  <p:tag name="AS_UNIQUEID" val="22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49.xml><?xml version="1.0" encoding="utf-8"?>
<p:tagLst xmlns:p="http://schemas.openxmlformats.org/presentationml/2006/main">
  <p:tag name="AS_UNIQUEID" val="22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.xml><?xml version="1.0" encoding="utf-8"?>
<p:tagLst xmlns:p="http://schemas.openxmlformats.org/presentationml/2006/main">
  <p:tag name="AS_UNIQUEID" val="21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22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1.xml><?xml version="1.0" encoding="utf-8"?>
<p:tagLst xmlns:p="http://schemas.openxmlformats.org/presentationml/2006/main">
  <p:tag name="AS_UNIQUEID" val="22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2.xml><?xml version="1.0" encoding="utf-8"?>
<p:tagLst xmlns:p="http://schemas.openxmlformats.org/presentationml/2006/main">
  <p:tag name="AS_UNIQUEID" val="22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3.xml><?xml version="1.0" encoding="utf-8"?>
<p:tagLst xmlns:p="http://schemas.openxmlformats.org/presentationml/2006/main">
  <p:tag name="AS_UNIQUEID" val="22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4.xml><?xml version="1.0" encoding="utf-8"?>
<p:tagLst xmlns:p="http://schemas.openxmlformats.org/presentationml/2006/main">
  <p:tag name="AS_UNIQUEID" val="22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5.xml><?xml version="1.0" encoding="utf-8"?>
<p:tagLst xmlns:p="http://schemas.openxmlformats.org/presentationml/2006/main">
  <p:tag name="AS_UNIQUEID" val="22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6.xml><?xml version="1.0" encoding="utf-8"?>
<p:tagLst xmlns:p="http://schemas.openxmlformats.org/presentationml/2006/main">
  <p:tag name="AS_UNIQUEID" val="22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7.xml><?xml version="1.0" encoding="utf-8"?>
<p:tagLst xmlns:p="http://schemas.openxmlformats.org/presentationml/2006/main">
  <p:tag name="AS_UNIQUEID" val="205"/>
</p:tagLst>
</file>

<file path=ppt/tags/tag58.xml><?xml version="1.0" encoding="utf-8"?>
<p:tagLst xmlns:p="http://schemas.openxmlformats.org/presentationml/2006/main">
  <p:tag name="AS_UNIQUEID" val="206"/>
</p:tagLst>
</file>

<file path=ppt/tags/tag59.xml><?xml version="1.0" encoding="utf-8"?>
<p:tagLst xmlns:p="http://schemas.openxmlformats.org/presentationml/2006/main">
  <p:tag name="AS_UNIQUEID" val="207"/>
</p:tagLst>
</file>

<file path=ppt/tags/tag6.xml><?xml version="1.0" encoding="utf-8"?>
<p:tagLst xmlns:p="http://schemas.openxmlformats.org/presentationml/2006/main">
  <p:tag name="AS_UNIQUEID" val="21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60.xml><?xml version="1.0" encoding="utf-8"?>
<p:tagLst xmlns:p="http://schemas.openxmlformats.org/presentationml/2006/main">
  <p:tag name="AS_UNIQUEID" val="2249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1.xml><?xml version="1.0" encoding="utf-8"?>
<p:tagLst xmlns:p="http://schemas.openxmlformats.org/presentationml/2006/main">
  <p:tag name="AS_UNIQUEID" val="225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2.xml><?xml version="1.0" encoding="utf-8"?>
<p:tagLst xmlns:p="http://schemas.openxmlformats.org/presentationml/2006/main">
  <p:tag name="AS_UNIQUEID" val="22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3.xml><?xml version="1.0" encoding="utf-8"?>
<p:tagLst xmlns:p="http://schemas.openxmlformats.org/presentationml/2006/main">
  <p:tag name="AS_UNIQUEID" val="22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4.xml><?xml version="1.0" encoding="utf-8"?>
<p:tagLst xmlns:p="http://schemas.openxmlformats.org/presentationml/2006/main">
  <p:tag name="AS_UNIQUEID" val="22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5.xml><?xml version="1.0" encoding="utf-8"?>
<p:tagLst xmlns:p="http://schemas.openxmlformats.org/presentationml/2006/main">
  <p:tag name="AS_UNIQUEID" val="2254"/>
</p:tagLst>
</file>

<file path=ppt/tags/tag6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7.xml><?xml version="1.0" encoding="utf-8"?>
<p:tagLst xmlns:p="http://schemas.openxmlformats.org/presentationml/2006/main">
  <p:tag name="AS_UNIQUEID" val="774"/>
</p:tagLst>
</file>

<file path=ppt/tags/tag68.xml><?xml version="1.0" encoding="utf-8"?>
<p:tagLst xmlns:p="http://schemas.openxmlformats.org/presentationml/2006/main">
  <p:tag name="AS_UNIQUEID" val="775"/>
</p:tagLst>
</file>

<file path=ppt/tags/tag69.xml><?xml version="1.0" encoding="utf-8"?>
<p:tagLst xmlns:p="http://schemas.openxmlformats.org/presentationml/2006/main">
  <p:tag name="AS_UNIQUEID" val="776"/>
</p:tagLst>
</file>

<file path=ppt/tags/tag7.xml><?xml version="1.0" encoding="utf-8"?>
<p:tagLst xmlns:p="http://schemas.openxmlformats.org/presentationml/2006/main">
  <p:tag name="AS_UNIQUEID" val="21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70.xml><?xml version="1.0" encoding="utf-8"?>
<p:tagLst xmlns:p="http://schemas.openxmlformats.org/presentationml/2006/main">
  <p:tag name="AS_UNIQUEID" val="2268"/>
</p:tagLst>
</file>

<file path=ppt/tags/tag71.xml><?xml version="1.0" encoding="utf-8"?>
<p:tagLst xmlns:p="http://schemas.openxmlformats.org/presentationml/2006/main">
  <p:tag name="AS_UNIQUEID" val="2269"/>
</p:tagLst>
</file>

<file path=ppt/tags/tag72.xml><?xml version="1.0" encoding="utf-8"?>
<p:tagLst xmlns:p="http://schemas.openxmlformats.org/presentationml/2006/main">
  <p:tag name="AS_UNIQUEID" val="2270"/>
</p:tagLst>
</file>

<file path=ppt/tags/tag73.xml><?xml version="1.0" encoding="utf-8"?>
<p:tagLst xmlns:p="http://schemas.openxmlformats.org/presentationml/2006/main">
  <p:tag name="AS_UNIQUEID" val="2271"/>
</p:tagLst>
</file>

<file path=ppt/tags/tag74.xml><?xml version="1.0" encoding="utf-8"?>
<p:tagLst xmlns:p="http://schemas.openxmlformats.org/presentationml/2006/main">
  <p:tag name="AS_UNIQUEID" val="2272"/>
</p:tagLst>
</file>

<file path=ppt/tags/tag75.xml><?xml version="1.0" encoding="utf-8"?>
<p:tagLst xmlns:p="http://schemas.openxmlformats.org/presentationml/2006/main">
  <p:tag name="AS_UNIQUEID" val="2273"/>
</p:tagLst>
</file>

<file path=ppt/tags/tag76.xml><?xml version="1.0" encoding="utf-8"?>
<p:tagLst xmlns:p="http://schemas.openxmlformats.org/presentationml/2006/main">
  <p:tag name="AS_UNIQUEID" val="2274"/>
</p:tagLst>
</file>

<file path=ppt/tags/tag77.xml><?xml version="1.0" encoding="utf-8"?>
<p:tagLst xmlns:p="http://schemas.openxmlformats.org/presentationml/2006/main">
  <p:tag name="AS_UNIQUEID" val="2275"/>
</p:tagLst>
</file>

<file path=ppt/tags/tag78.xml><?xml version="1.0" encoding="utf-8"?>
<p:tagLst xmlns:p="http://schemas.openxmlformats.org/presentationml/2006/main">
  <p:tag name="AS_UNIQUEID" val="2264"/>
</p:tagLst>
</file>

<file path=ppt/tags/tag79.xml><?xml version="1.0" encoding="utf-8"?>
<p:tagLst xmlns:p="http://schemas.openxmlformats.org/presentationml/2006/main">
  <p:tag name="AS_UNIQUEID" val="2265"/>
</p:tagLst>
</file>

<file path=ppt/tags/tag8.xml><?xml version="1.0" encoding="utf-8"?>
<p:tagLst xmlns:p="http://schemas.openxmlformats.org/presentationml/2006/main">
  <p:tag name="AS_UNIQUEID" val="21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80.xml><?xml version="1.0" encoding="utf-8"?>
<p:tagLst xmlns:p="http://schemas.openxmlformats.org/presentationml/2006/main">
  <p:tag name="AS_UNIQUEID" val="2266"/>
</p:tagLst>
</file>

<file path=ppt/tags/tag81.xml><?xml version="1.0" encoding="utf-8"?>
<p:tagLst xmlns:p="http://schemas.openxmlformats.org/presentationml/2006/main">
  <p:tag name="AS_UNIQUEID" val="1608"/>
</p:tagLst>
</file>

<file path=ppt/tags/tag82.xml><?xml version="1.0" encoding="utf-8"?>
<p:tagLst xmlns:p="http://schemas.openxmlformats.org/presentationml/2006/main">
  <p:tag name="AS_UNIQUEID" val="1609"/>
</p:tagLst>
</file>

<file path=ppt/tags/tag83.xml><?xml version="1.0" encoding="utf-8"?>
<p:tagLst xmlns:p="http://schemas.openxmlformats.org/presentationml/2006/main">
  <p:tag name="AS_UNIQUEID" val="2282"/>
</p:tagLst>
</file>

<file path=ppt/tags/tag84.xml><?xml version="1.0" encoding="utf-8"?>
<p:tagLst xmlns:p="http://schemas.openxmlformats.org/presentationml/2006/main">
  <p:tag name="AS_UNIQUEID" val="2283"/>
</p:tagLst>
</file>

<file path=ppt/tags/tag85.xml><?xml version="1.0" encoding="utf-8"?>
<p:tagLst xmlns:p="http://schemas.openxmlformats.org/presentationml/2006/main">
  <p:tag name="AS_UNIQUEID" val="2278"/>
</p:tagLst>
</file>

<file path=ppt/tags/tag86.xml><?xml version="1.0" encoding="utf-8"?>
<p:tagLst xmlns:p="http://schemas.openxmlformats.org/presentationml/2006/main">
  <p:tag name="AS_UNIQUEID" val="2279"/>
</p:tagLst>
</file>

<file path=ppt/tags/tag87.xml><?xml version="1.0" encoding="utf-8"?>
<p:tagLst xmlns:p="http://schemas.openxmlformats.org/presentationml/2006/main">
  <p:tag name="AS_UNIQUEID" val="2280"/>
</p:tagLst>
</file>

<file path=ppt/tags/tag88.xml><?xml version="1.0" encoding="utf-8"?>
<p:tagLst xmlns:p="http://schemas.openxmlformats.org/presentationml/2006/main">
  <p:tag name="AS_UNIQUEID" val="2289"/>
</p:tagLst>
</file>

<file path=ppt/tags/tag89.xml><?xml version="1.0" encoding="utf-8"?>
<p:tagLst xmlns:p="http://schemas.openxmlformats.org/presentationml/2006/main">
  <p:tag name="AS_UNIQUEID" val="2290"/>
</p:tagLst>
</file>

<file path=ppt/tags/tag9.xml><?xml version="1.0" encoding="utf-8"?>
<p:tagLst xmlns:p="http://schemas.openxmlformats.org/presentationml/2006/main">
  <p:tag name="AS_UNIQUEID" val="21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0.xml><?xml version="1.0" encoding="utf-8"?>
<p:tagLst xmlns:p="http://schemas.openxmlformats.org/presentationml/2006/main">
  <p:tag name="AS_UNIQUEID" val="2291"/>
</p:tagLst>
</file>

<file path=ppt/tags/tag91.xml><?xml version="1.0" encoding="utf-8"?>
<p:tagLst xmlns:p="http://schemas.openxmlformats.org/presentationml/2006/main">
  <p:tag name="AS_UNIQUEID" val="2292"/>
</p:tagLst>
</file>

<file path=ppt/tags/tag92.xml><?xml version="1.0" encoding="utf-8"?>
<p:tagLst xmlns:p="http://schemas.openxmlformats.org/presentationml/2006/main">
  <p:tag name="AS_UNIQUEID" val="2293"/>
</p:tagLst>
</file>

<file path=ppt/tags/tag93.xml><?xml version="1.0" encoding="utf-8"?>
<p:tagLst xmlns:p="http://schemas.openxmlformats.org/presentationml/2006/main">
  <p:tag name="AS_UNIQUEID" val="2294"/>
</p:tagLst>
</file>

<file path=ppt/tags/tag94.xml><?xml version="1.0" encoding="utf-8"?>
<p:tagLst xmlns:p="http://schemas.openxmlformats.org/presentationml/2006/main">
  <p:tag name="AS_UNIQUEID" val="2285"/>
</p:tagLst>
</file>

<file path=ppt/tags/tag95.xml><?xml version="1.0" encoding="utf-8"?>
<p:tagLst xmlns:p="http://schemas.openxmlformats.org/presentationml/2006/main">
  <p:tag name="AS_UNIQUEID" val="2286"/>
</p:tagLst>
</file>

<file path=ppt/tags/tag96.xml><?xml version="1.0" encoding="utf-8"?>
<p:tagLst xmlns:p="http://schemas.openxmlformats.org/presentationml/2006/main">
  <p:tag name="AS_UNIQUEID" val="2287"/>
</p:tagLst>
</file>

<file path=ppt/tags/tag97.xml><?xml version="1.0" encoding="utf-8"?>
<p:tagLst xmlns:p="http://schemas.openxmlformats.org/presentationml/2006/main">
  <p:tag name="AS_UNIQUEID" val="1206"/>
</p:tagLst>
</file>

<file path=ppt/tags/tag98.xml><?xml version="1.0" encoding="utf-8"?>
<p:tagLst xmlns:p="http://schemas.openxmlformats.org/presentationml/2006/main">
  <p:tag name="AS_UNIQUEID" val="1207"/>
</p:tagLst>
</file>

<file path=ppt/tags/tag99.xml><?xml version="1.0" encoding="utf-8"?>
<p:tagLst xmlns:p="http://schemas.openxmlformats.org/presentationml/2006/main">
  <p:tag name="AS_UNIQUEID" val="1208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2958</Words>
  <Application>WPS 演示</Application>
  <PresentationFormat>宽屏</PresentationFormat>
  <Paragraphs>190</Paragraphs>
  <Slides>20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Wingdings</vt:lpstr>
      <vt:lpstr>Calibri</vt:lpstr>
      <vt:lpstr>Tahoma</vt:lpstr>
      <vt:lpstr>隶书</vt:lpstr>
      <vt:lpstr>Aa马上行楷</vt:lpstr>
      <vt:lpstr>方正粗黑宋简体</vt:lpstr>
      <vt:lpstr>黑体</vt:lpstr>
      <vt:lpstr>微软雅黑</vt:lpstr>
      <vt:lpstr>三极泼墨体</vt:lpstr>
      <vt:lpstr>阿里巴巴普惠体</vt:lpstr>
      <vt:lpstr>Calibri Light</vt:lpstr>
      <vt:lpstr>Times New Roman</vt:lpstr>
      <vt:lpstr>华文新魏</vt:lpstr>
      <vt:lpstr>Arial</vt:lpstr>
      <vt:lpstr>Arial Unicode MS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背景介绍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rbm.xkw.com</dc:creator>
  <cp:lastModifiedBy>崔宁靖</cp:lastModifiedBy>
  <cp:revision>19</cp:revision>
  <cp:lastPrinted>2024-03-29T12:38:00Z</cp:lastPrinted>
  <dcterms:created xsi:type="dcterms:W3CDTF">2024-03-29T12:38:00Z</dcterms:created>
  <dcterms:modified xsi:type="dcterms:W3CDTF">2026-06-30T05:58:22Z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KSOProductBuildVer">
    <vt:lpwstr>2052-12.1.0.26895</vt:lpwstr>
  </property>
  <property fmtid="{D5CDD505-2E9C-101B-9397-08002B2CF9AE}" pid="7" name="ICV">
    <vt:lpwstr>01939583EA8C478CA05A6E4E302E2347_12</vt:lpwstr>
  </property>
</Properties>
</file>