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60" r:id="rId4"/>
    <p:sldId id="259" r:id="rId5"/>
    <p:sldId id="262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8265"/>
            <a:ext cx="12191365" cy="6835140"/>
          </a:xfr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lang="en-US" altLang="zh-CN"/>
              <a:t>1. </a:t>
            </a:r>
            <a:r>
              <a:rPr lang="zh-CN" altLang="en-US"/>
              <a:t>猛烈情绪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 u="sng"/>
              <a:t>A flood/burst/rush of </a:t>
            </a:r>
            <a:r>
              <a:rPr lang="zh-CN" altLang="en-US" u="sng"/>
              <a:t>（猛烈）</a:t>
            </a:r>
            <a:r>
              <a:rPr lang="en-US" altLang="zh-CN" u="sng"/>
              <a:t>/sense of </a:t>
            </a:r>
            <a:r>
              <a:rPr lang="en-US" altLang="zh-CN"/>
              <a:t>fear/anxiety/compassion/excitement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swept over /flooded over (</a:t>
            </a:r>
            <a:r>
              <a:rPr lang="zh-CN" altLang="en-US"/>
              <a:t>席卷）</a:t>
            </a:r>
            <a:r>
              <a:rPr lang="en-US" altLang="zh-CN"/>
              <a:t>/</a:t>
            </a:r>
            <a:r>
              <a:rPr lang="en-US" altLang="zh-CN">
                <a:sym typeface="+mn-ea"/>
              </a:rPr>
              <a:t>surge through (</a:t>
            </a:r>
            <a:r>
              <a:rPr lang="zh-CN" altLang="en-US">
                <a:sym typeface="+mn-ea"/>
              </a:rPr>
              <a:t>涌上）</a:t>
            </a:r>
            <a:r>
              <a:rPr lang="en-US" altLang="zh-CN">
                <a:sym typeface="+mn-ea"/>
              </a:rPr>
              <a:t> /</a:t>
            </a:r>
            <a:r>
              <a:rPr lang="en-US" altLang="zh-CN"/>
              <a:t>took hold of(</a:t>
            </a:r>
            <a:r>
              <a:rPr lang="zh-CN" altLang="en-US"/>
              <a:t>占据）</a:t>
            </a:r>
            <a:r>
              <a:rPr lang="en-US" altLang="zh-CN"/>
              <a:t> / well up in </a:t>
            </a:r>
            <a:r>
              <a:rPr lang="zh-CN" altLang="en-US"/>
              <a:t>（升腾）</a:t>
            </a:r>
            <a:r>
              <a:rPr lang="en-US" altLang="zh-CN"/>
              <a:t>/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>
                <a:sym typeface="+mn-ea"/>
              </a:rPr>
              <a:t>Desperation/warm memories </a:t>
            </a:r>
            <a:r>
              <a:rPr lang="en-US" altLang="zh-CN" u="sng">
                <a:sym typeface="+mn-ea"/>
              </a:rPr>
              <a:t>comes in waves.</a:t>
            </a:r>
            <a:endParaRPr lang="en-US" altLang="zh-CN" u="sng"/>
          </a:p>
          <a:p>
            <a:pPr>
              <a:lnSpc>
                <a:spcPct val="100000"/>
              </a:lnSpc>
            </a:pPr>
            <a:r>
              <a:rPr lang="en-US" altLang="zh-CN"/>
              <a:t>2. </a:t>
            </a:r>
            <a:r>
              <a:rPr lang="zh-CN" altLang="en-US"/>
              <a:t>淡淡情绪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 u="sng"/>
              <a:t>a flash of</a:t>
            </a:r>
            <a:r>
              <a:rPr lang="en-US" altLang="zh-CN"/>
              <a:t> </a:t>
            </a:r>
            <a:r>
              <a:rPr lang="zh-CN" altLang="en-US"/>
              <a:t>（一闪而过）</a:t>
            </a:r>
            <a:r>
              <a:rPr lang="en-US" altLang="zh-CN"/>
              <a:t>/</a:t>
            </a:r>
            <a:r>
              <a:rPr lang="en-US" altLang="zh-CN" u="sng">
                <a:sym typeface="+mn-ea"/>
              </a:rPr>
              <a:t>a </a:t>
            </a:r>
            <a:r>
              <a:rPr lang="en-US" altLang="zh-CN" u="sng">
                <a:sym typeface="+mn-ea"/>
              </a:rPr>
              <a:t>ripple of(</a:t>
            </a:r>
            <a:r>
              <a:rPr lang="zh-CN" altLang="en-US" u="sng">
                <a:sym typeface="+mn-ea"/>
              </a:rPr>
              <a:t>淡淡的）</a:t>
            </a:r>
            <a:r>
              <a:rPr lang="en-US" altLang="zh-CN">
                <a:sym typeface="+mn-ea"/>
              </a:rPr>
              <a:t> sadness/warmth/surprise </a:t>
            </a:r>
            <a:endParaRPr lang="en-US" altLang="zh-CN"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en-US" altLang="zh-CN">
                <a:sym typeface="+mn-ea"/>
              </a:rPr>
              <a:t> </a:t>
            </a:r>
            <a:r>
              <a:rPr lang="en-US" altLang="zh-CN" u="sng">
                <a:sym typeface="+mn-ea"/>
              </a:rPr>
              <a:t>welled up</a:t>
            </a:r>
            <a:r>
              <a:rPr lang="en-US" altLang="zh-CN">
                <a:sym typeface="+mn-ea"/>
              </a:rPr>
              <a:t> in/came upon /took hold of sb</a:t>
            </a:r>
            <a:endParaRPr lang="en-US" altLang="zh-CN"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en-US" altLang="zh-CN"/>
              <a:t>3. sb</a:t>
            </a:r>
            <a:r>
              <a:rPr lang="zh-CN" altLang="en-US"/>
              <a:t>作主语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 u="sng"/>
              <a:t>be filled with/ be immersed in </a:t>
            </a:r>
            <a:r>
              <a:rPr lang="en-US" altLang="zh-CN">
                <a:sym typeface="+mn-ea"/>
              </a:rPr>
              <a:t>overwhelming joy/ deep sorrow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>
                <a:sym typeface="+mn-ea"/>
              </a:rPr>
              <a:t>I</a:t>
            </a:r>
            <a:r>
              <a:rPr lang="en-US" altLang="zh-CN" u="sng">
                <a:sym typeface="+mn-ea"/>
              </a:rPr>
              <a:t> </a:t>
            </a:r>
            <a:r>
              <a:rPr lang="en-US" altLang="zh-CN" u="sng">
                <a:solidFill>
                  <a:srgbClr val="FF0000"/>
                </a:solidFill>
                <a:sym typeface="+mn-ea"/>
              </a:rPr>
              <a:t>was seized by</a:t>
            </a:r>
            <a:r>
              <a:rPr lang="zh-CN" altLang="en-US" u="sng">
                <a:solidFill>
                  <a:srgbClr val="FF0000"/>
                </a:solidFill>
                <a:sym typeface="+mn-ea"/>
              </a:rPr>
              <a:t>（突然）</a:t>
            </a:r>
            <a:r>
              <a:rPr lang="en-US" altLang="zh-CN">
                <a:sym typeface="+mn-ea"/>
              </a:rPr>
              <a:t> a strong sense of horror/anger/panic   </a:t>
            </a:r>
            <a:r>
              <a:rPr lang="zh-CN">
                <a:solidFill>
                  <a:srgbClr val="FF0000"/>
                </a:solidFill>
                <a:sym typeface="+mn-ea"/>
              </a:rPr>
              <a:t>消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级情绪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 u="sng">
                <a:sym typeface="+mn-ea"/>
              </a:rPr>
              <a:t>was </a:t>
            </a:r>
            <a:r>
              <a:rPr lang="en-US" altLang="zh-CN" u="sng">
                <a:solidFill>
                  <a:srgbClr val="FF0000"/>
                </a:solidFill>
                <a:sym typeface="+mn-ea"/>
              </a:rPr>
              <a:t>consumed/overcome/overwhelmed with</a:t>
            </a:r>
            <a:r>
              <a:rPr lang="zh-CN" altLang="en-US" u="sng">
                <a:solidFill>
                  <a:srgbClr val="FF0000"/>
                </a:solidFill>
                <a:sym typeface="+mn-ea"/>
              </a:rPr>
              <a:t>（吞噬）</a:t>
            </a:r>
            <a:r>
              <a:rPr lang="en-US" altLang="zh-CN">
                <a:sym typeface="+mn-ea"/>
              </a:rPr>
              <a:t> sorrow    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消极情绪</a:t>
            </a:r>
            <a:endParaRPr lang="en-US" altLang="zh-CN" u="sng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en-US" altLang="zh-CN"/>
          </a:p>
          <a:p>
            <a:pPr>
              <a:lnSpc>
                <a:spcPct val="140000"/>
              </a:lnSpc>
            </a:pP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句型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1530985"/>
            <a:ext cx="11052175" cy="5326380"/>
          </a:xfrm>
        </p:spPr>
        <p:txBody>
          <a:bodyPr>
            <a:normAutofit lnSpcReduction="10000"/>
          </a:bodyPr>
          <a:p>
            <a:r>
              <a:rPr lang="en-US" altLang="zh-CN">
                <a:sym typeface="+mn-ea"/>
              </a:rPr>
              <a:t>1.too ...to ...</a:t>
            </a:r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                    (utter a single word, move an inch, fall asleep, think clearly )</a:t>
            </a:r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2.so...that +</a:t>
            </a:r>
            <a:r>
              <a:rPr lang="zh-CN" altLang="en-US">
                <a:sym typeface="+mn-ea"/>
              </a:rPr>
              <a:t>身体</a:t>
            </a:r>
            <a:r>
              <a:rPr lang="zh-CN" altLang="en-US">
                <a:sym typeface="+mn-ea"/>
              </a:rPr>
              <a:t>反应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              (</a:t>
            </a:r>
            <a:r>
              <a:rPr lang="en-US" altLang="zh-CN"/>
              <a:t>She felt so ashamed that she could feel her face burning.)</a:t>
            </a:r>
            <a:endParaRPr lang="en-US" altLang="zh-CN"/>
          </a:p>
          <a:p>
            <a:r>
              <a:rPr lang="en-US" altLang="zh-CN"/>
              <a:t>                  so angry that his hands ? so delighted that? so scared that?</a:t>
            </a:r>
            <a:endParaRPr lang="en-US" altLang="zh-CN"/>
          </a:p>
          <a:p>
            <a:r>
              <a:rPr lang="en-US" altLang="zh-CN">
                <a:sym typeface="+mn-ea"/>
              </a:rPr>
              <a:t>2.can’t help doing....</a:t>
            </a:r>
            <a:endParaRPr lang="en-US" altLang="zh-CN"/>
          </a:p>
          <a:p>
            <a:r>
              <a:rPr lang="en-US" altLang="zh-CN">
                <a:sym typeface="+mn-ea"/>
              </a:rPr>
              <a:t>4. as if...</a:t>
            </a:r>
            <a:r>
              <a:rPr lang="en-US" altLang="zh-CN"/>
              <a:t> </a:t>
            </a:r>
            <a:endParaRPr lang="en-US" altLang="zh-CN"/>
          </a:p>
          <a:p>
            <a:r>
              <a:rPr lang="en-US" altLang="zh-CN"/>
              <a:t>              the whole world stood still/ </a:t>
            </a:r>
            <a:endParaRPr lang="en-US" altLang="zh-CN"/>
          </a:p>
          <a:p>
            <a:r>
              <a:rPr lang="en-US" altLang="zh-CN"/>
              <a:t>              she were floating on soft clouds</a:t>
            </a:r>
            <a:endParaRPr lang="en-US" altLang="zh-CN"/>
          </a:p>
          <a:p>
            <a:r>
              <a:rPr lang="en-US" altLang="zh-CN"/>
              <a:t>                he were on top of the world  </a:t>
            </a:r>
            <a:endParaRPr lang="en-US" altLang="zh-CN"/>
          </a:p>
          <a:p>
            <a:r>
              <a:rPr lang="en-US" altLang="zh-CN"/>
              <a:t>                (he were) rooted on the ground 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ym typeface="+mn-ea"/>
              </a:rPr>
              <a:t>其他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相关动作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 </a:t>
            </a:r>
            <a:endParaRPr lang="en-US" altLang="zh-CN">
              <a:solidFill>
                <a:srgbClr val="FF0000"/>
              </a:solidFill>
              <a:sym typeface="+mn-ea"/>
            </a:endParaRPr>
          </a:p>
          <a:p>
            <a:r>
              <a:rPr lang="en-US" altLang="en-US">
                <a:solidFill>
                  <a:schemeClr val="tx1"/>
                </a:solidFill>
                <a:sym typeface="+mn-ea"/>
              </a:rPr>
              <a:t> 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storm out of the room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r>
              <a:rPr lang="en-US" altLang="zh-CN">
                <a:solidFill>
                  <a:schemeClr val="tx1"/>
                </a:solidFill>
                <a:sym typeface="+mn-ea"/>
              </a:rPr>
              <a:t>pace back and forth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身体部位</a:t>
            </a:r>
            <a:r>
              <a:rPr lang="en-US" altLang="zh-CN"/>
              <a:t> (with</a:t>
            </a:r>
            <a:r>
              <a:rPr lang="zh-CN" altLang="en-US"/>
              <a:t>复合结构，独立主格）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p>
            <a:r>
              <a:rPr lang="en-US" altLang="zh-CN"/>
              <a:t>eyes</a:t>
            </a:r>
            <a:endParaRPr lang="en-US" altLang="zh-CN"/>
          </a:p>
          <a:p>
            <a:r>
              <a:rPr lang="en-US" altLang="zh-CN"/>
              <a:t>face</a:t>
            </a:r>
            <a:endParaRPr lang="en-US" altLang="zh-CN"/>
          </a:p>
          <a:p>
            <a:r>
              <a:rPr lang="en-US" altLang="zh-CN"/>
              <a:t>head</a:t>
            </a:r>
            <a:endParaRPr lang="en-US" altLang="zh-CN"/>
          </a:p>
          <a:p>
            <a:r>
              <a:rPr lang="en-US" altLang="zh-CN"/>
              <a:t>heart </a:t>
            </a:r>
            <a:endParaRPr lang="en-US" altLang="zh-CN"/>
          </a:p>
          <a:p>
            <a:r>
              <a:rPr lang="en-US" altLang="zh-CN"/>
              <a:t>throat</a:t>
            </a:r>
            <a:endParaRPr lang="en-US" altLang="zh-CN"/>
          </a:p>
          <a:p>
            <a:r>
              <a:rPr lang="en-US" altLang="zh-CN"/>
              <a:t>knees </a:t>
            </a:r>
            <a:endParaRPr lang="en-US" altLang="zh-CN"/>
          </a:p>
          <a:p>
            <a:r>
              <a:rPr lang="en-US" altLang="zh-CN"/>
              <a:t>palms</a:t>
            </a:r>
            <a:endParaRPr lang="en-US" altLang="zh-CN"/>
          </a:p>
          <a:p>
            <a:r>
              <a:rPr lang="en-US" altLang="zh-CN"/>
              <a:t>arms</a:t>
            </a:r>
            <a:endParaRPr lang="en-US" altLang="zh-CN"/>
          </a:p>
          <a:p>
            <a:r>
              <a:rPr lang="en-US" altLang="zh-CN"/>
              <a:t>feet</a:t>
            </a:r>
            <a:endParaRPr lang="en-US" altLang="zh-CN"/>
          </a:p>
        </p:txBody>
      </p:sp>
      <p:sp>
        <p:nvSpPr>
          <p:cNvPr id="10" name="内容占位符 9"/>
          <p:cNvSpPr>
            <a:spLocks noGrp="1"/>
          </p:cNvSpPr>
          <p:nvPr>
            <p:ph sz="half" idx="2"/>
          </p:nvPr>
        </p:nvSpPr>
        <p:spPr>
          <a:xfrm>
            <a:off x="2442210" y="1825625"/>
            <a:ext cx="9686290" cy="4351655"/>
          </a:xfrm>
        </p:spPr>
        <p:txBody>
          <a:bodyPr>
            <a:normAutofit lnSpcReduction="10000"/>
          </a:bodyPr>
          <a:p>
            <a:r>
              <a:rPr lang="en-US" altLang="zh-CN"/>
              <a:t>sparkle, shine,twinkle , dance</a:t>
            </a:r>
            <a:r>
              <a:rPr lang="zh-CN" altLang="en-US"/>
              <a:t>，</a:t>
            </a:r>
            <a:r>
              <a:rPr lang="en-US" altLang="zh-CN"/>
              <a:t>wide open  </a:t>
            </a:r>
            <a:endParaRPr lang="en-US" altLang="zh-CN"/>
          </a:p>
          <a:p>
            <a:r>
              <a:rPr lang="en-US" altLang="zh-CN"/>
              <a:t>darken, turns pale, beam,burn, </a:t>
            </a:r>
            <a:endParaRPr lang="en-US" altLang="zh-CN"/>
          </a:p>
          <a:p>
            <a:r>
              <a:rPr lang="en-US" altLang="zh-CN"/>
              <a:t>lower,drop,  scratch</a:t>
            </a:r>
            <a:endParaRPr lang="en-US" altLang="zh-CN"/>
          </a:p>
          <a:p>
            <a:r>
              <a:rPr lang="en-US" altLang="zh-CN"/>
              <a:t>race, thump,sink, melt, filled with, torn, heavy</a:t>
            </a:r>
            <a:endParaRPr lang="en-US" altLang="zh-CN"/>
          </a:p>
          <a:p>
            <a:r>
              <a:rPr lang="en-US" altLang="zh-CN"/>
              <a:t>tighten,clear</a:t>
            </a:r>
            <a:endParaRPr lang="en-US" altLang="zh-CN"/>
          </a:p>
          <a:p>
            <a:r>
              <a:rPr lang="en-US" altLang="zh-CN"/>
              <a:t>go weak, fall to one’s knees</a:t>
            </a:r>
            <a:endParaRPr lang="en-US" altLang="zh-CN"/>
          </a:p>
          <a:p>
            <a:r>
              <a:rPr lang="en-US" altLang="zh-CN"/>
              <a:t>sweat</a:t>
            </a:r>
            <a:endParaRPr lang="en-US" altLang="zh-CN"/>
          </a:p>
          <a:p>
            <a:r>
              <a:rPr lang="en-US" altLang="zh-CN"/>
              <a:t>throw one’s arms around, cross one’s arms, fold one’s arms</a:t>
            </a:r>
            <a:endParaRPr lang="en-US" altLang="zh-CN"/>
          </a:p>
          <a:p>
            <a:r>
              <a:rPr lang="en-US" altLang="zh-CN"/>
              <a:t>felt heavy,  drag one’s feet,</a:t>
            </a:r>
            <a:r>
              <a:rPr lang="en-US" altLang="zh-CN">
                <a:sym typeface="+mn-ea"/>
              </a:rPr>
              <a:t>jump to one’s feet,</a:t>
            </a: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zh-CN" altLang="en-US"/>
              <a:t>绝望</a:t>
            </a:r>
            <a:endParaRPr lang="en-US" altLang="zh-CN"/>
          </a:p>
          <a:p>
            <a:r>
              <a:rPr lang="en-US" altLang="zh-CN"/>
              <a:t>threw him into low spirits.</a:t>
            </a:r>
            <a:endParaRPr lang="en-US" altLang="zh-CN"/>
          </a:p>
          <a:p>
            <a:r>
              <a:rPr lang="en-US" altLang="zh-CN"/>
              <a:t>be thrown into</a:t>
            </a:r>
            <a:r>
              <a:rPr lang="en-US" altLang="en-US"/>
              <a:t> </a:t>
            </a:r>
            <a:r>
              <a:rPr lang="en-US" altLang="zh-CN"/>
              <a:t>a world of darkness.</a:t>
            </a:r>
            <a:r>
              <a:rPr lang="zh-CN" altLang="en-US"/>
              <a:t>某人突然被投入黑暗世界</a:t>
            </a:r>
            <a:endParaRPr lang="zh-CN" altLang="en-US"/>
          </a:p>
          <a:p>
            <a:r>
              <a:rPr lang="en-US" altLang="zh-CN"/>
              <a:t>sink into hopelessness/ despair</a:t>
            </a:r>
            <a:r>
              <a:rPr lang="zh-CN" altLang="en-US"/>
              <a:t>，</a:t>
            </a:r>
            <a:r>
              <a:rPr lang="en-US" altLang="zh-CN"/>
              <a:t>fall into despair</a:t>
            </a:r>
            <a:r>
              <a:rPr lang="zh-CN" altLang="en-US"/>
              <a:t>陷入绝望</a:t>
            </a:r>
            <a:endParaRPr lang="zh-CN" altLang="en-US"/>
          </a:p>
          <a:p>
            <a:r>
              <a:rPr lang="en-US" altLang="zh-CN"/>
              <a:t>throw up one’s hands in despair </a:t>
            </a:r>
            <a:r>
              <a:rPr lang="zh-CN" altLang="en-US"/>
              <a:t>彻底绝望；束手无策</a:t>
            </a:r>
            <a:endParaRPr lang="zh-CN" altLang="en-US"/>
          </a:p>
          <a:p>
            <a:r>
              <a:rPr lang="en-US" altLang="zh-CN"/>
              <a:t>abandon oneself to despair</a:t>
            </a:r>
            <a:r>
              <a:rPr lang="zh-CN" altLang="en-US"/>
              <a:t>自暴自弃；陷入绝望；沉溺于绝望之中</a:t>
            </a:r>
            <a:endParaRPr lang="zh-CN" altLang="en-US"/>
          </a:p>
          <a:p>
            <a:r>
              <a:rPr lang="zh-CN" altLang="en-US"/>
              <a:t>高兴</a:t>
            </a:r>
            <a:endParaRPr lang="zh-CN" altLang="en-US"/>
          </a:p>
          <a:p>
            <a:r>
              <a:rPr lang="en-US" altLang="zh-CN"/>
              <a:t>be over the moon </a:t>
            </a:r>
            <a:endParaRPr lang="en-US" altLang="zh-CN"/>
          </a:p>
          <a:p>
            <a:r>
              <a:rPr lang="en-US" altLang="zh-CN"/>
              <a:t>be at the top of the world</a:t>
            </a:r>
            <a:endParaRPr lang="en-US" altLang="zh-CN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1647</Words>
  <Application>WPS 演示</Application>
  <PresentationFormat>宽屏</PresentationFormat>
  <Paragraphs>67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句型</vt:lpstr>
      <vt:lpstr>PowerPoint 演示文稿</vt:lpstr>
      <vt:lpstr>身体部位 (with复合结构，独立主格）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阿文</cp:lastModifiedBy>
  <cp:revision>8</cp:revision>
  <dcterms:created xsi:type="dcterms:W3CDTF">2023-08-09T12:44:00Z</dcterms:created>
  <dcterms:modified xsi:type="dcterms:W3CDTF">2026-07-01T02:30:58Z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92D0BA9B7CDD47258D548385565AAB4E_13</vt:lpwstr>
  </property>
</Properties>
</file>