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2" r:id="rId5"/>
    <p:sldId id="278" r:id="rId6"/>
    <p:sldId id="279" r:id="rId7"/>
    <p:sldId id="257" r:id="rId8"/>
    <p:sldId id="280" r:id="rId9"/>
    <p:sldId id="281" r:id="rId10"/>
    <p:sldId id="282" r:id="rId11"/>
  </p:sldIdLst>
  <p:sldSz cx="12192000" cy="6858000"/>
  <p:notesSz cx="6858000" cy="9144000"/>
  <p:custDataLst>
    <p:tags r:id="rId1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AF81"/>
    <a:srgbClr val="C6DBCE"/>
    <a:srgbClr val="744F3F"/>
    <a:srgbClr val="849E4A"/>
    <a:srgbClr val="5A9E8C"/>
    <a:srgbClr val="43686A"/>
    <a:srgbClr val="34935B"/>
    <a:srgbClr val="66AD80"/>
    <a:srgbClr val="263644"/>
    <a:srgbClr val="317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gs" Target="tags/tag12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C2E0F-7E88-4230-89A0-7C5A23F52E8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F2060B-F9C7-4681-97F3-08A3EAB1A02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EB89-F1B6-4F3B-B0BC-305B178D09F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8DD7B-FB06-4C9B-A7E7-1BFAE198FBA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3" Type="http://schemas.openxmlformats.org/officeDocument/2006/relationships/notesSlide" Target="../notesSlides/notesSlide2.xml"/><Relationship Id="rId22" Type="http://schemas.openxmlformats.org/officeDocument/2006/relationships/slideLayout" Target="../slideLayouts/slideLayout1.xml"/><Relationship Id="rId21" Type="http://schemas.microsoft.com/office/2007/relationships/media" Target="../media/media4.mp3"/><Relationship Id="rId20" Type="http://schemas.openxmlformats.org/officeDocument/2006/relationships/audio" Target="../media/media4.mp3"/><Relationship Id="rId2" Type="http://schemas.openxmlformats.org/officeDocument/2006/relationships/tags" Target="../tags/tag2.xml"/><Relationship Id="rId19" Type="http://schemas.openxmlformats.org/officeDocument/2006/relationships/tags" Target="../tags/tag10.xml"/><Relationship Id="rId18" Type="http://schemas.microsoft.com/office/2007/relationships/media" Target="../media/media3.mp3"/><Relationship Id="rId17" Type="http://schemas.openxmlformats.org/officeDocument/2006/relationships/audio" Target="../media/media3.mp3"/><Relationship Id="rId16" Type="http://schemas.microsoft.com/office/2007/relationships/media" Target="../media/media2.mp3"/><Relationship Id="rId15" Type="http://schemas.openxmlformats.org/officeDocument/2006/relationships/audio" Target="../media/media2.mp3"/><Relationship Id="rId14" Type="http://schemas.openxmlformats.org/officeDocument/2006/relationships/image" Target="../media/image4.png"/><Relationship Id="rId13" Type="http://schemas.microsoft.com/office/2007/relationships/media" Target="../media/media1.mp3"/><Relationship Id="rId12" Type="http://schemas.openxmlformats.org/officeDocument/2006/relationships/audio" Target="../media/media1.mp3"/><Relationship Id="rId11" Type="http://schemas.openxmlformats.org/officeDocument/2006/relationships/image" Target="../media/image2.png"/><Relationship Id="rId10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.png"/><Relationship Id="rId2" Type="http://schemas.openxmlformats.org/officeDocument/2006/relationships/tags" Target="../tags/tag11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466975" y="0"/>
            <a:ext cx="3588105" cy="6858000"/>
          </a:xfrm>
          <a:prstGeom prst="rect">
            <a:avLst/>
          </a:prstGeom>
          <a:solidFill>
            <a:srgbClr val="317C4F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169798" y="1186934"/>
            <a:ext cx="11334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cs typeface="+mn-ea"/>
                <a:sym typeface="+mn-lt"/>
              </a:rPr>
              <a:t>早</a:t>
            </a:r>
            <a:endParaRPr lang="zh-CN" altLang="en-US" sz="8000" dirty="0">
              <a:cs typeface="+mn-ea"/>
              <a:sym typeface="+mn-l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855598" y="2301359"/>
            <a:ext cx="113347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cs typeface="+mn-ea"/>
                <a:sym typeface="+mn-lt"/>
              </a:rPr>
              <a:t>读</a:t>
            </a:r>
            <a:endParaRPr lang="zh-CN" altLang="en-US" sz="8000" dirty="0">
              <a:cs typeface="+mn-ea"/>
              <a:sym typeface="+mn-lt"/>
            </a:endParaRPr>
          </a:p>
        </p:txBody>
      </p:sp>
      <p:cxnSp>
        <p:nvCxnSpPr>
          <p:cNvPr id="13" name="直接连接符 12"/>
          <p:cNvCxnSpPr/>
          <p:nvPr/>
        </p:nvCxnSpPr>
        <p:spPr>
          <a:xfrm flipH="1">
            <a:off x="8524875" y="1362075"/>
            <a:ext cx="981075" cy="6953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H="1">
            <a:off x="6755460" y="2719923"/>
            <a:ext cx="981075" cy="6953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7412355" y="3910330"/>
            <a:ext cx="1827530" cy="583565"/>
          </a:xfrm>
          <a:prstGeom prst="rect">
            <a:avLst/>
          </a:prstGeom>
          <a:solidFill>
            <a:srgbClr val="66AD80"/>
          </a:solidFill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chemeClr val="bg1"/>
                </a:solidFill>
                <a:cs typeface="+mn-ea"/>
                <a:sym typeface="+mn-lt"/>
              </a:rPr>
              <a:t>week 16</a:t>
            </a:r>
            <a:endParaRPr lang="en-US" altLang="zh-CN" sz="32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" name="椭圆 20"/>
          <p:cNvSpPr/>
          <p:nvPr/>
        </p:nvSpPr>
        <p:spPr>
          <a:xfrm flipV="1">
            <a:off x="9501041" y="1238166"/>
            <a:ext cx="152400" cy="152484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5" name="椭圆 24"/>
          <p:cNvSpPr/>
          <p:nvPr/>
        </p:nvSpPr>
        <p:spPr>
          <a:xfrm flipV="1">
            <a:off x="6624930" y="3400425"/>
            <a:ext cx="152400" cy="152484"/>
          </a:xfrm>
          <a:prstGeom prst="ellipse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1" b="10332"/>
          <a:stretch>
            <a:fillRect/>
          </a:stretch>
        </p:blipFill>
        <p:spPr>
          <a:xfrm>
            <a:off x="670249" y="1491198"/>
            <a:ext cx="5162550" cy="42672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6" t="7011" r="15152" b="17301"/>
          <a:stretch>
            <a:fillRect/>
          </a:stretch>
        </p:blipFill>
        <p:spPr>
          <a:xfrm flipH="1">
            <a:off x="11296650" y="4255889"/>
            <a:ext cx="895350" cy="260211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0" grpId="0" bldLvl="0" animBg="1"/>
      <p:bldP spid="20" grpId="1" bldLvl="0" animBg="1"/>
      <p:bldP spid="21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>
            <p:custDataLst>
              <p:tags r:id="rId1"/>
            </p:custDataLst>
          </p:nvPr>
        </p:nvGrpSpPr>
        <p:grpSpPr>
          <a:xfrm>
            <a:off x="2079492" y="1544140"/>
            <a:ext cx="8002270" cy="1076325"/>
            <a:chOff x="1851332" y="2069920"/>
            <a:chExt cx="7998910" cy="1075873"/>
          </a:xfrm>
        </p:grpSpPr>
        <p:sp>
          <p:nvSpPr>
            <p:cNvPr id="5" name="矩形 4"/>
            <p:cNvSpPr/>
            <p:nvPr>
              <p:custDataLst>
                <p:tags r:id="rId2"/>
              </p:custDataLst>
            </p:nvPr>
          </p:nvSpPr>
          <p:spPr>
            <a:xfrm>
              <a:off x="2794546" y="2069920"/>
              <a:ext cx="7055696" cy="107587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dist">
                <a:defRPr/>
              </a:pPr>
              <a:r>
                <a:rPr lang="zh-CN" altLang="en-US" sz="3200" b="1" dirty="0" smtClean="0">
                  <a:sym typeface="+mn-ea"/>
                </a:rPr>
                <a:t>朗读</a:t>
              </a:r>
              <a:r>
                <a:rPr lang="en-US" altLang="zh-CN" sz="3200" b="1" dirty="0" smtClean="0">
                  <a:sym typeface="+mn-ea"/>
                </a:rPr>
                <a:t> </a:t>
              </a:r>
              <a:r>
                <a:rPr lang="zh-CN" altLang="en-US" sz="3200" dirty="0" smtClean="0">
                  <a:sym typeface="+mn-ea"/>
                </a:rPr>
                <a:t>人教选必三</a:t>
              </a:r>
              <a:r>
                <a:rPr lang="en-US" altLang="zh-CN" sz="3200" dirty="0" smtClean="0">
                  <a:sym typeface="+mn-ea"/>
                </a:rPr>
                <a:t>Unit2</a:t>
              </a:r>
              <a:r>
                <a:rPr lang="zh-CN" altLang="en-US" sz="3200" dirty="0" smtClean="0">
                  <a:sym typeface="+mn-ea"/>
                </a:rPr>
                <a:t>词汇</a:t>
              </a:r>
              <a:r>
                <a:rPr lang="en-US" altLang="zh-CN" sz="3200" dirty="0" smtClean="0">
                  <a:solidFill>
                    <a:srgbClr val="C00000"/>
                  </a:solidFill>
                  <a:sym typeface="+mn-ea"/>
                </a:rPr>
                <a:t>P107-108</a:t>
              </a:r>
              <a:endParaRPr lang="en-US" altLang="zh-CN" sz="3200" dirty="0" smtClean="0">
                <a:solidFill>
                  <a:srgbClr val="C00000"/>
                </a:solidFill>
              </a:endParaRPr>
            </a:p>
            <a:p>
              <a:pPr algn="dist">
                <a:defRPr/>
              </a:pPr>
              <a:endParaRPr lang="zh-CN" altLang="en-US" sz="3200" kern="1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851332" y="2069921"/>
              <a:ext cx="942975" cy="583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cs typeface="+mn-ea"/>
                  <a:sym typeface="+mn-lt"/>
                </a:rPr>
                <a:t>01/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>
            <p:custDataLst>
              <p:tags r:id="rId4"/>
            </p:custDataLst>
          </p:nvPr>
        </p:nvGrpSpPr>
        <p:grpSpPr>
          <a:xfrm>
            <a:off x="1981702" y="2408052"/>
            <a:ext cx="9970136" cy="1568450"/>
            <a:chOff x="1851332" y="2069920"/>
            <a:chExt cx="9965949" cy="1567791"/>
          </a:xfrm>
        </p:grpSpPr>
        <p:sp>
          <p:nvSpPr>
            <p:cNvPr id="9" name="矩形 8"/>
            <p:cNvSpPr/>
            <p:nvPr>
              <p:custDataLst>
                <p:tags r:id="rId5"/>
              </p:custDataLst>
            </p:nvPr>
          </p:nvSpPr>
          <p:spPr>
            <a:xfrm>
              <a:off x="2794546" y="2069920"/>
              <a:ext cx="9022735" cy="156779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defRPr/>
              </a:pPr>
              <a:r>
                <a:rPr lang="zh-CN" altLang="en-US" sz="3200" b="1" dirty="0" smtClean="0">
                  <a:sym typeface="+mn-ea"/>
                </a:rPr>
                <a:t>朗读</a:t>
              </a:r>
              <a:r>
                <a:rPr lang="en-US" altLang="zh-CN" sz="3200" b="1" dirty="0" smtClean="0">
                  <a:sym typeface="+mn-ea"/>
                </a:rPr>
                <a:t> </a:t>
              </a:r>
              <a:r>
                <a:rPr lang="zh-CN" altLang="en-US" sz="3200" dirty="0">
                  <a:sym typeface="+mn-ea"/>
                </a:rPr>
                <a:t>人教</a:t>
              </a:r>
              <a:r>
                <a:rPr lang="zh-CN" altLang="en-US" sz="3200" dirty="0" smtClean="0">
                  <a:sym typeface="+mn-ea"/>
                </a:rPr>
                <a:t>选</a:t>
              </a:r>
              <a:r>
                <a:rPr lang="zh-CN" altLang="en-US" sz="3200" dirty="0">
                  <a:sym typeface="+mn-ea"/>
                </a:rPr>
                <a:t>必</a:t>
              </a:r>
              <a:r>
                <a:rPr lang="zh-CN" altLang="en-US" sz="3200" dirty="0" smtClean="0">
                  <a:sym typeface="+mn-ea"/>
                </a:rPr>
                <a:t>三 </a:t>
              </a:r>
              <a:endParaRPr lang="zh-CN" altLang="en-US" sz="3200" dirty="0" smtClean="0">
                <a:sym typeface="+mn-ea"/>
              </a:endParaRPr>
            </a:p>
            <a:p>
              <a:pPr algn="l">
                <a:defRPr/>
              </a:pPr>
              <a:r>
                <a:rPr lang="en-US" altLang="zh-CN" sz="3200" dirty="0" smtClean="0">
                  <a:sym typeface="+mn-ea"/>
                </a:rPr>
                <a:t>Unit2 Reading </a:t>
              </a:r>
              <a:r>
                <a:rPr lang="en-US" altLang="zh-CN" sz="3200" dirty="0">
                  <a:sym typeface="+mn-ea"/>
                </a:rPr>
                <a:t>and </a:t>
              </a:r>
              <a:r>
                <a:rPr lang="en-US" altLang="zh-CN" sz="3200" dirty="0" smtClean="0">
                  <a:sym typeface="+mn-ea"/>
                </a:rPr>
                <a:t>Thinking </a:t>
              </a:r>
              <a:r>
                <a:rPr lang="en-US" altLang="zh-CN" sz="3200" dirty="0" smtClean="0">
                  <a:solidFill>
                    <a:srgbClr val="C00000"/>
                  </a:solidFill>
                  <a:sym typeface="+mn-ea"/>
                </a:rPr>
                <a:t>P14-15</a:t>
              </a:r>
              <a:endParaRPr lang="en-US" altLang="zh-CN" sz="3200" dirty="0" smtClean="0">
                <a:solidFill>
                  <a:srgbClr val="C00000"/>
                </a:solidFill>
              </a:endParaRPr>
            </a:p>
            <a:p>
              <a:pPr algn="l">
                <a:defRPr/>
              </a:pPr>
              <a:endParaRPr lang="zh-CN" altLang="en-US" sz="3200" kern="1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1851332" y="2069921"/>
              <a:ext cx="942975" cy="583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cs typeface="+mn-ea"/>
                  <a:sym typeface="+mn-lt"/>
                </a:rPr>
                <a:t>02/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</p:grpSp>
      <p:grpSp>
        <p:nvGrpSpPr>
          <p:cNvPr id="11" name="组合 10"/>
          <p:cNvGrpSpPr/>
          <p:nvPr>
            <p:custDataLst>
              <p:tags r:id="rId7"/>
            </p:custDataLst>
          </p:nvPr>
        </p:nvGrpSpPr>
        <p:grpSpPr>
          <a:xfrm>
            <a:off x="1990592" y="3428809"/>
            <a:ext cx="9970135" cy="1568450"/>
            <a:chOff x="1851967" y="2069920"/>
            <a:chExt cx="9965948" cy="1567791"/>
          </a:xfrm>
        </p:grpSpPr>
        <p:sp>
          <p:nvSpPr>
            <p:cNvPr id="12" name="矩形 11"/>
            <p:cNvSpPr/>
            <p:nvPr>
              <p:custDataLst>
                <p:tags r:id="rId8"/>
              </p:custDataLst>
            </p:nvPr>
          </p:nvSpPr>
          <p:spPr>
            <a:xfrm>
              <a:off x="2794546" y="2069920"/>
              <a:ext cx="9023369" cy="156779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l">
                <a:lnSpc>
                  <a:spcPct val="150000"/>
                </a:lnSpc>
                <a:buNone/>
              </a:pPr>
              <a:r>
                <a:rPr lang="zh-CN" altLang="en-US" sz="3200" dirty="0" smtClean="0">
                  <a:sym typeface="+mn-ea"/>
                </a:rPr>
                <a:t>朗读</a:t>
              </a:r>
              <a:r>
                <a:rPr lang="en-US" altLang="zh-CN" sz="3200" dirty="0" smtClean="0">
                  <a:sym typeface="+mn-ea"/>
                </a:rPr>
                <a:t> </a:t>
              </a:r>
              <a:r>
                <a:rPr lang="zh-CN" altLang="en-US" sz="3200" dirty="0" smtClean="0">
                  <a:sym typeface="+mn-ea"/>
                </a:rPr>
                <a:t>人</a:t>
              </a:r>
              <a:r>
                <a:rPr lang="zh-CN" altLang="en-US" sz="3200" dirty="0">
                  <a:sym typeface="+mn-ea"/>
                </a:rPr>
                <a:t>教选必三 </a:t>
              </a:r>
              <a:endParaRPr lang="zh-CN" altLang="en-US" sz="3200" dirty="0">
                <a:sym typeface="+mn-ea"/>
              </a:endParaRPr>
            </a:p>
            <a:p>
              <a:pPr indent="0" algn="l">
                <a:lnSpc>
                  <a:spcPct val="150000"/>
                </a:lnSpc>
                <a:buNone/>
              </a:pPr>
              <a:r>
                <a:rPr lang="en-US" altLang="zh-CN" sz="3200" dirty="0">
                  <a:sym typeface="+mn-ea"/>
                </a:rPr>
                <a:t>Unit2 </a:t>
              </a:r>
              <a:r>
                <a:rPr lang="en-US" altLang="zh-CN" sz="3200" dirty="0" smtClean="0">
                  <a:sym typeface="+mn-ea"/>
                </a:rPr>
                <a:t>Using Language </a:t>
              </a:r>
              <a:r>
                <a:rPr lang="en-US" altLang="zh-CN" sz="3200" dirty="0" smtClean="0">
                  <a:solidFill>
                    <a:srgbClr val="C00000"/>
                  </a:solidFill>
                  <a:sym typeface="+mn-ea"/>
                </a:rPr>
                <a:t>P20-21</a:t>
              </a:r>
              <a:endParaRPr lang="zh-CN" altLang="en-US" sz="3200" kern="100" dirty="0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1851967" y="2321275"/>
              <a:ext cx="942975" cy="583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3200" dirty="0">
                  <a:cs typeface="+mn-ea"/>
                  <a:sym typeface="+mn-lt"/>
                </a:rPr>
                <a:t>03/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720523" y="753768"/>
            <a:ext cx="154980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400" b="1" dirty="0">
                <a:cs typeface="+mn-ea"/>
                <a:sym typeface="+mn-lt"/>
              </a:rPr>
              <a:t>6.16</a:t>
            </a:r>
            <a:endParaRPr lang="en-US" altLang="zh-CN" sz="4400" b="1" dirty="0">
              <a:cs typeface="+mn-ea"/>
              <a:sym typeface="+mn-lt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8730" r="20949" b="11905"/>
          <a:stretch>
            <a:fillRect/>
          </a:stretch>
        </p:blipFill>
        <p:spPr>
          <a:xfrm rot="7702504">
            <a:off x="2243557" y="834683"/>
            <a:ext cx="554938" cy="686967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0" y="6657975"/>
            <a:ext cx="12192000" cy="200025"/>
          </a:xfrm>
          <a:prstGeom prst="rect">
            <a:avLst/>
          </a:prstGeom>
          <a:solidFill>
            <a:srgbClr val="317C4F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06" t="7011" r="15152" b="17301"/>
          <a:stretch>
            <a:fillRect/>
          </a:stretch>
        </p:blipFill>
        <p:spPr>
          <a:xfrm>
            <a:off x="-2030" y="4255889"/>
            <a:ext cx="895350" cy="2602111"/>
          </a:xfrm>
          <a:prstGeom prst="rect">
            <a:avLst/>
          </a:prstGeom>
          <a:effectLst/>
        </p:spPr>
      </p:pic>
      <p:pic>
        <p:nvPicPr>
          <p:cNvPr id="2" name="Unit 2 词汇表及录音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316845" y="1544052"/>
            <a:ext cx="609600" cy="609600"/>
          </a:xfrm>
          <a:prstGeom prst="rect">
            <a:avLst/>
          </a:prstGeom>
        </p:spPr>
      </p:pic>
      <p:pic>
        <p:nvPicPr>
          <p:cNvPr id="4" name="Unit 2 _ Reading and Thinking">
            <a:hlinkClick r:id="" action="ppaction://media"/>
          </p:cNvPr>
          <p:cNvPicPr>
            <a:picLocks noChangeAspect="1"/>
          </p:cNvPicPr>
          <p:nvPr>
            <a:audioFile r:link="rId15"/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43210" y="2620645"/>
            <a:ext cx="609600" cy="609600"/>
          </a:xfrm>
          <a:prstGeom prst="rect">
            <a:avLst/>
          </a:prstGeom>
        </p:spPr>
      </p:pic>
      <p:pic>
        <p:nvPicPr>
          <p:cNvPr id="20" name="09 1 Two students attended the summer camp">
            <a:hlinkClick r:id="" action="ppaction://media"/>
          </p:cNvPr>
          <p:cNvPicPr>
            <a:picLocks noChangeAspect="1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43210" y="3537585"/>
            <a:ext cx="609600" cy="60960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1981067" y="5116016"/>
            <a:ext cx="94337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200" dirty="0">
                <a:cs typeface="+mn-ea"/>
                <a:sym typeface="+mn-lt"/>
              </a:rPr>
              <a:t>04/</a:t>
            </a:r>
            <a:endParaRPr lang="zh-CN" altLang="en-US" sz="3200" dirty="0">
              <a:cs typeface="+mn-ea"/>
              <a:sym typeface="+mn-lt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962275" y="5116195"/>
            <a:ext cx="757809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dist">
              <a:defRPr/>
            </a:pPr>
            <a:r>
              <a:rPr lang="zh-CN" altLang="en-US" sz="3200" b="1" dirty="0" smtClean="0">
                <a:sym typeface="+mn-ea"/>
              </a:rPr>
              <a:t>朗读</a:t>
            </a:r>
            <a:r>
              <a:rPr lang="en-US" altLang="zh-CN" sz="3200" b="1" dirty="0" smtClean="0">
                <a:sym typeface="+mn-ea"/>
              </a:rPr>
              <a:t> </a:t>
            </a:r>
            <a:r>
              <a:rPr lang="zh-CN" altLang="en-US" sz="3200" dirty="0" smtClean="0">
                <a:sym typeface="+mn-ea"/>
              </a:rPr>
              <a:t>人教选必三</a:t>
            </a:r>
            <a:r>
              <a:rPr lang="en-US" altLang="zh-CN" sz="3200" dirty="0">
                <a:sym typeface="+mn-ea"/>
              </a:rPr>
              <a:t>Unit2 </a:t>
            </a:r>
            <a:r>
              <a:rPr lang="en-US" altLang="zh-CN" sz="3200" dirty="0" smtClean="0">
                <a:sym typeface="+mn-ea"/>
              </a:rPr>
              <a:t>Workbook </a:t>
            </a:r>
            <a:r>
              <a:rPr lang="en-US" altLang="zh-CN" sz="3200" dirty="0" smtClean="0">
                <a:solidFill>
                  <a:srgbClr val="C00000"/>
                </a:solidFill>
                <a:sym typeface="+mn-ea"/>
              </a:rPr>
              <a:t>P71</a:t>
            </a:r>
            <a:endParaRPr lang="en-US" altLang="zh-CN" sz="3200" dirty="0" smtClean="0">
              <a:solidFill>
                <a:srgbClr val="C00000"/>
              </a:solidFill>
              <a:sym typeface="+mn-ea"/>
            </a:endParaRPr>
          </a:p>
        </p:txBody>
      </p:sp>
      <p:pic>
        <p:nvPicPr>
          <p:cNvPr id="23" name="29unit2 reading and writing    Read the text. Whom do you think this text is written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765790" y="519630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audio>
              <p:cMediaNode vol="10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74019" y="1405102"/>
            <a:ext cx="9327356" cy="1428751"/>
          </a:xfrm>
          <a:prstGeom prst="rect">
            <a:avLst/>
          </a:prstGeom>
          <a:solidFill>
            <a:srgbClr val="317C4F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t="12970" r="13282" b="468"/>
          <a:stretch>
            <a:fillRect/>
          </a:stretch>
        </p:blipFill>
        <p:spPr>
          <a:xfrm>
            <a:off x="542926" y="1214603"/>
            <a:ext cx="2436250" cy="301942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838575" y="1405255"/>
            <a:ext cx="5477510" cy="1177706"/>
            <a:chOff x="0" y="420773"/>
            <a:chExt cx="3656657" cy="117751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0" y="420773"/>
              <a:ext cx="819150" cy="99409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550333" y="891647"/>
              <a:ext cx="3106324" cy="70663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9pPr>
            </a:lstStyle>
            <a:p>
              <a:pPr algn="dist">
                <a:defRPr/>
              </a:pP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 </a:t>
              </a:r>
              <a:r>
                <a:rPr lang="en-US" altLang="zh-CN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6.17</a:t>
              </a: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早读安排</a:t>
              </a:r>
              <a:endParaRPr lang="zh-CN" altLang="en-US" sz="4000" b="1" kern="100" dirty="0">
                <a:solidFill>
                  <a:schemeClr val="tx1"/>
                </a:solidFill>
                <a:latin typeface="+mn-lt"/>
                <a:sym typeface="+mn-lt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838575" y="3505856"/>
            <a:ext cx="8101330" cy="583565"/>
            <a:chOff x="3838575" y="3505856"/>
            <a:chExt cx="8101330" cy="583565"/>
          </a:xfrm>
        </p:grpSpPr>
        <p:sp>
          <p:nvSpPr>
            <p:cNvPr id="11" name="文本框 30"/>
            <p:cNvSpPr txBox="1"/>
            <p:nvPr/>
          </p:nvSpPr>
          <p:spPr>
            <a:xfrm flipH="1">
              <a:off x="4505325" y="3505856"/>
              <a:ext cx="7434580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朗读</a:t>
              </a:r>
              <a:r>
                <a:rPr lang="en-US" altLang="zh-CN" sz="3200" dirty="0">
                  <a:cs typeface="+mn-ea"/>
                  <a:sym typeface="+mn-lt"/>
                </a:rPr>
                <a:t>“</a:t>
              </a:r>
              <a:r>
                <a:rPr lang="zh-CN" altLang="en-US" sz="3200" dirty="0">
                  <a:cs typeface="+mn-ea"/>
                  <a:sym typeface="+mn-lt"/>
                </a:rPr>
                <a:t>校园急救技能培训</a:t>
              </a:r>
              <a:r>
                <a:rPr lang="en-US" altLang="zh-CN" sz="3200" dirty="0">
                  <a:cs typeface="+mn-ea"/>
                  <a:sym typeface="+mn-lt"/>
                </a:rPr>
                <a:t>”</a:t>
              </a:r>
              <a:r>
                <a:rPr lang="zh-CN" altLang="en-US" sz="3200" dirty="0">
                  <a:cs typeface="+mn-ea"/>
                  <a:sym typeface="+mn-lt"/>
                </a:rPr>
                <a:t>报道范文</a:t>
              </a:r>
              <a:r>
                <a:rPr lang="en-US" altLang="zh-CN" sz="3200" dirty="0">
                  <a:cs typeface="+mn-ea"/>
                  <a:sym typeface="+mn-lt"/>
                </a:rPr>
                <a:t>2</a:t>
              </a:r>
              <a:r>
                <a:rPr lang="zh-CN" altLang="en-US" sz="3200" dirty="0">
                  <a:cs typeface="+mn-ea"/>
                  <a:sym typeface="+mn-lt"/>
                </a:rPr>
                <a:t>遍</a:t>
              </a:r>
              <a:endParaRPr lang="zh-CN" altLang="en-US" sz="3200" dirty="0">
                <a:cs typeface="+mn-ea"/>
                <a:sym typeface="+mn-lt"/>
              </a:endParaRPr>
            </a:p>
          </p:txBody>
        </p:sp>
        <p:sp>
          <p:nvSpPr>
            <p:cNvPr id="12" name="泪滴形 11"/>
            <p:cNvSpPr/>
            <p:nvPr/>
          </p:nvSpPr>
          <p:spPr>
            <a:xfrm>
              <a:off x="3838575" y="3562350"/>
              <a:ext cx="495300" cy="49530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838575" y="4467554"/>
            <a:ext cx="6790055" cy="583565"/>
            <a:chOff x="3838575" y="3505856"/>
            <a:chExt cx="6790055" cy="583565"/>
          </a:xfrm>
        </p:grpSpPr>
        <p:sp>
          <p:nvSpPr>
            <p:cNvPr id="15" name="文本框 30"/>
            <p:cNvSpPr txBox="1"/>
            <p:nvPr/>
          </p:nvSpPr>
          <p:spPr>
            <a:xfrm flipH="1">
              <a:off x="4505325" y="3505856"/>
              <a:ext cx="6123305" cy="58356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朗读国画展宣传稿范文</a:t>
              </a:r>
              <a:r>
                <a:rPr lang="en-US" altLang="zh-CN" sz="3200" dirty="0">
                  <a:cs typeface="+mn-ea"/>
                  <a:sym typeface="+mn-lt"/>
                </a:rPr>
                <a:t>2</a:t>
              </a:r>
              <a:r>
                <a:rPr lang="zh-CN" altLang="en-US" sz="3200" dirty="0">
                  <a:cs typeface="+mn-ea"/>
                  <a:sym typeface="+mn-lt"/>
                </a:rPr>
                <a:t>遍</a:t>
              </a:r>
              <a:endParaRPr lang="en-US" altLang="zh-CN" sz="3200" dirty="0">
                <a:cs typeface="+mn-ea"/>
                <a:sym typeface="+mn-lt"/>
              </a:endParaRPr>
            </a:p>
          </p:txBody>
        </p:sp>
        <p:sp>
          <p:nvSpPr>
            <p:cNvPr id="16" name="泪滴形 15"/>
            <p:cNvSpPr/>
            <p:nvPr/>
          </p:nvSpPr>
          <p:spPr>
            <a:xfrm>
              <a:off x="3838575" y="3562350"/>
              <a:ext cx="495300" cy="49530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838575" y="5457826"/>
            <a:ext cx="6699250" cy="1040130"/>
            <a:chOff x="3838575" y="3505856"/>
            <a:chExt cx="6699250" cy="1040130"/>
          </a:xfrm>
        </p:grpSpPr>
        <p:sp>
          <p:nvSpPr>
            <p:cNvPr id="18" name="文本框 30"/>
            <p:cNvSpPr txBox="1"/>
            <p:nvPr/>
          </p:nvSpPr>
          <p:spPr>
            <a:xfrm flipH="1">
              <a:off x="4505325" y="3505856"/>
              <a:ext cx="6032500" cy="1040130"/>
            </a:xfrm>
            <a:prstGeom prst="rect">
              <a:avLst/>
            </a:prstGeom>
            <a:noFill/>
            <a:effectLst/>
          </p:spPr>
          <p:txBody>
            <a:bodyPr wrap="square" rtlCol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3200" dirty="0">
                  <a:cs typeface="+mn-ea"/>
                  <a:sym typeface="+mn-lt"/>
                </a:rPr>
                <a:t>准备本周维克多听写</a:t>
              </a:r>
              <a:r>
                <a:rPr lang="en-US" altLang="zh-CN" sz="3200" dirty="0">
                  <a:cs typeface="+mn-ea"/>
                  <a:sym typeface="+mn-lt"/>
                </a:rPr>
                <a:t>P501-510</a:t>
              </a:r>
              <a:endParaRPr lang="en-US" altLang="zh-CN" sz="3200" dirty="0">
                <a:cs typeface="+mn-ea"/>
                <a:sym typeface="+mn-lt"/>
              </a:endParaRPr>
            </a:p>
          </p:txBody>
        </p:sp>
        <p:sp>
          <p:nvSpPr>
            <p:cNvPr id="19" name="泪滴形 18"/>
            <p:cNvSpPr/>
            <p:nvPr/>
          </p:nvSpPr>
          <p:spPr>
            <a:xfrm>
              <a:off x="3838575" y="3562350"/>
              <a:ext cx="495300" cy="495300"/>
            </a:xfrm>
            <a:prstGeom prst="teardrop">
              <a:avLst/>
            </a:prstGeom>
            <a:solidFill>
              <a:srgbClr val="5A9E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20" name="矩形 19"/>
          <p:cNvSpPr/>
          <p:nvPr/>
        </p:nvSpPr>
        <p:spPr>
          <a:xfrm rot="5400000">
            <a:off x="10505853" y="2112240"/>
            <a:ext cx="733425" cy="4571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0" y="6698003"/>
            <a:ext cx="12192000" cy="159997"/>
          </a:xfrm>
          <a:prstGeom prst="rect">
            <a:avLst/>
          </a:prstGeom>
          <a:solidFill>
            <a:srgbClr val="317C4F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0" grpId="0" bldLvl="0" animBg="1"/>
      <p:bldP spid="2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9255" y="1825625"/>
            <a:ext cx="11323955" cy="4351655"/>
          </a:xfrm>
        </p:spPr>
        <p:txBody>
          <a:bodyPr/>
          <a:p>
            <a:pPr marL="0" indent="0" algn="just">
              <a:buNone/>
            </a:pPr>
            <a:r>
              <a:rPr lang="zh-CN" altLang="en-US"/>
              <a:t>假定你是校青年志愿者协会（</a:t>
            </a:r>
            <a:r>
              <a:rPr lang="en-US" altLang="zh-CN"/>
              <a:t>Youth Volunteers Association</a:t>
            </a:r>
            <a:r>
              <a:rPr lang="zh-CN" altLang="en-US"/>
              <a:t>）会长李华。为了普及急救知识，上周五你校邀请了红十字会的专业人员，为高一学生举办了一场</a:t>
            </a:r>
            <a:r>
              <a:rPr lang="en-US" altLang="zh-CN"/>
              <a:t>“</a:t>
            </a:r>
            <a:r>
              <a:rPr lang="zh-CN" altLang="en-US"/>
              <a:t>校园急救技能培训</a:t>
            </a:r>
            <a:r>
              <a:rPr lang="en-US" altLang="zh-CN"/>
              <a:t>”</a:t>
            </a:r>
            <a:r>
              <a:rPr lang="zh-CN" altLang="en-US"/>
              <a:t>（</a:t>
            </a:r>
            <a:r>
              <a:rPr lang="en-US" altLang="zh-CN"/>
              <a:t>First Aid Skills Training</a:t>
            </a:r>
            <a:r>
              <a:rPr lang="zh-CN" altLang="en-US"/>
              <a:t>）。</a:t>
            </a:r>
            <a:endParaRPr lang="zh-CN" altLang="en-US"/>
          </a:p>
          <a:p>
            <a:pPr marL="0" indent="0" algn="just">
              <a:buNone/>
            </a:pPr>
            <a:r>
              <a:rPr lang="zh-CN" altLang="en-US"/>
              <a:t>请你为校英文报写一篇短文，报道此次活动。内容包括：</a:t>
            </a:r>
            <a:endParaRPr lang="zh-CN" altLang="en-US"/>
          </a:p>
          <a:p>
            <a:pPr marL="0" indent="0" algn="just">
              <a:buNone/>
            </a:pPr>
            <a:r>
              <a:rPr lang="en-US" altLang="zh-CN"/>
              <a:t>1. </a:t>
            </a:r>
            <a:r>
              <a:rPr lang="zh-CN" altLang="en-US"/>
              <a:t>活动的时间、地点和参加人员；</a:t>
            </a:r>
            <a:endParaRPr lang="zh-CN" altLang="en-US"/>
          </a:p>
          <a:p>
            <a:pPr marL="0" indent="0" algn="just">
              <a:buNone/>
            </a:pPr>
            <a:r>
              <a:rPr lang="en-US" altLang="zh-CN"/>
              <a:t>2. </a:t>
            </a:r>
            <a:r>
              <a:rPr lang="zh-CN" altLang="en-US"/>
              <a:t>活动过程（理论讲解与实操演练，如</a:t>
            </a:r>
            <a:r>
              <a:rPr lang="en-US" altLang="zh-CN"/>
              <a:t>CPR</a:t>
            </a:r>
            <a:r>
              <a:rPr lang="zh-CN" altLang="en-US"/>
              <a:t>或伤口包扎）；</a:t>
            </a:r>
            <a:endParaRPr lang="zh-CN" altLang="en-US"/>
          </a:p>
          <a:p>
            <a:pPr marL="0" indent="0" algn="just">
              <a:buNone/>
            </a:pPr>
            <a:r>
              <a:rPr lang="en-US" altLang="zh-CN"/>
              <a:t>3. </a:t>
            </a:r>
            <a:r>
              <a:rPr lang="zh-CN" altLang="en-US"/>
              <a:t>活动反响与收获。</a:t>
            </a:r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208280" y="698500"/>
            <a:ext cx="5594351" cy="994258"/>
            <a:chOff x="0" y="420773"/>
            <a:chExt cx="3734657" cy="99409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0" y="420773"/>
              <a:ext cx="819150" cy="99409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628333" y="564041"/>
              <a:ext cx="3106324" cy="706639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9pPr>
            </a:lstStyle>
            <a:p>
              <a:pPr algn="l">
                <a:defRPr/>
              </a:pP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 </a:t>
              </a:r>
              <a:r>
                <a:rPr lang="en-US" altLang="zh-CN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task 1</a:t>
              </a:r>
              <a:endParaRPr lang="en-US" altLang="zh-CN" sz="4000" b="1" kern="100" dirty="0">
                <a:solidFill>
                  <a:schemeClr val="tx1"/>
                </a:solidFill>
                <a:latin typeface="+mn-lt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9305" r="26805" b="23611"/>
          <a:stretch>
            <a:fillRect/>
          </a:stretch>
        </p:blipFill>
        <p:spPr>
          <a:xfrm>
            <a:off x="0" y="421005"/>
            <a:ext cx="939800" cy="99441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9503569" y="5237147"/>
            <a:ext cx="2688431" cy="1708468"/>
            <a:chOff x="5205412" y="4873307"/>
            <a:chExt cx="1695450" cy="995255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5686425" y="4873307"/>
              <a:ext cx="819150" cy="99409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6510337" y="5394633"/>
              <a:ext cx="390525" cy="473929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 flipH="1">
              <a:off x="5205412" y="5370354"/>
              <a:ext cx="409575" cy="497047"/>
            </a:xfrm>
            <a:prstGeom prst="rect">
              <a:avLst/>
            </a:prstGeom>
          </p:spPr>
        </p:pic>
      </p:grpSp>
      <p:sp>
        <p:nvSpPr>
          <p:cNvPr id="2" name="文本框 1"/>
          <p:cNvSpPr txBox="1"/>
          <p:nvPr/>
        </p:nvSpPr>
        <p:spPr>
          <a:xfrm>
            <a:off x="469900" y="751840"/>
            <a:ext cx="11539855" cy="5692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algn="just"/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Last Friday, an enlightening First Aid Skills Training was successfully held in our school lecture hall, which attracted all the Senior One students to participate.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 algn="just"/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The activity began with an expert from the Red Cross explaining essential first aid rules, such as checking the injured person’s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state of consciousness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 and breathing as well as learning ways to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stop bleeding 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effectively. Following the lecture,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a hands-on session was conducted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, where students were guided to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perform CPR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 and proper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wound bandaging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 on training models. They tried repeatedly to get each movement right. Whenever someone successfully mastered first aid skills, warm cheers and applause burst out among the crowd.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 algn="just"/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Most attendees agreed the training was eye-opening.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Not only did it equip us with practical skills to handle emergencies, but it also reminded us that everyone can be a helper in critical moments.</a:t>
            </a:r>
            <a:endParaRPr lang="en-US" altLang="zh-CN" sz="2800">
              <a:highlight>
                <a:srgbClr val="FFFF00"/>
              </a:highligh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80255" y="135037"/>
            <a:ext cx="4653136" cy="6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9pPr>
          </a:lstStyle>
          <a:p>
            <a:pPr algn="l">
              <a:defRPr/>
            </a:pPr>
            <a:r>
              <a:rPr lang="zh-CN" altLang="en-US" sz="3600" b="1" kern="100" dirty="0">
                <a:solidFill>
                  <a:srgbClr val="FF0000"/>
                </a:solidFill>
                <a:latin typeface="+mn-lt"/>
                <a:sym typeface="+mn-lt"/>
              </a:rPr>
              <a:t> </a:t>
            </a:r>
            <a:r>
              <a:rPr lang="en-US" altLang="zh-CN" sz="3600" b="1" kern="100" dirty="0">
                <a:solidFill>
                  <a:srgbClr val="FF0000"/>
                </a:solidFill>
                <a:latin typeface="+mn-lt"/>
                <a:sym typeface="+mn-lt"/>
              </a:rPr>
              <a:t>task 1</a:t>
            </a:r>
            <a:r>
              <a:rPr lang="zh-CN" altLang="en-US" sz="3600" b="1" kern="100" dirty="0">
                <a:solidFill>
                  <a:srgbClr val="FF0000"/>
                </a:solidFill>
                <a:latin typeface="+mn-lt"/>
                <a:sym typeface="+mn-lt"/>
              </a:rPr>
              <a:t>朗读</a:t>
            </a:r>
            <a:r>
              <a:rPr lang="en-US" altLang="zh-CN" sz="3600" b="1" kern="100" dirty="0">
                <a:solidFill>
                  <a:srgbClr val="FF0000"/>
                </a:solidFill>
                <a:latin typeface="+mn-lt"/>
                <a:sym typeface="+mn-lt"/>
              </a:rPr>
              <a:t>2</a:t>
            </a:r>
            <a:r>
              <a:rPr lang="zh-CN" altLang="en-US" sz="3600" b="1" kern="100" dirty="0">
                <a:solidFill>
                  <a:srgbClr val="FF0000"/>
                </a:solidFill>
                <a:latin typeface="+mn-lt"/>
                <a:sym typeface="+mn-lt"/>
              </a:rPr>
              <a:t>遍</a:t>
            </a:r>
            <a:endParaRPr lang="zh-CN" altLang="en-US" sz="3600" b="1" kern="100" dirty="0">
              <a:solidFill>
                <a:srgbClr val="FF0000"/>
              </a:solidFill>
              <a:latin typeface="+mn-lt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 algn="just">
              <a:buNone/>
            </a:pPr>
            <a:r>
              <a:rPr lang="zh-CN" altLang="en-US" sz="3200"/>
              <a:t>昨天你参观了学校举办的学生国画作品展。请给校英文报写一篇宣传稿，内容包括：</a:t>
            </a:r>
            <a:endParaRPr lang="zh-CN" altLang="en-US" sz="3200"/>
          </a:p>
          <a:p>
            <a:pPr marL="0" indent="0" algn="just">
              <a:buNone/>
            </a:pPr>
            <a:r>
              <a:rPr lang="en-US" altLang="zh-CN" sz="3200"/>
              <a:t>1.</a:t>
            </a:r>
            <a:r>
              <a:rPr lang="zh-CN" altLang="en-US" sz="3200"/>
              <a:t>展览时间、地点；</a:t>
            </a:r>
            <a:r>
              <a:rPr lang="en-US" altLang="zh-CN" sz="3200"/>
              <a:t>2. </a:t>
            </a:r>
            <a:r>
              <a:rPr lang="zh-CN" altLang="en-US" sz="3200"/>
              <a:t>观展感受；</a:t>
            </a:r>
            <a:r>
              <a:rPr lang="en-US" altLang="zh-CN" sz="3200"/>
              <a:t>3. </a:t>
            </a:r>
            <a:r>
              <a:rPr lang="zh-CN" altLang="en-US" sz="3200"/>
              <a:t>推荐观展。</a:t>
            </a:r>
            <a:endParaRPr lang="zh-CN" altLang="en-US" sz="3200"/>
          </a:p>
          <a:p>
            <a:pPr marL="0" indent="0" algn="just">
              <a:buNone/>
            </a:pPr>
            <a:r>
              <a:rPr lang="zh-CN" altLang="en-US" sz="3200"/>
              <a:t>注意：词数</a:t>
            </a:r>
            <a:r>
              <a:rPr lang="en-US" altLang="zh-CN" sz="3200"/>
              <a:t> 80 </a:t>
            </a:r>
            <a:r>
              <a:rPr lang="zh-CN" altLang="en-US" sz="3200"/>
              <a:t>左右；可以适当增加细节，以使行文连贯。（</a:t>
            </a:r>
            <a:r>
              <a:rPr lang="en-US" altLang="zh-CN" sz="3200"/>
              <a:t>21 </a:t>
            </a:r>
            <a:r>
              <a:rPr lang="zh-CN" altLang="en-US" sz="3200"/>
              <a:t>浙江）</a:t>
            </a:r>
            <a:endParaRPr lang="zh-CN" altLang="en-US" sz="3200"/>
          </a:p>
        </p:txBody>
      </p:sp>
      <p:grpSp>
        <p:nvGrpSpPr>
          <p:cNvPr id="7" name="组合 6"/>
          <p:cNvGrpSpPr/>
          <p:nvPr/>
        </p:nvGrpSpPr>
        <p:grpSpPr>
          <a:xfrm>
            <a:off x="208280" y="698500"/>
            <a:ext cx="5594351" cy="994258"/>
            <a:chOff x="0" y="420773"/>
            <a:chExt cx="3734657" cy="994094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917" t="9305" r="26805" b="23611"/>
            <a:stretch>
              <a:fillRect/>
            </a:stretch>
          </p:blipFill>
          <p:spPr>
            <a:xfrm>
              <a:off x="0" y="420773"/>
              <a:ext cx="819150" cy="994094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628333" y="564041"/>
              <a:ext cx="3106324" cy="706638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Text" lastClr="000000"/>
                  </a:solidFill>
                  <a:latin typeface="Franklin Gothic Medium" panose="020B0603020102020204" charset="0"/>
                  <a:ea typeface="+mn-ea"/>
                  <a:cs typeface="+mn-ea"/>
                </a:defRPr>
              </a:lvl9pPr>
            </a:lstStyle>
            <a:p>
              <a:pPr algn="l">
                <a:defRPr/>
              </a:pPr>
              <a:r>
                <a:rPr lang="zh-CN" altLang="en-US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 </a:t>
              </a:r>
              <a:r>
                <a:rPr lang="en-US" altLang="zh-CN" sz="4000" b="1" kern="100" dirty="0">
                  <a:solidFill>
                    <a:schemeClr val="tx1"/>
                  </a:solidFill>
                  <a:latin typeface="+mn-lt"/>
                  <a:sym typeface="+mn-lt"/>
                </a:rPr>
                <a:t>task 2 </a:t>
              </a:r>
              <a:endParaRPr lang="en-US" altLang="zh-CN" sz="4000" b="1" kern="100" dirty="0">
                <a:solidFill>
                  <a:schemeClr val="tx1"/>
                </a:solidFill>
                <a:latin typeface="+mn-lt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7" t="9305" r="26805" b="23611"/>
          <a:stretch>
            <a:fillRect/>
          </a:stretch>
        </p:blipFill>
        <p:spPr>
          <a:xfrm>
            <a:off x="0" y="421005"/>
            <a:ext cx="939800" cy="99441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69900" y="751840"/>
            <a:ext cx="11539855" cy="5692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457200" algn="just"/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Yesterday, I visited the exhibition of traditional Chinese paintings created by students in our school. Held in the school hall, the exhibition will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 run for a whole month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, open to all teachers and students during school hours.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 algn="just"/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Wandering around the gallery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, I was deeply impressed by every work on display. The paintings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range from expressive landscape pieces to lifelike flower-and-bird works,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 each vividly showing the unique charm of Chinese art. Some even depict scenes from classic poems,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 bringing the lines to life before my eyes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. The splendid scenery and lively daily life portrayed in them fully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reflect the students’ remarkable talent and creativity.</a:t>
            </a:r>
            <a:endParaRPr lang="en-US" altLang="zh-CN" sz="2800">
              <a:highlight>
                <a:srgbClr val="FFFF00"/>
              </a:highlight>
              <a:latin typeface="Times New Roman" panose="02020603050405020304" charset="0"/>
              <a:cs typeface="Times New Roman" panose="02020603050405020304" charset="0"/>
            </a:endParaRPr>
          </a:p>
          <a:p>
            <a:pPr indent="457200" algn="just"/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I strongly recommend you visit this exhibition. </a:t>
            </a:r>
            <a:r>
              <a:rPr lang="en-US" altLang="zh-CN" sz="2800">
                <a:highlight>
                  <a:srgbClr val="FFFF00"/>
                </a:highlight>
                <a:latin typeface="Times New Roman" panose="02020603050405020304" charset="0"/>
                <a:cs typeface="Times New Roman" panose="02020603050405020304" charset="0"/>
              </a:rPr>
              <a:t>It is a real visual feast that will not only arouse your interest in Chinese painting, but also deepen your understanding of traditional Chinese culture</a:t>
            </a:r>
            <a:r>
              <a:rPr lang="en-US" altLang="zh-CN" sz="2800">
                <a:latin typeface="Times New Roman" panose="02020603050405020304" charset="0"/>
                <a:cs typeface="Times New Roman" panose="02020603050405020304" charset="0"/>
              </a:rPr>
              <a:t>. Don’t miss this wonderful chance to feel the beauty of art!</a:t>
            </a:r>
            <a:endParaRPr lang="en-US" altLang="zh-CN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80255" y="135037"/>
            <a:ext cx="4653136" cy="6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vert="horz"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Franklin Gothic Medium" panose="020B0603020102020204" charset="0"/>
                <a:ea typeface="+mn-ea"/>
                <a:cs typeface="+mn-ea"/>
              </a:defRPr>
            </a:lvl9pPr>
          </a:lstStyle>
          <a:p>
            <a:pPr algn="l">
              <a:defRPr/>
            </a:pPr>
            <a:r>
              <a:rPr lang="zh-CN" altLang="en-US" sz="3600" b="1" kern="100" dirty="0">
                <a:solidFill>
                  <a:srgbClr val="FF0000"/>
                </a:solidFill>
                <a:latin typeface="+mn-lt"/>
                <a:sym typeface="+mn-lt"/>
              </a:rPr>
              <a:t> </a:t>
            </a:r>
            <a:r>
              <a:rPr lang="en-US" altLang="zh-CN" sz="3600" b="1" kern="100" dirty="0">
                <a:solidFill>
                  <a:srgbClr val="FF0000"/>
                </a:solidFill>
                <a:latin typeface="+mn-lt"/>
                <a:sym typeface="+mn-lt"/>
              </a:rPr>
              <a:t>task 2</a:t>
            </a:r>
            <a:r>
              <a:rPr lang="zh-CN" altLang="en-US" sz="3600" b="1" kern="100" dirty="0">
                <a:solidFill>
                  <a:srgbClr val="FF0000"/>
                </a:solidFill>
                <a:latin typeface="+mn-lt"/>
                <a:sym typeface="+mn-lt"/>
              </a:rPr>
              <a:t>朗读</a:t>
            </a:r>
            <a:r>
              <a:rPr lang="en-US" altLang="zh-CN" sz="3600" b="1" kern="100" dirty="0">
                <a:solidFill>
                  <a:srgbClr val="FF0000"/>
                </a:solidFill>
                <a:latin typeface="+mn-lt"/>
                <a:sym typeface="+mn-lt"/>
              </a:rPr>
              <a:t>2</a:t>
            </a:r>
            <a:r>
              <a:rPr lang="zh-CN" altLang="en-US" sz="3600" b="1" kern="100" dirty="0">
                <a:solidFill>
                  <a:srgbClr val="FF0000"/>
                </a:solidFill>
                <a:latin typeface="+mn-lt"/>
                <a:sym typeface="+mn-lt"/>
              </a:rPr>
              <a:t>遍</a:t>
            </a:r>
            <a:endParaRPr lang="zh-CN" altLang="en-US" sz="3600" b="1" kern="100" dirty="0">
              <a:solidFill>
                <a:srgbClr val="FF0000"/>
              </a:solidFill>
              <a:latin typeface="+mn-lt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-88900" y="1350645"/>
            <a:ext cx="12280900" cy="3258820"/>
          </a:xfrm>
          <a:prstGeom prst="rect">
            <a:avLst/>
          </a:prstGeom>
          <a:solidFill>
            <a:srgbClr val="317C4F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5400" dirty="0">
                <a:solidFill>
                  <a:schemeClr val="tx1"/>
                </a:solidFill>
                <a:cs typeface="+mn-ea"/>
                <a:sym typeface="+mn-lt"/>
              </a:rPr>
              <a:t>准备本周维克多听写</a:t>
            </a:r>
            <a:r>
              <a:rPr lang="en-US" altLang="zh-CN" sz="5400" dirty="0">
                <a:solidFill>
                  <a:schemeClr val="tx1"/>
                </a:solidFill>
                <a:cs typeface="+mn-ea"/>
                <a:sym typeface="+mn-lt"/>
              </a:rPr>
              <a:t>P501-510</a:t>
            </a:r>
            <a:endParaRPr lang="en-US" altLang="zh-CN" sz="54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8" t="8730" r="20949" b="11905"/>
          <a:stretch>
            <a:fillRect/>
          </a:stretch>
        </p:blipFill>
        <p:spPr>
          <a:xfrm rot="13897496" flipH="1">
            <a:off x="10808426" y="2953773"/>
            <a:ext cx="1067865" cy="132192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2083" r="25278" b="10972"/>
          <a:stretch>
            <a:fillRect/>
          </a:stretch>
        </p:blipFill>
        <p:spPr>
          <a:xfrm>
            <a:off x="-89176" y="3587156"/>
            <a:ext cx="2290762" cy="3270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DIAGRAM_VIRTUALLY_FRAME" val="{&quot;height&quot;:266.0764566929134,&quot;left&quot;:163.73952755905506,&quot;top&quot;:162.98582677165354,&quot;width&quot;:753.7500000000002}"/>
</p:tagLst>
</file>

<file path=ppt/tags/tag10.xml><?xml version="1.0" encoding="utf-8"?>
<p:tagLst xmlns:p="http://schemas.openxmlformats.org/presentationml/2006/main">
  <p:tag name="KSO_WM_DIAGRAM_VIRTUALLY_FRAME" val="{&quot;height&quot;:295.5991338582677,&quot;left&quot;:163.73952755905506,&quot;top&quot;:162.98582677165354,&quot;width&quot;:785.1000787401575}"/>
</p:tagLst>
</file>

<file path=ppt/tags/tag11.xml><?xml version="1.0" encoding="utf-8"?>
<p:tagLst xmlns:p="http://schemas.openxmlformats.org/presentationml/2006/main">
  <p:tag name="KSO_WM_DIAGRAM_VIRTUALLY_FRAME" val="{&quot;height&quot;:355.63503937007874,&quot;left&quot;:92.59055118110237,&quot;top&quot;:95.21393700787402,&quot;width&quot;:795.9376377952756}"/>
</p:tagLst>
</file>

<file path=ppt/tags/tag12.xml><?xml version="1.0" encoding="utf-8"?>
<p:tagLst xmlns:p="http://schemas.openxmlformats.org/presentationml/2006/main">
  <p:tag name="ISPRING_PRESENTATION_TITLE" val="绿植小清新通用模板"/>
</p:tagLst>
</file>

<file path=ppt/tags/tag2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3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4.xml><?xml version="1.0" encoding="utf-8"?>
<p:tagLst xmlns:p="http://schemas.openxmlformats.org/presentationml/2006/main">
  <p:tag name="KSO_WM_DIAGRAM_VIRTUALLY_FRAME" val="{&quot;height&quot;:266.0764566929134,&quot;left&quot;:163.73952755905506,&quot;top&quot;:162.98582677165354,&quot;width&quot;:753.7500000000002}"/>
</p:tagLst>
</file>

<file path=ppt/tags/tag5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6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7.xml><?xml version="1.0" encoding="utf-8"?>
<p:tagLst xmlns:p="http://schemas.openxmlformats.org/presentationml/2006/main">
  <p:tag name="KSO_WM_DIAGRAM_VIRTUALLY_FRAME" val="{&quot;height&quot;:266.0764566929134,&quot;left&quot;:163.73952755905506,&quot;top&quot;:162.98582677165354,&quot;width&quot;:753.7500000000002}"/>
</p:tagLst>
</file>

<file path=ppt/tags/tag8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ags/tag9.xml><?xml version="1.0" encoding="utf-8"?>
<p:tagLst xmlns:p="http://schemas.openxmlformats.org/presentationml/2006/main">
  <p:tag name="KSO_WM_DIAGRAM_VIRTUALLY_FRAME" val="{&quot;height&quot;:266.0764566929134,&quot;left&quot;:80.93952755905507,&quot;top&quot;:162.98582677165354,&quot;width&quot;:836.5500000000002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xcjairdv">
      <a:majorFont>
        <a:latin typeface="字魂36号-正文宋楷"/>
        <a:ea typeface="字魂36号-正文宋楷"/>
        <a:cs typeface=""/>
      </a:majorFont>
      <a:minorFont>
        <a:latin typeface="字魂36号-正文宋楷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2369</Words>
  <Application>WPS 演示</Application>
  <PresentationFormat>宽屏</PresentationFormat>
  <Paragraphs>70</Paragraphs>
  <Slides>8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Franklin Gothic Medium</vt:lpstr>
      <vt:lpstr>字魂36号-正文宋楷</vt:lpstr>
      <vt:lpstr>微软雅黑</vt:lpstr>
      <vt:lpstr>Arial Unicode MS</vt:lpstr>
      <vt:lpstr>等线</vt:lpstr>
      <vt:lpstr>Calibri</vt:lpstr>
      <vt:lpstr>字魂正文宋楷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绿植小清新通用模板</dc:title>
  <dc:creator>Dell</dc:creator>
  <cp:lastModifiedBy>刘鑫</cp:lastModifiedBy>
  <cp:revision>26</cp:revision>
  <dcterms:created xsi:type="dcterms:W3CDTF">2019-04-17T12:29:00Z</dcterms:created>
  <dcterms:modified xsi:type="dcterms:W3CDTF">2026-06-15T01:34:46Z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487F6806385C454F84D937EC1E4D9D16_12</vt:lpwstr>
  </property>
  <property fmtid="{D5CDD505-2E9C-101B-9397-08002B2CF9AE}" pid="3" name="KSOProductBuildVer">
    <vt:lpwstr>2052-12.1.0.23542</vt:lpwstr>
  </property>
</Properties>
</file>