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320" r:id="rId3"/>
    <p:sldId id="382" r:id="rId4"/>
    <p:sldId id="256" r:id="rId5"/>
    <p:sldId id="336" r:id="rId6"/>
    <p:sldId id="453" r:id="rId7"/>
    <p:sldId id="383" r:id="rId8"/>
    <p:sldId id="384" r:id="rId9"/>
    <p:sldId id="474" r:id="rId10"/>
    <p:sldId id="475" r:id="rId11"/>
    <p:sldId id="476" r:id="rId12"/>
    <p:sldId id="477" r:id="rId13"/>
    <p:sldId id="478" r:id="rId14"/>
    <p:sldId id="479" r:id="rId16"/>
    <p:sldId id="480" r:id="rId17"/>
    <p:sldId id="481" r:id="rId18"/>
    <p:sldId id="482" r:id="rId19"/>
    <p:sldId id="483" r:id="rId20"/>
    <p:sldId id="484" r:id="rId21"/>
    <p:sldId id="485" r:id="rId22"/>
    <p:sldId id="486" r:id="rId23"/>
    <p:sldId id="487" r:id="rId24"/>
    <p:sldId id="488" r:id="rId25"/>
    <p:sldId id="489" r:id="rId26"/>
    <p:sldId id="492" r:id="rId27"/>
    <p:sldId id="491" r:id="rId28"/>
    <p:sldId id="490" r:id="rId29"/>
    <p:sldId id="493" r:id="rId30"/>
    <p:sldId id="494" r:id="rId31"/>
    <p:sldId id="495" r:id="rId32"/>
    <p:sldId id="496" r:id="rId33"/>
    <p:sldId id="497" r:id="rId34"/>
    <p:sldId id="498" r:id="rId35"/>
    <p:sldId id="454" r:id="rId36"/>
    <p:sldId id="385" r:id="rId37"/>
    <p:sldId id="386" r:id="rId38"/>
    <p:sldId id="387" r:id="rId39"/>
    <p:sldId id="464" r:id="rId40"/>
    <p:sldId id="465" r:id="rId41"/>
    <p:sldId id="428" r:id="rId42"/>
    <p:sldId id="429" r:id="rId43"/>
    <p:sldId id="430" r:id="rId44"/>
    <p:sldId id="431" r:id="rId45"/>
    <p:sldId id="432" r:id="rId46"/>
    <p:sldId id="433" r:id="rId47"/>
    <p:sldId id="434" r:id="rId48"/>
    <p:sldId id="435" r:id="rId49"/>
    <p:sldId id="436" r:id="rId50"/>
  </p:sldIdLst>
  <p:sldSz cx="12192000" cy="6858000"/>
  <p:notesSz cx="6858000" cy="9144000"/>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39A01"/>
    <a:srgbClr val="120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8" d="100"/>
          <a:sy n="68" d="100"/>
        </p:scale>
        <p:origin x="1446"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5" Type="http://schemas.openxmlformats.org/officeDocument/2006/relationships/tags" Target="tags/tag2.xml"/><Relationship Id="rId54" Type="http://schemas.openxmlformats.org/officeDocument/2006/relationships/commentAuthors" Target="commentAuthors.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80B2313-3F10-424B-9C40-5A25847DC4D4}"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8"/>
            <a:ext cx="80264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89C000D-A16C-4E4A-938E-FC77943390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51687A-92FF-4C8E-8B36-B87CBA0B862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C000D-A16C-4E4A-938E-FC7794339037}" type="datetimeFigureOut">
              <a:rPr lang="zh-CN" altLang="en-US" smtClean="0"/>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51687A-92FF-4C8E-8B36-B87CBA0B862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776095" y="1341120"/>
            <a:ext cx="8549640" cy="3138170"/>
          </a:xfrm>
          <a:prstGeom prst="rect">
            <a:avLst/>
          </a:prstGeom>
          <a:noFill/>
        </p:spPr>
        <p:txBody>
          <a:bodyPr wrap="square" rtlCol="0">
            <a:spAutoFit/>
          </a:bodyPr>
          <a:p>
            <a:pPr algn="ct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高考读后续写</a:t>
            </a:r>
            <a:endPar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endParaRPr>
          </a:p>
          <a:p>
            <a:pPr algn="ctr"/>
            <a:b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b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精彩结尾</a:t>
            </a:r>
            <a:r>
              <a:rPr lang="en-US" altLang="zh-CN"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     </a:t>
            </a:r>
            <a:r>
              <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rPr>
              <a:t>主题升华</a:t>
            </a:r>
            <a:endParaRPr lang="zh-CN" altLang="en-US" sz="6600" b="1" dirty="0">
              <a:gradFill>
                <a:gsLst>
                  <a:gs pos="0">
                    <a:srgbClr val="E30000"/>
                  </a:gs>
                  <a:gs pos="100000">
                    <a:srgbClr val="760303"/>
                  </a:gs>
                </a:gsLst>
                <a:lin scaled="0"/>
              </a:gradFill>
              <a:latin typeface="华文楷体" panose="02010600040101010101" charset="-122"/>
              <a:ea typeface="华文楷体" panose="02010600040101010101" charset="-122"/>
              <a:cs typeface="华文楷体" panose="02010600040101010101"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71905" y="4653280"/>
            <a:ext cx="9309100" cy="953135"/>
          </a:xfrm>
          <a:prstGeom prst="rect">
            <a:avLst/>
          </a:prstGeom>
          <a:solidFill>
            <a:srgbClr val="FFC000"/>
          </a:solidFill>
        </p:spPr>
        <p:txBody>
          <a:bodyPr wrap="square">
            <a:spAutoFit/>
          </a:bodyPr>
          <a:lstStyle/>
          <a:p>
            <a:pPr fontAlgn="auto">
              <a:lnSpc>
                <a:spcPct val="100000"/>
              </a:lnSpc>
            </a:pPr>
            <a:r>
              <a:rPr lang="zh-CN" altLang="en-US" sz="2800" b="1" dirty="0"/>
              <a:t>结尾呼应原文提到的某种物品或某种思想，利用主人公的变化成长深化主题，起到画龙点睛的效果。</a:t>
            </a:r>
            <a:r>
              <a:rPr lang="en-US" altLang="zh-CN" sz="2800" b="1" dirty="0"/>
              <a:t> </a:t>
            </a:r>
            <a:endParaRPr lang="en-US" altLang="zh-CN" sz="2800" b="1" dirty="0"/>
          </a:p>
        </p:txBody>
      </p:sp>
      <p:sp>
        <p:nvSpPr>
          <p:cNvPr id="5" name="矩形 4"/>
          <p:cNvSpPr/>
          <p:nvPr/>
        </p:nvSpPr>
        <p:spPr>
          <a:xfrm>
            <a:off x="464820" y="692150"/>
            <a:ext cx="11141710" cy="2750820"/>
          </a:xfrm>
          <a:prstGeom prst="rect">
            <a:avLst/>
          </a:prstGeom>
        </p:spPr>
        <p:txBody>
          <a:bodyPr wrap="square">
            <a:noAutofit/>
          </a:bodyPr>
          <a:lstStyle/>
          <a:p>
            <a:pPr algn="just">
              <a:spcAft>
                <a:spcPts val="0"/>
              </a:spcAft>
            </a:pPr>
            <a:r>
              <a:rPr lang="zh-CN" altLang="zh-CN" sz="2800" kern="100" dirty="0">
                <a:latin typeface="Times New Roman" panose="02020603050405020304" pitchFamily="18" charset="0"/>
                <a:cs typeface="Times New Roman" panose="02020603050405020304" pitchFamily="18" charset="0"/>
              </a:rPr>
              <a:t>正文：</a:t>
            </a:r>
            <a:r>
              <a:rPr lang="en-US" altLang="zh-CN" sz="2800" dirty="0">
                <a:solidFill>
                  <a:schemeClr val="tx1"/>
                </a:solidFill>
                <a:sym typeface="+mn-ea"/>
              </a:rPr>
              <a:t>I wasn't used to this sort of emergency-I'd never been trained as a lifeguard-but I didn't think twice about trying to save them. </a:t>
            </a:r>
            <a:r>
              <a:rPr lang="en-US" altLang="zh-CN" sz="2800" u="sng" dirty="0">
                <a:solidFill>
                  <a:schemeClr val="tx1"/>
                </a:solidFill>
                <a:sym typeface="+mn-ea"/>
              </a:rPr>
              <a:t>I supposed in a way I wanted to impress everyone</a:t>
            </a:r>
            <a:r>
              <a:rPr lang="en-US" altLang="zh-CN" sz="2800" dirty="0">
                <a:solidFill>
                  <a:schemeClr val="tx1"/>
                </a:solidFill>
                <a:sym typeface="+mn-ea"/>
              </a:rPr>
              <a:t>: at 19, a deal like that can seem like a good opportunity to show off.</a:t>
            </a:r>
            <a:endParaRPr lang="en-US" altLang="zh-CN" sz="2800" dirty="0">
              <a:solidFill>
                <a:schemeClr val="tx1"/>
              </a:solidFill>
            </a:endParaRPr>
          </a:p>
          <a:p>
            <a:pPr algn="just">
              <a:spcAft>
                <a:spcPts val="0"/>
              </a:spcAft>
            </a:pPr>
            <a:endParaRPr lang="zh-CN" altLang="zh-CN" sz="2800" kern="100" dirty="0">
              <a:latin typeface="Calibri" panose="020F0502020204030204" charset="0"/>
              <a:cs typeface="Times New Roman" panose="02020603050405020304" pitchFamily="18" charset="0"/>
            </a:endParaRPr>
          </a:p>
          <a:p>
            <a:pPr algn="just"/>
            <a:r>
              <a:rPr lang="zh-CN" altLang="zh-CN" sz="2800" kern="100" dirty="0">
                <a:latin typeface="Times New Roman" panose="02020603050405020304" pitchFamily="18" charset="0"/>
                <a:cs typeface="Times New Roman" panose="02020603050405020304" pitchFamily="18" charset="0"/>
              </a:rPr>
              <a:t>结尾：</a:t>
            </a:r>
            <a:r>
              <a:rPr lang="en-US" altLang="zh-CN" sz="2800" b="1" dirty="0" smtClean="0">
                <a:solidFill>
                  <a:srgbClr val="FF0000"/>
                </a:solidFill>
                <a:sym typeface="+mn-ea"/>
              </a:rPr>
              <a:t>He laughed as we all knew the true reason: the happiness of helping others is </a:t>
            </a:r>
            <a:r>
              <a:rPr lang="en-US" altLang="zh-CN" sz="2800" b="1" u="sng" dirty="0" smtClean="0">
                <a:solidFill>
                  <a:srgbClr val="FF0000"/>
                </a:solidFill>
                <a:sym typeface="+mn-ea"/>
              </a:rPr>
              <a:t>not about impressing anyone </a:t>
            </a:r>
            <a:r>
              <a:rPr lang="en-US" altLang="zh-CN" sz="2800" b="1" dirty="0" smtClean="0">
                <a:solidFill>
                  <a:srgbClr val="FF0000"/>
                </a:solidFill>
                <a:sym typeface="+mn-ea"/>
              </a:rPr>
              <a:t>(</a:t>
            </a:r>
            <a:r>
              <a:rPr lang="zh-CN" altLang="en-US" sz="2800" b="1" dirty="0" smtClean="0">
                <a:solidFill>
                  <a:srgbClr val="FF0000"/>
                </a:solidFill>
                <a:sym typeface="+mn-ea"/>
              </a:rPr>
              <a:t>呼应</a:t>
            </a:r>
            <a:r>
              <a:rPr lang="zh-CN" altLang="en-US" sz="2800" b="1" dirty="0" smtClean="0">
                <a:solidFill>
                  <a:srgbClr val="FF0000"/>
                </a:solidFill>
                <a:sym typeface="+mn-ea"/>
              </a:rPr>
              <a:t>）</a:t>
            </a:r>
            <a:r>
              <a:rPr lang="en-US" altLang="zh-CN" sz="2800" b="1" dirty="0" smtClean="0">
                <a:solidFill>
                  <a:srgbClr val="FF0000"/>
                </a:solidFill>
                <a:sym typeface="+mn-ea"/>
              </a:rPr>
              <a:t> but about giving two souls a second chance at life .</a:t>
            </a:r>
            <a:endParaRPr lang="en-US" altLang="zh-CN" sz="2800" b="1" kern="100" dirty="0" smtClean="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案例分析</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3995" y="-8255"/>
            <a:ext cx="11710670" cy="6749415"/>
          </a:xfrm>
          <a:prstGeom prst="rect">
            <a:avLst/>
          </a:prstGeom>
          <a:noFill/>
        </p:spPr>
        <p:txBody>
          <a:bodyPr wrap="square" rtlCol="0">
            <a:noAutofit/>
          </a:bodyPr>
          <a:p>
            <a:pPr algn="ctr" fontAlgn="auto">
              <a:lnSpc>
                <a:spcPct val="150000"/>
              </a:lnSpc>
            </a:pPr>
            <a:r>
              <a: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Monty’s Dream </a:t>
            </a:r>
            <a:endPara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endParaRPr>
          </a:p>
          <a:p>
            <a:pPr algn="l" fontAlgn="auto">
              <a:lnSpc>
                <a:spcPct val="150000"/>
              </a:lnSpc>
            </a:pPr>
            <a:r>
              <a:rPr lang="en-US" altLang="zh-CN" sz="4000" b="1">
                <a:latin typeface="Times New Roman" panose="02020603050405020304" pitchFamily="18" charset="0"/>
                <a:cs typeface="Times New Roman" panose="02020603050405020304" pitchFamily="18" charset="0"/>
              </a:rPr>
              <a:t>I</a:t>
            </a:r>
            <a:r>
              <a:rPr lang="zh-CN" altLang="en-US" sz="4000" b="1">
                <a:latin typeface="Times New Roman" panose="02020603050405020304" pitchFamily="18" charset="0"/>
                <a:cs typeface="Times New Roman" panose="02020603050405020304" pitchFamily="18" charset="0"/>
              </a:rPr>
              <a:t>：审题</a:t>
            </a:r>
            <a:endParaRPr lang="zh-CN" altLang="en-US" sz="4000" b="1">
              <a:latin typeface="Times New Roman" panose="02020603050405020304" pitchFamily="18" charset="0"/>
              <a:cs typeface="Times New Roman" panose="02020603050405020304" pitchFamily="18" charset="0"/>
            </a:endParaRPr>
          </a:p>
          <a:p>
            <a:pPr fontAlgn="auto">
              <a:lnSpc>
                <a:spcPct val="150000"/>
              </a:lnSpc>
            </a:pPr>
            <a:r>
              <a:rPr lang="en-US" altLang="zh-CN" sz="3600">
                <a:latin typeface="Times New Roman" panose="02020603050405020304" pitchFamily="18" charset="0"/>
                <a:cs typeface="Times New Roman" panose="02020603050405020304" pitchFamily="18" charset="0"/>
              </a:rPr>
              <a:t>Theme: </a:t>
            </a:r>
            <a:endParaRPr lang="en-US" altLang="zh-CN" sz="3600">
              <a:latin typeface="Times New Roman" panose="02020603050405020304" pitchFamily="18" charset="0"/>
              <a:cs typeface="Times New Roman" panose="02020603050405020304" pitchFamily="18" charset="0"/>
            </a:endParaRPr>
          </a:p>
          <a:p>
            <a:pPr fontAlgn="auto">
              <a:lnSpc>
                <a:spcPct val="150000"/>
              </a:lnSpc>
            </a:pPr>
            <a:endParaRPr lang="en-US" altLang="zh-CN" sz="3600">
              <a:latin typeface="Times New Roman" panose="02020603050405020304" pitchFamily="18" charset="0"/>
              <a:cs typeface="Times New Roman" panose="02020603050405020304" pitchFamily="18" charset="0"/>
            </a:endParaRPr>
          </a:p>
          <a:p>
            <a:pPr fontAlgn="auto">
              <a:lnSpc>
                <a:spcPct val="150000"/>
              </a:lnSpc>
            </a:pPr>
            <a:endParaRPr lang="en-US" altLang="zh-CN" sz="3600">
              <a:latin typeface="Times New Roman" panose="02020603050405020304" pitchFamily="18" charset="0"/>
              <a:cs typeface="Times New Roman" panose="02020603050405020304" pitchFamily="18" charset="0"/>
            </a:endParaRPr>
          </a:p>
          <a:p>
            <a:pPr fontAlgn="auto">
              <a:lnSpc>
                <a:spcPct val="150000"/>
              </a:lnSpc>
            </a:pPr>
            <a:r>
              <a:rPr lang="en-US" altLang="zh-CN" sz="3600">
                <a:latin typeface="Times New Roman" panose="02020603050405020304" pitchFamily="18" charset="0"/>
                <a:cs typeface="Times New Roman" panose="02020603050405020304" pitchFamily="18" charset="0"/>
              </a:rPr>
              <a:t>Conflict: </a:t>
            </a:r>
            <a:endParaRPr lang="en-US" altLang="zh-CN" sz="3600">
              <a:solidFill>
                <a:srgbClr val="FF0000"/>
              </a:solidFill>
              <a:latin typeface="Times New Roman" panose="02020603050405020304" pitchFamily="18" charset="0"/>
              <a:cs typeface="Times New Roman" panose="02020603050405020304" pitchFamily="18" charset="0"/>
            </a:endParaRPr>
          </a:p>
        </p:txBody>
      </p:sp>
      <p:sp>
        <p:nvSpPr>
          <p:cNvPr id="3" name="文本框 2"/>
          <p:cNvSpPr txBox="1"/>
          <p:nvPr/>
        </p:nvSpPr>
        <p:spPr>
          <a:xfrm>
            <a:off x="551180" y="2644775"/>
            <a:ext cx="11075670" cy="1568450"/>
          </a:xfrm>
          <a:prstGeom prst="rect">
            <a:avLst/>
          </a:prstGeom>
          <a:noFill/>
        </p:spPr>
        <p:txBody>
          <a:bodyPr wrap="square" rtlCol="0" anchor="t">
            <a:spAutoFit/>
          </a:bodyPr>
          <a:p>
            <a:pPr algn="l"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Stick to dreams.</a:t>
            </a:r>
            <a:endParaRPr lang="en-US" altLang="zh-CN" sz="3200">
              <a:solidFill>
                <a:srgbClr val="FF0000"/>
              </a:solidFill>
              <a:latin typeface="Times New Roman" panose="02020603050405020304" pitchFamily="18" charset="0"/>
              <a:cs typeface="Times New Roman" panose="02020603050405020304" pitchFamily="18" charset="0"/>
              <a:sym typeface="+mn-ea"/>
            </a:endParaRPr>
          </a:p>
          <a:p>
            <a:pPr algn="l"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Never give up dreams however unrealistic they seem to be.</a:t>
            </a:r>
            <a:endParaRPr lang="en-US" altLang="zh-CN" sz="3200" b="1">
              <a:solidFill>
                <a:srgbClr val="FF0000"/>
              </a:solidFill>
              <a:latin typeface="Times New Roman" panose="02020603050405020304" pitchFamily="18" charset="0"/>
              <a:cs typeface="Times New Roman" panose="02020603050405020304" pitchFamily="18" charset="0"/>
              <a:sym typeface="+mn-ea"/>
            </a:endParaRPr>
          </a:p>
        </p:txBody>
      </p:sp>
      <p:sp>
        <p:nvSpPr>
          <p:cNvPr id="4" name="文本框 3"/>
          <p:cNvSpPr txBox="1"/>
          <p:nvPr/>
        </p:nvSpPr>
        <p:spPr>
          <a:xfrm>
            <a:off x="352425" y="5201920"/>
            <a:ext cx="11363960" cy="1568450"/>
          </a:xfrm>
          <a:prstGeom prst="rect">
            <a:avLst/>
          </a:prstGeom>
          <a:noFill/>
        </p:spPr>
        <p:txBody>
          <a:bodyPr wrap="square" rtlCol="0" anchor="t">
            <a:spAutoFit/>
          </a:bodyPr>
          <a:p>
            <a:pPr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A boy’s big dream</a:t>
            </a:r>
            <a:r>
              <a:rPr lang="en-US" altLang="zh-CN" sz="3200">
                <a:latin typeface="Times New Roman" panose="02020603050405020304" pitchFamily="18" charset="0"/>
                <a:cs typeface="Times New Roman" panose="02020603050405020304" pitchFamily="18" charset="0"/>
                <a:sym typeface="+mn-ea"/>
              </a:rPr>
              <a:t> VS </a:t>
            </a:r>
            <a:endParaRPr lang="en-US" altLang="zh-CN" sz="32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3200">
                <a:solidFill>
                  <a:srgbClr val="FF0000"/>
                </a:solidFill>
                <a:latin typeface="Times New Roman" panose="02020603050405020304" pitchFamily="18" charset="0"/>
                <a:cs typeface="Times New Roman" panose="02020603050405020304" pitchFamily="18" charset="0"/>
                <a:sym typeface="+mn-ea"/>
              </a:rPr>
              <a:t>the reality in the adult’s world</a:t>
            </a:r>
            <a:endParaRPr lang="en-US" altLang="zh-CN" sz="3200" b="1">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98450" y="264795"/>
            <a:ext cx="11557000" cy="6268085"/>
          </a:xfrm>
          <a:prstGeom prst="rect">
            <a:avLst/>
          </a:prstGeom>
          <a:noFill/>
        </p:spPr>
        <p:txBody>
          <a:bodyPr wrap="square" rtlCol="0">
            <a:noAutofit/>
          </a:bodyPr>
          <a:p>
            <a:r>
              <a:rPr lang="en-US" altLang="zh-CN" sz="3200" b="1">
                <a:latin typeface="Times New Roman" panose="02020603050405020304" pitchFamily="18" charset="0"/>
                <a:cs typeface="Times New Roman" panose="02020603050405020304" pitchFamily="18" charset="0"/>
                <a:sym typeface="+mn-ea"/>
              </a:rPr>
              <a:t>II. </a:t>
            </a:r>
            <a:r>
              <a:rPr lang="zh-CN" altLang="en-US" sz="3200" b="1">
                <a:latin typeface="Times New Roman" panose="02020603050405020304" pitchFamily="18" charset="0"/>
                <a:cs typeface="Times New Roman" panose="02020603050405020304" pitchFamily="18" charset="0"/>
                <a:sym typeface="+mn-ea"/>
              </a:rPr>
              <a:t>情节设计</a:t>
            </a:r>
            <a:r>
              <a:rPr lang="en-US" altLang="zh-CN" sz="3200" b="1">
                <a:latin typeface="Times New Roman" panose="02020603050405020304" pitchFamily="18" charset="0"/>
                <a:cs typeface="Times New Roman" panose="02020603050405020304" pitchFamily="18" charset="0"/>
                <a:sym typeface="+mn-ea"/>
              </a:rPr>
              <a:t>:</a:t>
            </a:r>
            <a:endParaRPr lang="en-US" altLang="zh-CN" sz="3200" b="1">
              <a:latin typeface="Times New Roman" panose="02020603050405020304" pitchFamily="18" charset="0"/>
              <a:cs typeface="Times New Roman" panose="02020603050405020304" pitchFamily="18" charset="0"/>
            </a:endParaRPr>
          </a:p>
          <a:p>
            <a:endParaRPr lang="en-US" altLang="zh-CN" sz="2800">
              <a:latin typeface="Times New Roman" panose="02020603050405020304" pitchFamily="18" charset="0"/>
              <a:cs typeface="Times New Roman" panose="02020603050405020304" pitchFamily="18" charset="0"/>
              <a:sym typeface="+mn-ea"/>
            </a:endParaRPr>
          </a:p>
          <a:p>
            <a:r>
              <a:rPr lang="en-US" altLang="zh-CN" sz="2800" b="1" i="1">
                <a:latin typeface="Times New Roman" panose="02020603050405020304" pitchFamily="18" charset="0"/>
                <a:cs typeface="Times New Roman" panose="02020603050405020304" pitchFamily="18" charset="0"/>
                <a:sym typeface="+mn-ea"/>
              </a:rPr>
              <a:t>Para 1. The boy went home and </a:t>
            </a:r>
            <a:r>
              <a:rPr lang="en-US" altLang="zh-CN" sz="2800" b="1" i="1">
                <a:solidFill>
                  <a:srgbClr val="FF0000"/>
                </a:solidFill>
                <a:latin typeface="Times New Roman" panose="02020603050405020304" pitchFamily="18" charset="0"/>
                <a:cs typeface="Times New Roman" panose="02020603050405020304" pitchFamily="18" charset="0"/>
                <a:sym typeface="+mn-ea"/>
              </a:rPr>
              <a:t>thought about it long and hard.</a:t>
            </a:r>
            <a:endParaRPr lang="en-US" altLang="zh-CN" sz="2800">
              <a:solidFill>
                <a:srgbClr val="FF0000"/>
              </a:solidFill>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endParaRPr>
          </a:p>
          <a:p>
            <a:r>
              <a:rPr lang="en-US" altLang="zh-CN" sz="2800" b="1" u="sng">
                <a:latin typeface="Times New Roman" panose="02020603050405020304" pitchFamily="18" charset="0"/>
                <a:cs typeface="Times New Roman" panose="02020603050405020304" pitchFamily="18" charset="0"/>
                <a:sym typeface="+mn-ea"/>
              </a:rPr>
              <a:t>Contents: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soul-searching; self-dialogue; self-reflection; dialogue between father and son...</a:t>
            </a:r>
            <a:endParaRPr lang="en-US" altLang="zh-CN" sz="2800">
              <a:latin typeface="Times New Roman" panose="02020603050405020304" pitchFamily="18" charset="0"/>
              <a:cs typeface="Times New Roman" panose="02020603050405020304" pitchFamily="18" charset="0"/>
              <a:sym typeface="+mn-ea"/>
            </a:endParaRPr>
          </a:p>
          <a:p>
            <a:endParaRPr lang="en-US" altLang="zh-CN" sz="2800">
              <a:latin typeface="Times New Roman" panose="02020603050405020304" pitchFamily="18" charset="0"/>
              <a:cs typeface="Times New Roman" panose="02020603050405020304" pitchFamily="18" charset="0"/>
            </a:endParaRPr>
          </a:p>
          <a:p>
            <a:r>
              <a:rPr lang="en-US" altLang="zh-CN" sz="2800" b="1" u="sng">
                <a:latin typeface="Times New Roman" panose="02020603050405020304" pitchFamily="18" charset="0"/>
                <a:cs typeface="Times New Roman" panose="02020603050405020304" pitchFamily="18" charset="0"/>
                <a:sym typeface="+mn-ea"/>
              </a:rPr>
              <a:t>Methods: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r>
              <a:rPr lang="en-US" altLang="zh-CN" sz="2800">
                <a:latin typeface="Times New Roman" panose="02020603050405020304" pitchFamily="18" charset="0"/>
                <a:cs typeface="Times New Roman" panose="02020603050405020304" pitchFamily="18" charset="0"/>
                <a:sym typeface="+mn-ea"/>
              </a:rPr>
              <a:t>descriptions &amp; dialogues (mental activities; judging and weighing between dreams and reality; environment...)</a:t>
            </a:r>
            <a:endParaRPr lang="en-US" altLang="zh-CN" sz="2800">
              <a:latin typeface="Times New Roman" panose="02020603050405020304" pitchFamily="18" charset="0"/>
              <a:cs typeface="Times New Roman" panose="02020603050405020304" pitchFamily="18" charset="0"/>
              <a:sym typeface="+mn-ea"/>
            </a:endParaRPr>
          </a:p>
          <a:p>
            <a:endParaRPr lang="en-US" altLang="zh-CN" sz="2800">
              <a:latin typeface="Times New Roman" panose="02020603050405020304" pitchFamily="18" charset="0"/>
              <a:cs typeface="Times New Roman" panose="02020603050405020304" pitchFamily="18" charset="0"/>
            </a:endParaRPr>
          </a:p>
          <a:p>
            <a:r>
              <a:rPr lang="en-US" altLang="zh-CN" sz="2800" b="1">
                <a:solidFill>
                  <a:srgbClr val="FF0000"/>
                </a:solidFill>
                <a:latin typeface="Times New Roman" panose="02020603050405020304" pitchFamily="18" charset="0"/>
                <a:cs typeface="Times New Roman" panose="02020603050405020304" pitchFamily="18" charset="0"/>
                <a:sym typeface="+mn-ea"/>
              </a:rPr>
              <a:t>Transition to Para 2:</a:t>
            </a:r>
            <a:r>
              <a:rPr lang="en-US" altLang="zh-CN" sz="2800">
                <a:solidFill>
                  <a:srgbClr val="FF0000"/>
                </a:solidFill>
                <a:latin typeface="Times New Roman" panose="02020603050405020304" pitchFamily="18" charset="0"/>
                <a:cs typeface="Times New Roman" panose="02020603050405020304" pitchFamily="18" charset="0"/>
                <a:sym typeface="+mn-ea"/>
              </a:rPr>
              <a:t> </a:t>
            </a:r>
            <a:endParaRPr lang="en-US" altLang="zh-CN" sz="2800">
              <a:solidFill>
                <a:srgbClr val="FF0000"/>
              </a:solidFill>
              <a:latin typeface="Times New Roman" panose="02020603050405020304" pitchFamily="18" charset="0"/>
              <a:cs typeface="Times New Roman" panose="02020603050405020304" pitchFamily="18" charset="0"/>
              <a:sym typeface="+mn-ea"/>
            </a:endParaRPr>
          </a:p>
          <a:p>
            <a:r>
              <a:rPr lang="en-US" altLang="zh-CN" sz="2800">
                <a:solidFill>
                  <a:srgbClr val="FF0000"/>
                </a:solidFill>
                <a:latin typeface="Times New Roman" panose="02020603050405020304" pitchFamily="18" charset="0"/>
                <a:cs typeface="Times New Roman" panose="02020603050405020304" pitchFamily="18" charset="0"/>
                <a:sym typeface="+mn-ea"/>
              </a:rPr>
              <a:t>response to the teacher and grade with an unchanged mind.</a:t>
            </a:r>
            <a:endParaRPr lang="en-US" altLang="zh-CN" sz="280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calcmode="lin" valueType="num">
                                      <p:cBhvr additive="base">
                                        <p:cTn id="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anim calcmode="lin" valueType="num">
                                      <p:cBhvr additive="base">
                                        <p:cTn id="1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anim calcmode="lin" valueType="num">
                                      <p:cBhvr additive="base">
                                        <p:cTn id="19"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31975" y="419100"/>
            <a:ext cx="8512175" cy="368300"/>
          </a:xfrm>
          <a:prstGeom prst="rect">
            <a:avLst/>
          </a:prstGeom>
          <a:noFill/>
        </p:spPr>
        <p:txBody>
          <a:bodyPr wrap="square" rtlCol="0">
            <a:spAutoFit/>
          </a:bodyPr>
          <a:p>
            <a:endParaRPr lang="zh-CN" altLang="en-US"/>
          </a:p>
        </p:txBody>
      </p:sp>
      <p:sp>
        <p:nvSpPr>
          <p:cNvPr id="3" name="文本框 2"/>
          <p:cNvSpPr txBox="1"/>
          <p:nvPr/>
        </p:nvSpPr>
        <p:spPr>
          <a:xfrm>
            <a:off x="363855" y="401320"/>
            <a:ext cx="11580495" cy="6770370"/>
          </a:xfrm>
          <a:prstGeom prst="rect">
            <a:avLst/>
          </a:prstGeom>
          <a:noFill/>
        </p:spPr>
        <p:txBody>
          <a:bodyPr wrap="square" rtlCol="0">
            <a:spAutoFit/>
          </a:bodyPr>
          <a:p>
            <a:r>
              <a:rPr lang="en-US" altLang="zh-CN" sz="2800" b="1">
                <a:latin typeface="Times New Roman" panose="02020603050405020304" pitchFamily="18" charset="0"/>
                <a:cs typeface="Times New Roman" panose="02020603050405020304" pitchFamily="18" charset="0"/>
                <a:sym typeface="+mn-ea"/>
              </a:rPr>
              <a:t>Plot Design:</a:t>
            </a:r>
            <a:endParaRPr lang="en-US" altLang="zh-CN" sz="2800" b="1">
              <a:latin typeface="Times New Roman" panose="02020603050405020304" pitchFamily="18" charset="0"/>
              <a:cs typeface="Times New Roman" panose="02020603050405020304" pitchFamily="18" charset="0"/>
              <a:sym typeface="+mn-ea"/>
            </a:endParaRPr>
          </a:p>
          <a:p>
            <a:endParaRPr lang="en-US" altLang="zh-CN" sz="2800" b="1">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b="1" i="1">
                <a:latin typeface="Times New Roman" panose="02020603050405020304" pitchFamily="18" charset="0"/>
                <a:cs typeface="Times New Roman" panose="02020603050405020304" pitchFamily="18" charset="0"/>
              </a:rPr>
              <a:t>Para 2: Twenty years later, the teacher </a:t>
            </a:r>
            <a:r>
              <a:rPr lang="en-US" altLang="zh-CN" sz="2800" b="1" i="1">
                <a:solidFill>
                  <a:srgbClr val="FF0000"/>
                </a:solidFill>
                <a:latin typeface="Times New Roman" panose="02020603050405020304" pitchFamily="18" charset="0"/>
                <a:cs typeface="Times New Roman" panose="02020603050405020304" pitchFamily="18" charset="0"/>
              </a:rPr>
              <a:t>brought 30 students to camp out on a ranch</a:t>
            </a:r>
            <a:r>
              <a:rPr lang="en-US" altLang="zh-CN" sz="2800" b="1" i="1">
                <a:latin typeface="Times New Roman" panose="02020603050405020304" pitchFamily="18" charset="0"/>
                <a:cs typeface="Times New Roman" panose="02020603050405020304" pitchFamily="18" charset="0"/>
              </a:rPr>
              <a:t> for a week.</a:t>
            </a:r>
            <a:r>
              <a:rPr lang="en-US" altLang="zh-CN" sz="2800">
                <a:latin typeface="Times New Roman" panose="02020603050405020304" pitchFamily="18" charset="0"/>
                <a:cs typeface="Times New Roman" panose="02020603050405020304" pitchFamily="18" charset="0"/>
              </a:rPr>
              <a:t> </a:t>
            </a:r>
            <a:endParaRPr lang="en-US" altLang="zh-CN" sz="2800">
              <a:latin typeface="Times New Roman" panose="02020603050405020304" pitchFamily="18" charset="0"/>
              <a:cs typeface="Times New Roman" panose="02020603050405020304" pitchFamily="18" charset="0"/>
            </a:endParaRPr>
          </a:p>
          <a:p>
            <a:pPr fontAlgn="auto">
              <a:lnSpc>
                <a:spcPct val="150000"/>
              </a:lnSpc>
            </a:pPr>
            <a:r>
              <a:rPr lang="en-US" altLang="zh-CN" sz="2800" b="1" u="sng">
                <a:latin typeface="Times New Roman" panose="02020603050405020304" pitchFamily="18" charset="0"/>
                <a:cs typeface="Times New Roman" panose="02020603050405020304" pitchFamily="18" charset="0"/>
                <a:sym typeface="+mn-ea"/>
              </a:rPr>
              <a:t>Contents: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sym typeface="+mn-ea"/>
              </a:rPr>
              <a:t>brief description of the ranch; ranch owner’s identity recognized; teacher’s apology; instructive lesson to the students; </a:t>
            </a:r>
            <a:r>
              <a:rPr lang="en-US" altLang="zh-CN" sz="2800">
                <a:latin typeface="Times New Roman" panose="02020603050405020304" pitchFamily="18" charset="0"/>
                <a:cs typeface="Times New Roman" panose="02020603050405020304" pitchFamily="18" charset="0"/>
                <a:sym typeface="+mn-ea"/>
              </a:rPr>
              <a:t>elevation of the </a:t>
            </a:r>
            <a:r>
              <a:rPr lang="en-US" altLang="zh-CN" sz="2800">
                <a:latin typeface="Times New Roman" panose="02020603050405020304" pitchFamily="18" charset="0"/>
                <a:cs typeface="Times New Roman" panose="02020603050405020304" pitchFamily="18" charset="0"/>
                <a:sym typeface="+mn-ea"/>
              </a:rPr>
              <a:t>ending...</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b="1" u="sng">
                <a:latin typeface="Times New Roman" panose="02020603050405020304" pitchFamily="18" charset="0"/>
                <a:cs typeface="Times New Roman" panose="02020603050405020304" pitchFamily="18" charset="0"/>
                <a:sym typeface="+mn-ea"/>
              </a:rPr>
              <a:t>Methods:</a:t>
            </a:r>
            <a:r>
              <a:rPr lang="en-US" altLang="zh-CN" sz="2800">
                <a:latin typeface="Times New Roman" panose="02020603050405020304" pitchFamily="18" charset="0"/>
                <a:cs typeface="Times New Roman" panose="02020603050405020304" pitchFamily="18" charset="0"/>
                <a:sym typeface="+mn-ea"/>
              </a:rPr>
              <a:t> </a:t>
            </a:r>
            <a:endParaRPr lang="en-US" altLang="zh-CN" sz="2800">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sym typeface="+mn-ea"/>
              </a:rPr>
              <a:t>descriptions &amp; dialogues &amp; moral</a:t>
            </a:r>
            <a:endParaRPr lang="zh-CN" altLang="en-US" sz="2800" b="1">
              <a:solidFill>
                <a:srgbClr val="FF0000"/>
              </a:solidFill>
              <a:latin typeface="Arial" panose="020B0604020202020204" pitchFamily="34" charset="0"/>
              <a:cs typeface="Times New Roman" panose="02020603050405020304" pitchFamily="18" charset="0"/>
              <a:sym typeface="+mn-ea"/>
            </a:endParaRPr>
          </a:p>
          <a:p>
            <a:pPr fontAlgn="auto">
              <a:lnSpc>
                <a:spcPct val="150000"/>
              </a:lnSpc>
            </a:pPr>
            <a:r>
              <a:rPr lang="zh-CN" altLang="en-US" sz="2800" b="1">
                <a:solidFill>
                  <a:srgbClr val="FF0000"/>
                </a:solidFill>
                <a:latin typeface="Arial" panose="020B0604020202020204" pitchFamily="34" charset="0"/>
                <a:cs typeface="Times New Roman" panose="02020603050405020304" pitchFamily="18" charset="0"/>
                <a:sym typeface="+mn-ea"/>
              </a:rPr>
              <a:t>▲</a:t>
            </a:r>
            <a:r>
              <a:rPr lang="zh-CN" altLang="en-US" sz="2800" b="1">
                <a:latin typeface="Times New Roman" panose="02020603050405020304" pitchFamily="18" charset="0"/>
                <a:cs typeface="Times New Roman" panose="02020603050405020304" pitchFamily="18" charset="0"/>
                <a:sym typeface="+mn-ea"/>
              </a:rPr>
              <a:t>第二段涉及到的情节和要点较多，注意详略和手法</a:t>
            </a:r>
            <a:endParaRPr lang="en-US" altLang="zh-CN" sz="2800" b="1">
              <a:latin typeface="Times New Roman" panose="02020603050405020304" pitchFamily="18" charset="0"/>
              <a:cs typeface="Times New Roman" panose="02020603050405020304" pitchFamily="18" charset="0"/>
              <a:sym typeface="+mn-ea"/>
            </a:endParaRPr>
          </a:p>
          <a:p>
            <a:pPr fontAlgn="auto">
              <a:lnSpc>
                <a:spcPct val="150000"/>
              </a:lnSpc>
            </a:pPr>
            <a:r>
              <a:rPr lang="en-US" altLang="zh-CN" sz="2800">
                <a:latin typeface="Times New Roman" panose="02020603050405020304" pitchFamily="18" charset="0"/>
                <a:cs typeface="Times New Roman" panose="02020603050405020304" pitchFamily="18" charset="0"/>
              </a:rPr>
              <a:t> </a:t>
            </a:r>
            <a:endParaRPr lang="en-US" altLang="zh-CN" sz="2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1955" y="260350"/>
            <a:ext cx="11371580" cy="6170295"/>
          </a:xfrm>
          <a:prstGeom prst="rect">
            <a:avLst/>
          </a:prstGeom>
          <a:noFill/>
        </p:spPr>
        <p:txBody>
          <a:bodyPr wrap="square" rtlCol="0">
            <a:noAutofit/>
          </a:bodyPr>
          <a:p>
            <a:r>
              <a:rPr lang="en-US" altLang="zh-CN" sz="3600" b="1">
                <a:solidFill>
                  <a:srgbClr val="FF0000"/>
                </a:solidFill>
                <a:latin typeface="Times New Roman" panose="02020603050405020304" pitchFamily="18" charset="0"/>
                <a:cs typeface="Times New Roman" panose="02020603050405020304" pitchFamily="18" charset="0"/>
              </a:rPr>
              <a:t>Problems:</a:t>
            </a:r>
            <a:endParaRPr lang="en-US" altLang="zh-CN" sz="3600" b="1">
              <a:solidFill>
                <a:srgbClr val="FF0000"/>
              </a:solidFill>
              <a:latin typeface="Times New Roman" panose="02020603050405020304" pitchFamily="18" charset="0"/>
              <a:cs typeface="Times New Roman" panose="02020603050405020304" pitchFamily="18" charset="0"/>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rPr>
              <a:t>Para 1 </a:t>
            </a:r>
            <a:r>
              <a:rPr lang="zh-CN" altLang="en-US" sz="2800">
                <a:solidFill>
                  <a:schemeClr val="tx1"/>
                </a:solidFill>
                <a:latin typeface="Times New Roman" panose="02020603050405020304" pitchFamily="18" charset="0"/>
                <a:cs typeface="Times New Roman" panose="02020603050405020304" pitchFamily="18" charset="0"/>
              </a:rPr>
              <a:t>没有聚焦在</a:t>
            </a:r>
            <a:r>
              <a:rPr lang="en-US" altLang="zh-CN" sz="2800">
                <a:solidFill>
                  <a:schemeClr val="tx1"/>
                </a:solidFill>
                <a:latin typeface="Times New Roman" panose="02020603050405020304" pitchFamily="18" charset="0"/>
                <a:cs typeface="Times New Roman" panose="02020603050405020304" pitchFamily="18" charset="0"/>
                <a:sym typeface="+mn-ea"/>
              </a:rPr>
              <a:t>thought about it long and hard</a:t>
            </a:r>
            <a:r>
              <a:rPr lang="zh-CN" altLang="en-US" sz="2800">
                <a:solidFill>
                  <a:schemeClr val="tx1"/>
                </a:solidFill>
                <a:latin typeface="Times New Roman" panose="02020603050405020304" pitchFamily="18" charset="0"/>
                <a:cs typeface="Times New Roman" panose="02020603050405020304" pitchFamily="18" charset="0"/>
                <a:sym typeface="+mn-ea"/>
              </a:rPr>
              <a:t>上面，立马坚定信念，不改初衷，接着大量篇幅写了毕业后努力奋斗的过程，</a:t>
            </a:r>
            <a:r>
              <a:rPr lang="zh-CN" altLang="en-US" sz="2800" u="sng">
                <a:solidFill>
                  <a:schemeClr val="tx1"/>
                </a:solidFill>
                <a:latin typeface="Times New Roman" panose="02020603050405020304" pitchFamily="18" charset="0"/>
                <a:cs typeface="Times New Roman" panose="02020603050405020304" pitchFamily="18" charset="0"/>
                <a:sym typeface="+mn-ea"/>
              </a:rPr>
              <a:t>人物和场景频繁转换</a:t>
            </a:r>
            <a:r>
              <a:rPr lang="zh-CN" altLang="en-US" sz="2800">
                <a:solidFill>
                  <a:schemeClr val="tx1"/>
                </a:solidFill>
                <a:latin typeface="Times New Roman" panose="02020603050405020304" pitchFamily="18" charset="0"/>
                <a:cs typeface="Times New Roman" panose="02020603050405020304" pitchFamily="18" charset="0"/>
                <a:sym typeface="+mn-ea"/>
              </a:rPr>
              <a:t>，和</a:t>
            </a:r>
            <a:r>
              <a:rPr lang="en-US" altLang="zh-CN" sz="2800">
                <a:solidFill>
                  <a:schemeClr val="tx1"/>
                </a:solidFill>
                <a:latin typeface="Times New Roman" panose="02020603050405020304" pitchFamily="18" charset="0"/>
                <a:cs typeface="Times New Roman" panose="02020603050405020304" pitchFamily="18" charset="0"/>
                <a:sym typeface="+mn-ea"/>
              </a:rPr>
              <a:t>Para 2</a:t>
            </a:r>
            <a:r>
              <a:rPr lang="zh-CN" altLang="en-US" sz="2800">
                <a:solidFill>
                  <a:schemeClr val="tx1"/>
                </a:solidFill>
                <a:latin typeface="Times New Roman" panose="02020603050405020304" pitchFamily="18" charset="0"/>
                <a:cs typeface="Times New Roman" panose="02020603050405020304" pitchFamily="18" charset="0"/>
                <a:sym typeface="+mn-ea"/>
              </a:rPr>
              <a:t>开头的</a:t>
            </a:r>
            <a:r>
              <a:rPr lang="en-US" altLang="zh-CN" sz="2800">
                <a:solidFill>
                  <a:schemeClr val="tx1"/>
                </a:solidFill>
                <a:latin typeface="Times New Roman" panose="02020603050405020304" pitchFamily="18" charset="0"/>
                <a:cs typeface="Times New Roman" panose="02020603050405020304" pitchFamily="18" charset="0"/>
                <a:sym typeface="+mn-ea"/>
              </a:rPr>
              <a:t> </a:t>
            </a:r>
            <a:r>
              <a:rPr lang="zh-CN" altLang="en-US" sz="2800">
                <a:solidFill>
                  <a:schemeClr val="tx1"/>
                </a:solidFill>
                <a:latin typeface="Times New Roman" panose="02020603050405020304" pitchFamily="18" charset="0"/>
                <a:cs typeface="Times New Roman" panose="02020603050405020304" pitchFamily="18" charset="0"/>
                <a:sym typeface="+mn-ea"/>
              </a:rPr>
              <a:t>二十年后接不上。</a:t>
            </a:r>
            <a:endParaRPr lang="zh-CN" altLang="en-US" sz="2800">
              <a:solidFill>
                <a:schemeClr val="tx1"/>
              </a:solidFill>
              <a:latin typeface="Times New Roman" panose="02020603050405020304" pitchFamily="18" charset="0"/>
              <a:cs typeface="Times New Roman" panose="02020603050405020304" pitchFamily="18" charset="0"/>
              <a:sym typeface="+mn-ea"/>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sym typeface="+mn-ea"/>
              </a:rPr>
              <a:t>Para 1 </a:t>
            </a:r>
            <a:r>
              <a:rPr lang="zh-CN" altLang="en-US" sz="2800">
                <a:solidFill>
                  <a:schemeClr val="tx1"/>
                </a:solidFill>
                <a:latin typeface="Times New Roman" panose="02020603050405020304" pitchFamily="18" charset="0"/>
                <a:cs typeface="Times New Roman" panose="02020603050405020304" pitchFamily="18" charset="0"/>
                <a:sym typeface="+mn-ea"/>
              </a:rPr>
              <a:t>和</a:t>
            </a:r>
            <a:r>
              <a:rPr lang="en-US" altLang="zh-CN" sz="2800">
                <a:solidFill>
                  <a:schemeClr val="tx1"/>
                </a:solidFill>
                <a:latin typeface="Times New Roman" panose="02020603050405020304" pitchFamily="18" charset="0"/>
                <a:cs typeface="Times New Roman" panose="02020603050405020304" pitchFamily="18" charset="0"/>
                <a:sym typeface="+mn-ea"/>
              </a:rPr>
              <a:t>Para 2</a:t>
            </a:r>
            <a:r>
              <a:rPr lang="zh-CN" altLang="en-US" sz="2800">
                <a:solidFill>
                  <a:schemeClr val="tx1"/>
                </a:solidFill>
                <a:latin typeface="Times New Roman" panose="02020603050405020304" pitchFamily="18" charset="0"/>
                <a:cs typeface="Times New Roman" panose="02020603050405020304" pitchFamily="18" charset="0"/>
                <a:sym typeface="+mn-ea"/>
              </a:rPr>
              <a:t>的衔接过渡不恰当，写了坚定信念，不改初衷，</a:t>
            </a:r>
            <a:r>
              <a:rPr lang="zh-CN" altLang="en-US" sz="2800" u="sng">
                <a:solidFill>
                  <a:schemeClr val="tx1"/>
                </a:solidFill>
                <a:latin typeface="Times New Roman" panose="02020603050405020304" pitchFamily="18" charset="0"/>
                <a:cs typeface="Times New Roman" panose="02020603050405020304" pitchFamily="18" charset="0"/>
                <a:sym typeface="+mn-ea"/>
              </a:rPr>
              <a:t>却没有写对老师和成绩</a:t>
            </a:r>
            <a:r>
              <a:rPr lang="en-US" altLang="zh-CN" sz="2800" u="sng">
                <a:solidFill>
                  <a:schemeClr val="tx1"/>
                </a:solidFill>
                <a:latin typeface="Times New Roman" panose="02020603050405020304" pitchFamily="18" charset="0"/>
                <a:cs typeface="Times New Roman" panose="02020603050405020304" pitchFamily="18" charset="0"/>
                <a:sym typeface="+mn-ea"/>
              </a:rPr>
              <a:t>“F”</a:t>
            </a:r>
            <a:r>
              <a:rPr lang="zh-CN" altLang="en-US" sz="2800" u="sng">
                <a:solidFill>
                  <a:schemeClr val="tx1"/>
                </a:solidFill>
                <a:latin typeface="Times New Roman" panose="02020603050405020304" pitchFamily="18" charset="0"/>
                <a:cs typeface="Times New Roman" panose="02020603050405020304" pitchFamily="18" charset="0"/>
                <a:sym typeface="+mn-ea"/>
              </a:rPr>
              <a:t>的回应</a:t>
            </a:r>
            <a:r>
              <a:rPr lang="zh-CN" altLang="en-US" sz="2800">
                <a:solidFill>
                  <a:schemeClr val="tx1"/>
                </a:solidFill>
                <a:latin typeface="Times New Roman" panose="02020603050405020304" pitchFamily="18" charset="0"/>
                <a:cs typeface="Times New Roman" panose="02020603050405020304" pitchFamily="18" charset="0"/>
                <a:sym typeface="+mn-ea"/>
              </a:rPr>
              <a:t>。</a:t>
            </a:r>
            <a:endParaRPr lang="zh-CN" altLang="en-US" sz="2800">
              <a:solidFill>
                <a:schemeClr val="tx1"/>
              </a:solidFill>
              <a:latin typeface="Times New Roman" panose="02020603050405020304" pitchFamily="18" charset="0"/>
              <a:cs typeface="Times New Roman" panose="02020603050405020304" pitchFamily="18" charset="0"/>
              <a:sym typeface="+mn-ea"/>
            </a:endParaRPr>
          </a:p>
          <a:p>
            <a:pPr marL="342900" indent="-342900" fontAlgn="auto">
              <a:lnSpc>
                <a:spcPts val="4460"/>
              </a:lnSpc>
              <a:buFont typeface="Arial" panose="020B0604020202020204" pitchFamily="34" charset="0"/>
              <a:buChar char="•"/>
            </a:pPr>
            <a:r>
              <a:rPr lang="en-US" altLang="zh-CN" sz="2800">
                <a:solidFill>
                  <a:schemeClr val="tx1"/>
                </a:solidFill>
                <a:latin typeface="Times New Roman" panose="02020603050405020304" pitchFamily="18" charset="0"/>
                <a:cs typeface="Times New Roman" panose="02020603050405020304" pitchFamily="18" charset="0"/>
                <a:sym typeface="+mn-ea"/>
              </a:rPr>
              <a:t>Para 2 </a:t>
            </a:r>
            <a:r>
              <a:rPr lang="zh-CN" altLang="en-US" sz="2800">
                <a:solidFill>
                  <a:schemeClr val="tx1"/>
                </a:solidFill>
                <a:latin typeface="Times New Roman" panose="02020603050405020304" pitchFamily="18" charset="0"/>
                <a:cs typeface="Times New Roman" panose="02020603050405020304" pitchFamily="18" charset="0"/>
                <a:sym typeface="+mn-ea"/>
              </a:rPr>
              <a:t>农场景观过多（东南西北，</a:t>
            </a:r>
            <a:r>
              <a:rPr lang="en-US" altLang="zh-CN" sz="2800">
                <a:solidFill>
                  <a:schemeClr val="tx1"/>
                </a:solidFill>
                <a:latin typeface="Times New Roman" panose="02020603050405020304" pitchFamily="18" charset="0"/>
                <a:cs typeface="Times New Roman" panose="02020603050405020304" pitchFamily="18" charset="0"/>
                <a:sym typeface="+mn-ea"/>
              </a:rPr>
              <a:t>traces</a:t>
            </a:r>
            <a:r>
              <a:rPr lang="zh-CN" altLang="en-US" sz="2800">
                <a:solidFill>
                  <a:schemeClr val="tx1"/>
                </a:solidFill>
                <a:latin typeface="Times New Roman" panose="02020603050405020304" pitchFamily="18" charset="0"/>
                <a:cs typeface="Times New Roman" panose="02020603050405020304" pitchFamily="18" charset="0"/>
                <a:sym typeface="+mn-ea"/>
              </a:rPr>
              <a:t>，</a:t>
            </a:r>
            <a:r>
              <a:rPr lang="en-US" altLang="zh-CN" sz="2800">
                <a:solidFill>
                  <a:schemeClr val="tx1"/>
                </a:solidFill>
                <a:latin typeface="Times New Roman" panose="02020603050405020304" pitchFamily="18" charset="0"/>
                <a:cs typeface="Times New Roman" panose="02020603050405020304" pitchFamily="18" charset="0"/>
                <a:sym typeface="+mn-ea"/>
              </a:rPr>
              <a:t>stables, buildings...</a:t>
            </a:r>
            <a:r>
              <a:rPr lang="zh-CN" altLang="en-US" sz="2800">
                <a:solidFill>
                  <a:schemeClr val="tx1"/>
                </a:solidFill>
                <a:latin typeface="Times New Roman" panose="02020603050405020304" pitchFamily="18" charset="0"/>
                <a:cs typeface="Times New Roman" panose="02020603050405020304" pitchFamily="18" charset="0"/>
                <a:sym typeface="+mn-ea"/>
              </a:rPr>
              <a:t>）、孩子们活动（骑马，游戏</a:t>
            </a:r>
            <a:r>
              <a:rPr lang="en-US" altLang="zh-CN" sz="2800">
                <a:solidFill>
                  <a:schemeClr val="tx1"/>
                </a:solidFill>
                <a:latin typeface="Times New Roman" panose="02020603050405020304" pitchFamily="18" charset="0"/>
                <a:cs typeface="Times New Roman" panose="02020603050405020304" pitchFamily="18" charset="0"/>
                <a:sym typeface="+mn-ea"/>
              </a:rPr>
              <a:t>...</a:t>
            </a:r>
            <a:r>
              <a:rPr lang="zh-CN" altLang="en-US" sz="2800">
                <a:solidFill>
                  <a:schemeClr val="tx1"/>
                </a:solidFill>
                <a:latin typeface="Times New Roman" panose="02020603050405020304" pitchFamily="18" charset="0"/>
                <a:cs typeface="Times New Roman" panose="02020603050405020304" pitchFamily="18" charset="0"/>
                <a:sym typeface="+mn-ea"/>
              </a:rPr>
              <a:t>）描写过多、师生相认的过程铺垫过多、老师自我检讨、道歉过多、</a:t>
            </a:r>
            <a:r>
              <a:rPr lang="en-US" altLang="zh-CN" sz="2800">
                <a:solidFill>
                  <a:schemeClr val="tx1"/>
                </a:solidFill>
                <a:latin typeface="Times New Roman" panose="02020603050405020304" pitchFamily="18" charset="0"/>
                <a:cs typeface="Times New Roman" panose="02020603050405020304" pitchFamily="18" charset="0"/>
                <a:sym typeface="+mn-ea"/>
              </a:rPr>
              <a:t>Monty</a:t>
            </a:r>
            <a:r>
              <a:rPr lang="zh-CN" altLang="en-US" sz="2800">
                <a:solidFill>
                  <a:schemeClr val="tx1"/>
                </a:solidFill>
                <a:latin typeface="Times New Roman" panose="02020603050405020304" pitchFamily="18" charset="0"/>
                <a:cs typeface="Times New Roman" panose="02020603050405020304" pitchFamily="18" charset="0"/>
                <a:sym typeface="+mn-ea"/>
              </a:rPr>
              <a:t>描述奋斗历程过多，都会导致篇幅过长，</a:t>
            </a:r>
            <a:r>
              <a:rPr lang="zh-CN" altLang="en-US" sz="2800">
                <a:solidFill>
                  <a:schemeClr val="tx1"/>
                </a:solidFill>
                <a:latin typeface="Times New Roman" panose="02020603050405020304" pitchFamily="18" charset="0"/>
                <a:cs typeface="Times New Roman" panose="02020603050405020304" pitchFamily="18" charset="0"/>
                <a:sym typeface="+mn-ea"/>
              </a:rPr>
              <a:t>情节分配不均衡，</a:t>
            </a:r>
            <a:r>
              <a:rPr lang="en-US" altLang="zh-CN" sz="2800" u="sng">
                <a:solidFill>
                  <a:schemeClr val="tx1"/>
                </a:solidFill>
                <a:latin typeface="Times New Roman" panose="02020603050405020304" pitchFamily="18" charset="0"/>
                <a:cs typeface="Times New Roman" panose="02020603050405020304" pitchFamily="18" charset="0"/>
                <a:sym typeface="+mn-ea"/>
              </a:rPr>
              <a:t>telling</a:t>
            </a:r>
            <a:r>
              <a:rPr lang="zh-CN" altLang="en-US" sz="2800" u="sng">
                <a:solidFill>
                  <a:schemeClr val="tx1"/>
                </a:solidFill>
                <a:latin typeface="Times New Roman" panose="02020603050405020304" pitchFamily="18" charset="0"/>
                <a:cs typeface="Times New Roman" panose="02020603050405020304" pitchFamily="18" charset="0"/>
                <a:sym typeface="+mn-ea"/>
              </a:rPr>
              <a:t>和</a:t>
            </a:r>
            <a:r>
              <a:rPr lang="en-US" altLang="zh-CN" sz="2800" u="sng">
                <a:solidFill>
                  <a:schemeClr val="tx1"/>
                </a:solidFill>
                <a:latin typeface="Times New Roman" panose="02020603050405020304" pitchFamily="18" charset="0"/>
                <a:cs typeface="Times New Roman" panose="02020603050405020304" pitchFamily="18" charset="0"/>
                <a:sym typeface="+mn-ea"/>
              </a:rPr>
              <a:t>showing</a:t>
            </a:r>
            <a:r>
              <a:rPr lang="zh-CN" altLang="en-US" sz="2800" u="sng">
                <a:solidFill>
                  <a:schemeClr val="tx1"/>
                </a:solidFill>
                <a:latin typeface="Times New Roman" panose="02020603050405020304" pitchFamily="18" charset="0"/>
                <a:cs typeface="Times New Roman" panose="02020603050405020304" pitchFamily="18" charset="0"/>
                <a:sym typeface="+mn-ea"/>
              </a:rPr>
              <a:t>手法侧重不恰当</a:t>
            </a:r>
            <a:r>
              <a:rPr lang="zh-CN" altLang="en-US" sz="2800">
                <a:solidFill>
                  <a:schemeClr val="tx1"/>
                </a:solidFill>
                <a:latin typeface="Times New Roman" panose="02020603050405020304" pitchFamily="18" charset="0"/>
                <a:cs typeface="Times New Roman" panose="02020603050405020304" pitchFamily="18" charset="0"/>
                <a:sym typeface="+mn-ea"/>
              </a:rPr>
              <a:t>。</a:t>
            </a:r>
            <a:endParaRPr lang="zh-CN" altLang="en-US" sz="2800">
              <a:solidFill>
                <a:schemeClr val="tx1"/>
              </a:solidFill>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55165" y="340995"/>
            <a:ext cx="8177530" cy="5631180"/>
          </a:xfrm>
          <a:prstGeom prst="rect">
            <a:avLst/>
          </a:prstGeom>
          <a:noFill/>
        </p:spPr>
        <p:txBody>
          <a:bodyPr wrap="square" rtlCol="0">
            <a:spAutoFit/>
          </a:bodyPr>
          <a:lstStyle/>
          <a:p>
            <a:pPr fontAlgn="auto">
              <a:lnSpc>
                <a:spcPct val="150000"/>
              </a:lnSpc>
            </a:pPr>
            <a:r>
              <a:rPr lang="zh-CN" altLang="en-US" sz="4000" b="1" dirty="0" smtClean="0">
                <a:gradFill>
                  <a:gsLst>
                    <a:gs pos="0">
                      <a:srgbClr val="E30000"/>
                    </a:gs>
                    <a:gs pos="100000">
                      <a:srgbClr val="760303"/>
                    </a:gs>
                  </a:gsLst>
                  <a:lin scaled="0"/>
                </a:gradFill>
                <a:sym typeface="+mn-ea"/>
              </a:rPr>
              <a:t>五种</a:t>
            </a:r>
            <a:r>
              <a:rPr lang="zh-CN" altLang="en-US" sz="4000" b="1" dirty="0">
                <a:gradFill>
                  <a:gsLst>
                    <a:gs pos="0">
                      <a:srgbClr val="E30000"/>
                    </a:gs>
                    <a:gs pos="100000">
                      <a:srgbClr val="760303"/>
                    </a:gs>
                  </a:gsLst>
                  <a:lin scaled="0"/>
                </a:gradFill>
                <a:sym typeface="+mn-ea"/>
              </a:rPr>
              <a:t>简单易学</a:t>
            </a:r>
            <a:r>
              <a:rPr lang="zh-CN" altLang="en-US" sz="4000" b="1" dirty="0" smtClean="0">
                <a:gradFill>
                  <a:gsLst>
                    <a:gs pos="0">
                      <a:srgbClr val="E30000"/>
                    </a:gs>
                    <a:gs pos="100000">
                      <a:srgbClr val="760303"/>
                    </a:gs>
                  </a:gsLst>
                  <a:lin scaled="0"/>
                </a:gradFill>
                <a:sym typeface="+mn-ea"/>
              </a:rPr>
              <a:t>的结尾方式：</a:t>
            </a:r>
            <a:endParaRPr lang="en-US" altLang="zh-CN" sz="4000" b="1" dirty="0" smtClean="0">
              <a:gradFill>
                <a:gsLst>
                  <a:gs pos="0">
                    <a:srgbClr val="E30000"/>
                  </a:gs>
                  <a:gs pos="100000">
                    <a:srgbClr val="760303"/>
                  </a:gs>
                </a:gsLst>
                <a:lin scaled="0"/>
              </a:gradFill>
              <a:sym typeface="+mn-ea"/>
            </a:endParaRPr>
          </a:p>
          <a:p>
            <a:pPr marL="742950" indent="-742950" fontAlgn="auto">
              <a:lnSpc>
                <a:spcPct val="150000"/>
              </a:lnSpc>
              <a:buAutoNum type="arabicPeriod"/>
            </a:pPr>
            <a:r>
              <a:rPr lang="zh-CN" altLang="en-US" sz="4000" dirty="0" smtClean="0">
                <a:highlight>
                  <a:srgbClr val="FFFF00"/>
                </a:highlight>
                <a:sym typeface="+mn-ea"/>
              </a:rPr>
              <a:t>哲理点睛</a:t>
            </a:r>
            <a:endParaRPr lang="zh-CN" altLang="en-US" sz="4000" dirty="0">
              <a:highlight>
                <a:srgbClr val="FFFF00"/>
              </a:highlight>
              <a:sym typeface="+mn-ea"/>
            </a:endParaRPr>
          </a:p>
          <a:p>
            <a:pPr marL="742950" indent="-742950" fontAlgn="auto">
              <a:lnSpc>
                <a:spcPct val="150000"/>
              </a:lnSpc>
              <a:buAutoNum type="arabicPeriod"/>
            </a:pPr>
            <a:r>
              <a:rPr lang="zh-CN" altLang="en-US" sz="4000" dirty="0" smtClean="0">
                <a:highlight>
                  <a:srgbClr val="FFFF00"/>
                </a:highlight>
                <a:sym typeface="+mn-ea"/>
              </a:rPr>
              <a:t>对话</a:t>
            </a:r>
            <a:r>
              <a:rPr lang="zh-CN" altLang="en-US" sz="4000" dirty="0">
                <a:highlight>
                  <a:srgbClr val="FFFF00"/>
                </a:highlight>
                <a:sym typeface="+mn-ea"/>
              </a:rPr>
              <a:t>收尾</a:t>
            </a:r>
            <a:endParaRPr lang="zh-CN" altLang="en-US" sz="4000" dirty="0">
              <a:sym typeface="+mn-ea"/>
            </a:endParaRPr>
          </a:p>
          <a:p>
            <a:pPr marL="742950" indent="-742950" fontAlgn="auto">
              <a:lnSpc>
                <a:spcPct val="150000"/>
              </a:lnSpc>
              <a:buAutoNum type="arabicPeriod"/>
            </a:pPr>
            <a:r>
              <a:rPr lang="zh-CN" altLang="en-US" sz="4000" dirty="0" smtClean="0">
                <a:highlight>
                  <a:srgbClr val="FFFF00"/>
                </a:highlight>
                <a:sym typeface="+mn-ea"/>
              </a:rPr>
              <a:t>首尾呼应</a:t>
            </a:r>
            <a:endParaRPr lang="zh-CN" altLang="en-US" sz="4000" dirty="0" smtClean="0">
              <a:highlight>
                <a:srgbClr val="FFFF00"/>
              </a:highlight>
              <a:sym typeface="+mn-ea"/>
            </a:endParaRPr>
          </a:p>
          <a:p>
            <a:pPr marL="742950" indent="-742950" fontAlgn="auto">
              <a:lnSpc>
                <a:spcPct val="150000"/>
              </a:lnSpc>
              <a:buAutoNum type="arabicPeriod"/>
            </a:pPr>
            <a:r>
              <a:rPr lang="zh-CN" altLang="en-US" sz="4000" dirty="0" smtClean="0">
                <a:sym typeface="+mn-ea"/>
              </a:rPr>
              <a:t>画面定格</a:t>
            </a:r>
            <a:endParaRPr lang="zh-CN" altLang="en-US" sz="4000" dirty="0" smtClean="0">
              <a:sym typeface="+mn-ea"/>
            </a:endParaRPr>
          </a:p>
          <a:p>
            <a:pPr marL="742950" indent="-742950" fontAlgn="auto">
              <a:lnSpc>
                <a:spcPct val="150000"/>
              </a:lnSpc>
              <a:buAutoNum type="arabicPeriod"/>
            </a:pPr>
            <a:r>
              <a:rPr lang="zh-CN" altLang="en-US" sz="4000" dirty="0"/>
              <a:t>结尾留白 </a:t>
            </a:r>
            <a:endParaRPr lang="zh-CN" altLang="en-US"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4150" y="78740"/>
            <a:ext cx="11859895" cy="6642735"/>
          </a:xfrm>
          <a:prstGeom prst="rect">
            <a:avLst/>
          </a:prstGeom>
          <a:noFill/>
        </p:spPr>
        <p:txBody>
          <a:bodyPr wrap="square" rtlCol="0">
            <a:noAutofit/>
          </a:bodyPr>
          <a:p>
            <a:r>
              <a:rPr lang="zh-CN" altLang="en-US" sz="2600" b="1">
                <a:latin typeface="Times New Roman" panose="02020603050405020304" pitchFamily="18" charset="0"/>
                <a:cs typeface="Times New Roman" panose="02020603050405020304" pitchFamily="18" charset="0"/>
              </a:rPr>
              <a:t>方法一：哲理点睛</a:t>
            </a:r>
            <a:endParaRPr lang="zh-CN" altLang="en-US" sz="2600" b="1">
              <a:latin typeface="Times New Roman" panose="02020603050405020304" pitchFamily="18" charset="0"/>
              <a:cs typeface="Times New Roman" panose="02020603050405020304" pitchFamily="18" charset="0"/>
            </a:endParaRPr>
          </a:p>
          <a:p>
            <a:endParaRPr lang="zh-CN" altLang="en-US" sz="2600">
              <a:latin typeface="Times New Roman" panose="02020603050405020304" pitchFamily="18" charset="0"/>
              <a:cs typeface="Times New Roman" panose="02020603050405020304" pitchFamily="18" charset="0"/>
            </a:endParaRPr>
          </a:p>
          <a:p>
            <a:pPr indent="457200"/>
            <a:r>
              <a:rPr lang="en-US" altLang="zh-CN" sz="2600">
                <a:latin typeface="Times New Roman" panose="02020603050405020304" pitchFamily="18" charset="0"/>
                <a:cs typeface="Times New Roman" panose="02020603050405020304" pitchFamily="18" charset="0"/>
              </a:rPr>
              <a:t>Twenty years later, the teacher brought 30 students to camp out on a ranch for a week. As they wandered around the 200-acre land, admiring the well-built stables and spacious house, the teacher was stunned to recognize the layout—it was presumably the one in the paper he marked an F decades ago. Just then, Monty walked over smiling. “Welcome to my ranch, sir,” he said. The teacher stared in awe, regret and pride filling his eyes. “I was wrong back then,” he admitted softly. Monty shook his head gently: </a:t>
            </a:r>
            <a:r>
              <a:rPr lang="en-US" altLang="zh-CN" sz="2600" b="1">
                <a:solidFill>
                  <a:srgbClr val="FF0000"/>
                </a:solidFill>
                <a:latin typeface="Times New Roman" panose="02020603050405020304" pitchFamily="18" charset="0"/>
                <a:cs typeface="Times New Roman" panose="02020603050405020304" pitchFamily="18" charset="0"/>
              </a:rPr>
              <a:t>“Dreams aren’t measured by how realistic they seem, but by how fiercely we chase them.”</a:t>
            </a:r>
            <a:r>
              <a:rPr lang="en-US" altLang="zh-CN" sz="2600">
                <a:latin typeface="Times New Roman" panose="02020603050405020304" pitchFamily="18" charset="0"/>
                <a:cs typeface="Times New Roman" panose="02020603050405020304" pitchFamily="18" charset="0"/>
              </a:rPr>
              <a:t> The students listened quietly, their young minds grasping the truth that </a:t>
            </a:r>
            <a:r>
              <a:rPr lang="en-US" altLang="zh-CN" sz="2600" b="1">
                <a:solidFill>
                  <a:srgbClr val="FF0000"/>
                </a:solidFill>
                <a:latin typeface="Times New Roman" panose="02020603050405020304" pitchFamily="18" charset="0"/>
                <a:cs typeface="Times New Roman" panose="02020603050405020304" pitchFamily="18" charset="0"/>
              </a:rPr>
              <a:t>persistence can turn even the wildest dream into reality.</a:t>
            </a:r>
            <a:endParaRPr lang="en-US" altLang="zh-CN" sz="2600">
              <a:latin typeface="Times New Roman" panose="02020603050405020304" pitchFamily="18" charset="0"/>
              <a:cs typeface="Times New Roman" panose="02020603050405020304" pitchFamily="18" charset="0"/>
            </a:endParaRPr>
          </a:p>
          <a:p>
            <a:endParaRPr lang="en-US" altLang="zh-CN" sz="2600">
              <a:latin typeface="Times New Roman" panose="02020603050405020304" pitchFamily="18" charset="0"/>
              <a:cs typeface="Times New Roman" panose="02020603050405020304" pitchFamily="18" charset="0"/>
            </a:endParaRPr>
          </a:p>
          <a:p>
            <a:pPr indent="457200"/>
            <a:r>
              <a:rPr lang="en-US" altLang="zh-CN" sz="2600">
                <a:latin typeface="Times New Roman" panose="02020603050405020304" pitchFamily="18" charset="0"/>
                <a:cs typeface="Times New Roman" panose="02020603050405020304" pitchFamily="18" charset="0"/>
              </a:rPr>
              <a:t>As Helen Keller once said, </a:t>
            </a:r>
            <a:r>
              <a:rPr lang="en-US" altLang="zh-CN" sz="2600" b="1">
                <a:solidFill>
                  <a:srgbClr val="FF0000"/>
                </a:solidFill>
                <a:latin typeface="Times New Roman" panose="02020603050405020304" pitchFamily="18" charset="0"/>
                <a:cs typeface="Times New Roman" panose="02020603050405020304" pitchFamily="18" charset="0"/>
              </a:rPr>
              <a:t>“The only thing worse than being blind is having sight but no vision.”</a:t>
            </a:r>
            <a:r>
              <a:rPr lang="en-US" altLang="zh-CN" sz="2600">
                <a:latin typeface="Times New Roman" panose="02020603050405020304" pitchFamily="18" charset="0"/>
                <a:cs typeface="Times New Roman" panose="02020603050405020304" pitchFamily="18" charset="0"/>
              </a:rPr>
              <a:t> The students around fell silent, their hearts stirred. They realized that </a:t>
            </a:r>
            <a:r>
              <a:rPr lang="en-US" altLang="zh-CN" sz="2600" b="1">
                <a:solidFill>
                  <a:srgbClr val="FF0000"/>
                </a:solidFill>
                <a:latin typeface="Times New Roman" panose="02020603050405020304" pitchFamily="18" charset="0"/>
                <a:cs typeface="Times New Roman" panose="02020603050405020304" pitchFamily="18" charset="0"/>
              </a:rPr>
              <a:t>dreams are not bound by reality’s limitations; they are fueled by the courage to hold on, even when the world says “impossible.”</a:t>
            </a:r>
            <a:endParaRPr lang="en-US" altLang="zh-CN" sz="26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410845" y="283845"/>
            <a:ext cx="11372215" cy="6358890"/>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方法二：对话收尾</a:t>
            </a:r>
            <a:endParaRPr lang="zh-CN" altLang="en-US" sz="2800" b="1">
              <a:latin typeface="宋体" panose="02010600030101010101" pitchFamily="2" charset="-122"/>
              <a:ea typeface="宋体" panose="02010600030101010101" pitchFamily="2" charset="-122"/>
            </a:endParaRPr>
          </a:p>
          <a:p>
            <a:pPr marL="0" indent="0" algn="just" defTabSz="266700">
              <a:spcBef>
                <a:spcPct val="0"/>
              </a:spcBef>
              <a:spcAft>
                <a:spcPct val="0"/>
              </a:spcAft>
            </a:pPr>
            <a:endParaRPr lang="zh-CN" altLang="en-US" sz="2800" b="1">
              <a:latin typeface="宋体" panose="02010600030101010101" pitchFamily="2" charset="-122"/>
              <a:ea typeface="宋体" panose="02010600030101010101" pitchFamily="2" charset="-122"/>
            </a:endParaRPr>
          </a:p>
          <a:p>
            <a:pPr indent="457200" algn="just" defTabSz="266700" fontAlgn="auto">
              <a:spcBef>
                <a:spcPct val="0"/>
              </a:spcBef>
              <a:spcAft>
                <a:spcPct val="0"/>
              </a:spcAft>
            </a:pPr>
            <a:r>
              <a:rPr lang="en-US" altLang="zh-CN" sz="2800" i="1" u="sng">
                <a:latin typeface="Times New Roman" panose="02020603050405020304"/>
                <a:ea typeface="宋体" panose="02010600030101010101" pitchFamily="2" charset="-122"/>
              </a:rPr>
              <a:t>Twenty years later, the teacher brought 30 students to camp out on a ranch for a week.</a:t>
            </a:r>
            <a:r>
              <a:rPr lang="en-US" altLang="zh-CN" sz="280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a:t>
            </a:r>
            <a:r>
              <a:rPr lang="en-US" altLang="zh-CN" sz="2800">
                <a:latin typeface="Times New Roman" panose="02020603050405020304"/>
                <a:ea typeface="Times New Roman" panose="02020603050405020304"/>
              </a:rPr>
              <a:t>He realized how wrong he was</a:t>
            </a:r>
            <a:r>
              <a:rPr lang="en-US" altLang="zh-CN" sz="2800">
                <a:latin typeface="Times New Roman" panose="02020603050405020304"/>
                <a:ea typeface="宋体" panose="02010600030101010101" pitchFamily="2" charset="-122"/>
              </a:rPr>
              <a:t> back then</a:t>
            </a:r>
            <a:r>
              <a:rPr lang="en-US" altLang="zh-CN" sz="2800">
                <a:latin typeface="Times New Roman" panose="02020603050405020304"/>
                <a:ea typeface="Times New Roman" panose="02020603050405020304"/>
              </a:rPr>
              <a:t>!</a:t>
            </a:r>
            <a:r>
              <a:rPr lang="en-US" altLang="zh-CN" sz="2800">
                <a:latin typeface="Times New Roman" panose="02020603050405020304"/>
                <a:ea typeface="宋体" panose="02010600030101010101" pitchFamily="2" charset="-122"/>
              </a:rPr>
              <a:t> </a:t>
            </a:r>
            <a:r>
              <a:rPr lang="en-US" altLang="zh-CN" sz="2800" b="1">
                <a:solidFill>
                  <a:srgbClr val="FF0000"/>
                </a:solidFill>
                <a:latin typeface="Times New Roman" panose="02020603050405020304"/>
                <a:ea typeface="宋体" panose="02010600030101010101" pitchFamily="2" charset="-122"/>
              </a:rPr>
              <a:t>“I should’ve never told you to give up</a:t>
            </a:r>
            <a:r>
              <a:rPr lang="en-US" altLang="zh-CN" sz="2800" b="1">
                <a:solidFill>
                  <a:srgbClr val="FF0000"/>
                </a:solidFill>
                <a:latin typeface="Times New Roman" panose="02020603050405020304"/>
                <a:ea typeface="Times New Roman" panose="02020603050405020304"/>
              </a:rPr>
              <a:t>!</a:t>
            </a:r>
            <a:r>
              <a:rPr lang="en-US" altLang="zh-CN" sz="2800" b="1">
                <a:solidFill>
                  <a:srgbClr val="FF0000"/>
                </a:solidFill>
                <a:latin typeface="Times New Roman" panose="02020603050405020304"/>
                <a:ea typeface="宋体" panose="02010600030101010101" pitchFamily="2" charset="-122"/>
              </a:rPr>
              <a:t>”</a:t>
            </a:r>
            <a:r>
              <a:rPr lang="en-US" altLang="zh-CN" sz="2800">
                <a:latin typeface="Times New Roman" panose="02020603050405020304"/>
                <a:ea typeface="宋体" panose="02010600030101010101" pitchFamily="2" charset="-122"/>
              </a:rPr>
              <a:t> he said earnestly. Monty clapped him on the shoulder: </a:t>
            </a:r>
            <a:r>
              <a:rPr lang="en-US" altLang="zh-CN" sz="2800" b="1">
                <a:solidFill>
                  <a:srgbClr val="FF0000"/>
                </a:solidFill>
                <a:latin typeface="Times New Roman" panose="02020603050405020304"/>
                <a:ea typeface="宋体" panose="02010600030101010101" pitchFamily="2" charset="-122"/>
              </a:rPr>
              <a:t>“No, sir. Your words made me want to prove it even more.”</a:t>
            </a:r>
            <a:r>
              <a:rPr lang="en-US" altLang="zh-CN" sz="2800">
                <a:latin typeface="Times New Roman" panose="02020603050405020304"/>
                <a:ea typeface="宋体" panose="02010600030101010101" pitchFamily="2" charset="-122"/>
              </a:rPr>
              <a:t> The teacher smiled, relief washing over him: </a:t>
            </a:r>
            <a:r>
              <a:rPr lang="en-US" altLang="zh-CN" sz="2800" b="1">
                <a:solidFill>
                  <a:srgbClr val="FF0000"/>
                </a:solidFill>
                <a:latin typeface="Times New Roman" panose="02020603050405020304"/>
                <a:ea typeface="宋体" panose="02010600030101010101" pitchFamily="2" charset="-122"/>
              </a:rPr>
              <a:t>“Then I’m glad I was wrong. Victory belongs to every soul that holds a dream and strives to realize it ”</a:t>
            </a:r>
            <a:endParaRPr lang="en-US" altLang="zh-CN" sz="2800" b="1">
              <a:solidFill>
                <a:srgbClr val="FF0000"/>
              </a:solidFill>
              <a:latin typeface="Times New Roman" panose="02020603050405020304"/>
              <a:ea typeface="宋体" panose="0201060003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635" y="953770"/>
            <a:ext cx="10896600" cy="5185410"/>
          </a:xfrm>
          <a:prstGeom prst="rect">
            <a:avLst/>
          </a:prstGeom>
        </p:spPr>
        <p:txBody>
          <a:bodyPr>
            <a:noAutofit/>
          </a:bodyPr>
          <a:p>
            <a:pPr marL="0" indent="0" algn="just" defTabSz="266700">
              <a:spcBef>
                <a:spcPct val="0"/>
              </a:spcBef>
              <a:spcAft>
                <a:spcPct val="0"/>
              </a:spcAft>
            </a:pP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a:p>
            <a:pPr marL="0" indent="457200" algn="just" defTabSz="266700">
              <a:spcBef>
                <a:spcPct val="0"/>
              </a:spcBef>
              <a:spcAft>
                <a:spcPct val="0"/>
              </a:spcAft>
            </a:pPr>
            <a:r>
              <a:rPr lang="en-US" altLang="zh-CN" sz="2800">
                <a:latin typeface="Times New Roman" panose="02020603050405020304"/>
                <a:ea typeface="宋体" panose="02010600030101010101" pitchFamily="2" charset="-122"/>
              </a:rPr>
              <a:t>Under Monty’s guidance, the students looked around the office in delight and excitement. To their surprise, they found a huge “F” in red on the wall. Smiling, Monty told them the story, which he ended by saying </a:t>
            </a:r>
            <a:r>
              <a:rPr lang="en-US" altLang="zh-CN" sz="2800" b="1">
                <a:solidFill>
                  <a:srgbClr val="FF0000"/>
                </a:solidFill>
                <a:latin typeface="Times New Roman" panose="02020603050405020304"/>
                <a:ea typeface="宋体" panose="02010600030101010101" pitchFamily="2" charset="-122"/>
              </a:rPr>
              <a:t>“Go for your wildest dreams, kids, because nothing is impossible / impossible is nothing!”</a:t>
            </a:r>
            <a:r>
              <a:rPr lang="en-US" altLang="zh-CN" sz="2800">
                <a:latin typeface="Times New Roman" panose="02020603050405020304"/>
                <a:ea typeface="宋体" panose="02010600030101010101" pitchFamily="2" charset="-122"/>
              </a:rPr>
              <a:t> </a:t>
            </a: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4545" y="412750"/>
            <a:ext cx="11178540" cy="6868795"/>
          </a:xfrm>
          <a:prstGeom prst="rect">
            <a:avLst/>
          </a:prstGeom>
          <a:noFill/>
        </p:spPr>
        <p:txBody>
          <a:bodyPr wrap="square">
            <a:noAutofit/>
          </a:bodyPr>
          <a:lstStyle/>
          <a:p>
            <a:pPr indent="0" fontAlgn="auto">
              <a:lnSpc>
                <a:spcPct val="130000"/>
              </a:lnSpc>
              <a:tabLst>
                <a:tab pos="628650" algn="l"/>
              </a:tabLst>
            </a:pPr>
            <a:r>
              <a:rPr lang="en-US" altLang="zh-CN" sz="2100" dirty="0" smtClean="0"/>
              <a:t> </a:t>
            </a:r>
            <a:r>
              <a:rPr lang="en-US" altLang="zh-CN" sz="2100" b="1" dirty="0" smtClean="0"/>
              <a:t>      </a:t>
            </a:r>
            <a:r>
              <a:rPr lang="zh-CN" altLang="en-US" sz="2800" b="1" dirty="0" smtClean="0"/>
              <a:t>考试注意事项：</a:t>
            </a:r>
            <a:r>
              <a:rPr lang="en-US" altLang="zh-CN" sz="2800" b="1" dirty="0" smtClean="0"/>
              <a:t> </a:t>
            </a:r>
            <a:endParaRPr lang="en-US" altLang="zh-CN" sz="2800" dirty="0" smtClean="0"/>
          </a:p>
          <a:p>
            <a:pPr indent="0" fontAlgn="auto">
              <a:lnSpc>
                <a:spcPct val="130000"/>
              </a:lnSpc>
              <a:tabLst>
                <a:tab pos="628650" algn="l"/>
              </a:tabLst>
            </a:pPr>
            <a:r>
              <a:rPr lang="en-US" altLang="zh-CN" sz="2800" dirty="0" smtClean="0">
                <a:latin typeface="+mj-ea"/>
                <a:ea typeface="+mj-ea"/>
                <a:cs typeface="+mj-ea"/>
              </a:rPr>
              <a:t>    1.e</a:t>
            </a:r>
            <a:r>
              <a:rPr lang="zh-CN" altLang="en-US" sz="2800" dirty="0" smtClean="0">
                <a:latin typeface="+mj-ea"/>
                <a:ea typeface="+mj-ea"/>
                <a:cs typeface="+mj-ea"/>
              </a:rPr>
              <a:t>听说写作纸上要贴条码（学号上方）。</a:t>
            </a:r>
            <a:r>
              <a:rPr lang="en-US" altLang="zh-CN" sz="2800" dirty="0" smtClean="0">
                <a:latin typeface="+mj-ea"/>
                <a:ea typeface="+mj-ea"/>
                <a:cs typeface="+mj-ea"/>
              </a:rPr>
              <a:t> </a:t>
            </a:r>
            <a:r>
              <a:rPr lang="zh-CN" altLang="en-US" sz="2800" dirty="0" smtClean="0">
                <a:latin typeface="+mj-ea"/>
                <a:ea typeface="+mj-ea"/>
                <a:cs typeface="+mj-ea"/>
              </a:rPr>
              <a:t>写作时段首句要抄上。</a:t>
            </a:r>
            <a:r>
              <a:rPr lang="en-US" altLang="zh-CN" sz="2800" dirty="0" smtClean="0">
                <a:latin typeface="+mj-ea"/>
                <a:ea typeface="+mj-ea"/>
                <a:cs typeface="+mj-ea"/>
              </a:rPr>
              <a:t> </a:t>
            </a:r>
            <a:r>
              <a:rPr lang="zh-CN" altLang="en-US" sz="2800" dirty="0" smtClean="0">
                <a:latin typeface="+mj-ea"/>
                <a:ea typeface="+mj-ea"/>
                <a:cs typeface="+mj-ea"/>
              </a:rPr>
              <a:t>格子尽量写满，字数达标。</a:t>
            </a:r>
            <a:r>
              <a:rPr lang="en-US" altLang="zh-CN" sz="2800" dirty="0" smtClean="0">
                <a:latin typeface="+mj-ea"/>
                <a:ea typeface="+mj-ea"/>
                <a:cs typeface="+mj-ea"/>
              </a:rPr>
              <a:t> </a:t>
            </a:r>
            <a:endParaRPr lang="en-US" altLang="zh-CN" sz="2800" dirty="0" smtClean="0">
              <a:latin typeface="+mj-ea"/>
              <a:ea typeface="+mj-ea"/>
              <a:cs typeface="+mj-ea"/>
            </a:endParaRPr>
          </a:p>
          <a:p>
            <a:pPr indent="0" fontAlgn="auto">
              <a:lnSpc>
                <a:spcPct val="130000"/>
              </a:lnSpc>
              <a:tabLst>
                <a:tab pos="628650" algn="l"/>
              </a:tabLst>
            </a:pPr>
            <a:r>
              <a:rPr lang="en-US" altLang="zh-CN" sz="2800" dirty="0" smtClean="0">
                <a:latin typeface="+mj-ea"/>
                <a:ea typeface="+mj-ea"/>
                <a:cs typeface="+mj-ea"/>
              </a:rPr>
              <a:t>    2. 25+5</a:t>
            </a:r>
            <a:r>
              <a:rPr lang="zh-CN" altLang="en-US" sz="2800" dirty="0" smtClean="0">
                <a:latin typeface="+mj-ea"/>
                <a:ea typeface="+mj-ea"/>
                <a:cs typeface="+mj-ea"/>
              </a:rPr>
              <a:t>有</a:t>
            </a:r>
            <a:r>
              <a:rPr lang="en-US" altLang="zh-CN" sz="2800" dirty="0" smtClean="0">
                <a:latin typeface="+mj-ea"/>
                <a:ea typeface="+mj-ea"/>
                <a:cs typeface="+mj-ea"/>
              </a:rPr>
              <a:t>5</a:t>
            </a:r>
            <a:r>
              <a:rPr lang="zh-CN" altLang="en-US" sz="2800" dirty="0" smtClean="0">
                <a:latin typeface="+mj-ea"/>
                <a:ea typeface="+mj-ea"/>
                <a:cs typeface="+mj-ea"/>
              </a:rPr>
              <a:t>分的书写分，请重视书写，高考</a:t>
            </a:r>
            <a:r>
              <a:rPr lang="en-US" altLang="zh-CN" sz="2800" dirty="0" smtClean="0">
                <a:latin typeface="+mj-ea"/>
                <a:ea typeface="+mj-ea"/>
                <a:cs typeface="+mj-ea"/>
              </a:rPr>
              <a:t>22</a:t>
            </a:r>
            <a:r>
              <a:rPr lang="zh-CN" altLang="en-US" sz="2800" dirty="0" smtClean="0">
                <a:latin typeface="+mj-ea"/>
                <a:ea typeface="+mj-ea"/>
                <a:cs typeface="+mj-ea"/>
              </a:rPr>
              <a:t>分以上的书写基本上接近完美。</a:t>
            </a:r>
            <a:endParaRPr lang="zh-CN" altLang="en-US" sz="2800" dirty="0" smtClean="0">
              <a:latin typeface="+mj-ea"/>
              <a:ea typeface="+mj-ea"/>
              <a:cs typeface="+mj-ea"/>
            </a:endParaRPr>
          </a:p>
          <a:p>
            <a:pPr>
              <a:lnSpc>
                <a:spcPct val="110000"/>
              </a:lnSpc>
            </a:pPr>
            <a:r>
              <a:rPr lang="zh-CN" altLang="en-US" sz="2800" dirty="0" smtClean="0">
                <a:latin typeface="+mj-ea"/>
                <a:ea typeface="+mj-ea"/>
                <a:cs typeface="+mj-ea"/>
              </a:rPr>
              <a:t> </a:t>
            </a:r>
            <a:r>
              <a:rPr lang="en-US" altLang="zh-CN" sz="2800" dirty="0" smtClean="0">
                <a:latin typeface="+mj-ea"/>
                <a:ea typeface="+mj-ea"/>
                <a:cs typeface="+mj-ea"/>
              </a:rPr>
              <a:t>   3. </a:t>
            </a:r>
            <a:r>
              <a:rPr lang="zh-CN" altLang="en-US" sz="2800" b="1">
                <a:sym typeface="+mn-ea"/>
              </a:rPr>
              <a:t>评分标准</a:t>
            </a:r>
            <a:r>
              <a:rPr lang="zh-CN" altLang="en-US" sz="2800">
                <a:sym typeface="+mn-ea"/>
              </a:rPr>
              <a:t>：先按</a:t>
            </a:r>
            <a:r>
              <a:rPr lang="zh-CN" altLang="en-US" sz="2800">
                <a:highlight>
                  <a:srgbClr val="FFFF00"/>
                </a:highlight>
                <a:sym typeface="+mn-ea"/>
              </a:rPr>
              <a:t>剧情（内容</a:t>
            </a:r>
            <a:r>
              <a:rPr lang="en-US" altLang="zh-CN" sz="2800">
                <a:highlight>
                  <a:srgbClr val="FFFF00"/>
                </a:highlight>
                <a:sym typeface="+mn-ea"/>
              </a:rPr>
              <a:t>/</a:t>
            </a:r>
            <a:r>
              <a:rPr lang="zh-CN" altLang="en-US" sz="2800">
                <a:highlight>
                  <a:srgbClr val="FFFF00"/>
                </a:highlight>
                <a:sym typeface="+mn-ea"/>
              </a:rPr>
              <a:t>逻辑</a:t>
            </a:r>
            <a:r>
              <a:rPr lang="en-US" altLang="zh-CN" sz="2800">
                <a:highlight>
                  <a:srgbClr val="FFFF00"/>
                </a:highlight>
                <a:sym typeface="+mn-ea"/>
              </a:rPr>
              <a:t>/</a:t>
            </a:r>
            <a:r>
              <a:rPr lang="zh-CN" altLang="en-US" sz="2800">
                <a:highlight>
                  <a:srgbClr val="FFFF00"/>
                </a:highlight>
                <a:sym typeface="+mn-ea"/>
              </a:rPr>
              <a:t>条理）</a:t>
            </a:r>
            <a:r>
              <a:rPr lang="zh-CN" altLang="en-US" sz="2800">
                <a:sym typeface="+mn-ea"/>
              </a:rPr>
              <a:t>定档，档内考虑</a:t>
            </a:r>
            <a:r>
              <a:rPr lang="zh-CN" altLang="en-US" sz="2800">
                <a:highlight>
                  <a:srgbClr val="FFFF00"/>
                </a:highlight>
                <a:sym typeface="+mn-ea"/>
              </a:rPr>
              <a:t>表达（长难句</a:t>
            </a:r>
            <a:r>
              <a:rPr lang="en-US" altLang="zh-CN" sz="2800">
                <a:highlight>
                  <a:srgbClr val="FFFF00"/>
                </a:highlight>
                <a:sym typeface="+mn-ea"/>
              </a:rPr>
              <a:t>/</a:t>
            </a:r>
            <a:r>
              <a:rPr lang="zh-CN" altLang="en-US" sz="2800">
                <a:highlight>
                  <a:srgbClr val="FFFF00"/>
                </a:highlight>
                <a:sym typeface="+mn-ea"/>
              </a:rPr>
              <a:t>高级词）</a:t>
            </a:r>
            <a:r>
              <a:rPr lang="zh-CN" altLang="en-US" sz="2800">
                <a:sym typeface="+mn-ea"/>
              </a:rPr>
              <a:t>和</a:t>
            </a:r>
            <a:r>
              <a:rPr lang="zh-CN" altLang="en-US" sz="2800">
                <a:highlight>
                  <a:srgbClr val="FFFF00"/>
                </a:highlight>
                <a:sym typeface="+mn-ea"/>
              </a:rPr>
              <a:t>字迹</a:t>
            </a:r>
            <a:r>
              <a:rPr lang="zh-CN" altLang="en-US" sz="2800">
                <a:sym typeface="+mn-ea"/>
              </a:rPr>
              <a:t>。</a:t>
            </a:r>
            <a:endParaRPr lang="zh-CN" altLang="en-US" sz="2800">
              <a:sym typeface="+mn-ea"/>
            </a:endParaRPr>
          </a:p>
          <a:p>
            <a:pPr>
              <a:lnSpc>
                <a:spcPct val="110000"/>
              </a:lnSpc>
            </a:pPr>
            <a:r>
              <a:rPr lang="en-US" altLang="zh-CN" sz="2800" b="1">
                <a:sym typeface="+mn-ea"/>
              </a:rPr>
              <a:t>      </a:t>
            </a:r>
            <a:r>
              <a:rPr lang="en-US" altLang="zh-CN" sz="2800">
                <a:sym typeface="+mn-ea"/>
              </a:rPr>
              <a:t>1</a:t>
            </a:r>
            <a:r>
              <a:rPr lang="zh-CN" altLang="en-US" sz="2800">
                <a:sym typeface="+mn-ea"/>
              </a:rPr>
              <a:t>）内容是否丰富，情节必要的内容不可缺省。</a:t>
            </a:r>
            <a:r>
              <a:rPr lang="en-US" altLang="zh-CN" sz="2800">
                <a:sym typeface="+mn-ea"/>
              </a:rPr>
              <a:t> </a:t>
            </a:r>
            <a:r>
              <a:rPr lang="zh-CN" altLang="en-US" sz="2800">
                <a:sym typeface="+mn-ea"/>
              </a:rPr>
              <a:t>（动作</a:t>
            </a:r>
            <a:r>
              <a:rPr lang="en-US" altLang="zh-CN" sz="2800">
                <a:sym typeface="+mn-ea"/>
              </a:rPr>
              <a:t>+</a:t>
            </a:r>
            <a:r>
              <a:rPr lang="zh-CN" altLang="en-US" sz="2800">
                <a:sym typeface="+mn-ea"/>
              </a:rPr>
              <a:t>情感</a:t>
            </a:r>
            <a:r>
              <a:rPr lang="en-US" altLang="zh-CN" sz="2800">
                <a:sym typeface="+mn-ea"/>
              </a:rPr>
              <a:t>+</a:t>
            </a:r>
            <a:r>
              <a:rPr lang="zh-CN" altLang="en-US" sz="2800">
                <a:sym typeface="+mn-ea"/>
              </a:rPr>
              <a:t>思想</a:t>
            </a:r>
            <a:r>
              <a:rPr lang="en-US" altLang="zh-CN" sz="2800">
                <a:sym typeface="+mn-ea"/>
              </a:rPr>
              <a:t>+</a:t>
            </a:r>
            <a:r>
              <a:rPr lang="zh-CN" altLang="en-US" sz="2800">
                <a:sym typeface="+mn-ea"/>
              </a:rPr>
              <a:t>景物）</a:t>
            </a:r>
            <a:endParaRPr lang="en-US" altLang="zh-CN" sz="2800">
              <a:sym typeface="+mn-ea"/>
            </a:endParaRPr>
          </a:p>
          <a:p>
            <a:pPr>
              <a:lnSpc>
                <a:spcPct val="110000"/>
              </a:lnSpc>
            </a:pPr>
            <a:r>
              <a:rPr lang="en-US" altLang="zh-CN" sz="2800">
                <a:sym typeface="+mn-ea"/>
              </a:rPr>
              <a:t>      2</a:t>
            </a:r>
            <a:r>
              <a:rPr lang="zh-CN" altLang="en-US" sz="2800">
                <a:sym typeface="+mn-ea"/>
              </a:rPr>
              <a:t>）是否可以拓展句子（动作链</a:t>
            </a:r>
            <a:r>
              <a:rPr lang="en-US" altLang="zh-CN" sz="2800">
                <a:sym typeface="+mn-ea"/>
              </a:rPr>
              <a:t>/</a:t>
            </a:r>
            <a:r>
              <a:rPr lang="zh-CN" altLang="en-US" sz="2800">
                <a:sym typeface="+mn-ea"/>
              </a:rPr>
              <a:t>情景交融</a:t>
            </a:r>
            <a:r>
              <a:rPr lang="en-US" altLang="zh-CN" sz="2800">
                <a:sym typeface="+mn-ea"/>
              </a:rPr>
              <a:t>/</a:t>
            </a:r>
            <a:r>
              <a:rPr lang="zh-CN" altLang="en-US" sz="2800">
                <a:sym typeface="+mn-ea"/>
              </a:rPr>
              <a:t>细节</a:t>
            </a:r>
            <a:r>
              <a:rPr lang="en-US" altLang="zh-CN" sz="2800">
                <a:sym typeface="+mn-ea"/>
              </a:rPr>
              <a:t>/</a:t>
            </a:r>
            <a:r>
              <a:rPr lang="zh-CN" altLang="en-US" sz="2800">
                <a:sym typeface="+mn-ea"/>
              </a:rPr>
              <a:t>形容词副词）？</a:t>
            </a:r>
            <a:r>
              <a:rPr lang="en-US" altLang="zh-CN" sz="2800">
                <a:sym typeface="+mn-ea"/>
              </a:rPr>
              <a:t> </a:t>
            </a:r>
            <a:endParaRPr lang="zh-CN" altLang="en-US" sz="2800">
              <a:sym typeface="+mn-ea"/>
            </a:endParaRPr>
          </a:p>
          <a:p>
            <a:pPr>
              <a:lnSpc>
                <a:spcPct val="110000"/>
              </a:lnSpc>
            </a:pPr>
            <a:r>
              <a:rPr lang="en-US" altLang="zh-CN" sz="2800">
                <a:sym typeface="+mn-ea"/>
              </a:rPr>
              <a:t>      3</a:t>
            </a:r>
            <a:r>
              <a:rPr lang="zh-CN" altLang="en-US" sz="2800">
                <a:sym typeface="+mn-ea"/>
              </a:rPr>
              <a:t>）长难句（强调</a:t>
            </a:r>
            <a:r>
              <a:rPr lang="en-US" altLang="zh-CN" sz="2800">
                <a:sym typeface="+mn-ea"/>
              </a:rPr>
              <a:t>/</a:t>
            </a:r>
            <a:r>
              <a:rPr lang="zh-CN" altLang="en-US" sz="2800">
                <a:sym typeface="+mn-ea"/>
              </a:rPr>
              <a:t>倒装</a:t>
            </a:r>
            <a:r>
              <a:rPr lang="en-US" altLang="zh-CN" sz="2800">
                <a:sym typeface="+mn-ea"/>
              </a:rPr>
              <a:t>/until/hardly...when/</a:t>
            </a:r>
            <a:r>
              <a:rPr lang="zh-CN" altLang="en-US" sz="2800">
                <a:sym typeface="+mn-ea"/>
              </a:rPr>
              <a:t>独立主格</a:t>
            </a:r>
            <a:r>
              <a:rPr lang="en-US" altLang="zh-CN" sz="2800">
                <a:sym typeface="+mn-ea"/>
              </a:rPr>
              <a:t>/</a:t>
            </a:r>
            <a:r>
              <a:rPr lang="zh-CN" altLang="en-US" sz="2800">
                <a:sym typeface="+mn-ea"/>
              </a:rPr>
              <a:t>非谓语</a:t>
            </a:r>
            <a:r>
              <a:rPr lang="en-US" altLang="zh-CN" sz="2800">
                <a:sym typeface="+mn-ea"/>
              </a:rPr>
              <a:t>/</a:t>
            </a:r>
            <a:r>
              <a:rPr lang="zh-CN" altLang="en-US" sz="2800">
                <a:sym typeface="+mn-ea"/>
              </a:rPr>
              <a:t>四大从句等）数量为？</a:t>
            </a:r>
            <a:r>
              <a:rPr lang="en-US" altLang="zh-CN" sz="2800">
                <a:sym typeface="+mn-ea"/>
              </a:rPr>
              <a:t> </a:t>
            </a:r>
            <a:r>
              <a:rPr lang="zh-CN" altLang="en-US" sz="2800">
                <a:sym typeface="+mn-ea"/>
              </a:rPr>
              <a:t>是否有高级词汇短语？</a:t>
            </a:r>
            <a:r>
              <a:rPr lang="en-US" altLang="zh-CN" sz="2800">
                <a:sym typeface="+mn-ea"/>
              </a:rPr>
              <a:t> </a:t>
            </a:r>
            <a:endParaRPr lang="en-US" altLang="zh-CN" sz="2800" dirty="0" smtClean="0">
              <a:latin typeface="+mj-ea"/>
              <a:ea typeface="+mj-ea"/>
              <a:cs typeface="+mj-ea"/>
            </a:endParaRPr>
          </a:p>
          <a:p>
            <a:pPr indent="0" fontAlgn="auto">
              <a:lnSpc>
                <a:spcPct val="130000"/>
              </a:lnSpc>
              <a:tabLst>
                <a:tab pos="628650" algn="l"/>
              </a:tabLst>
            </a:pPr>
            <a:r>
              <a:rPr lang="en-US" altLang="zh-CN" sz="2100" dirty="0" smtClean="0">
                <a:latin typeface="+mj-ea"/>
                <a:ea typeface="+mj-ea"/>
                <a:cs typeface="+mj-ea"/>
              </a:rPr>
              <a:t>   </a:t>
            </a:r>
            <a:endParaRPr lang="en-US" altLang="zh-CN" sz="2100" dirty="0" smtClean="0">
              <a:latin typeface="+mj-ea"/>
              <a:ea typeface="+mj-ea"/>
              <a:cs typeface="+mj-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5440" y="200025"/>
            <a:ext cx="11510010" cy="6458585"/>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方法三：首尾呼应</a:t>
            </a:r>
            <a:endParaRPr lang="zh-CN" altLang="en-US" sz="2800" b="1">
              <a:latin typeface="宋体" panose="02010600030101010101" pitchFamily="2" charset="-122"/>
              <a:ea typeface="宋体" panose="02010600030101010101" pitchFamily="2" charset="-122"/>
            </a:endParaRPr>
          </a:p>
          <a:p>
            <a:pPr marL="0" indent="0" algn="just" defTabSz="266700">
              <a:spcBef>
                <a:spcPct val="0"/>
              </a:spcBef>
              <a:spcAft>
                <a:spcPct val="0"/>
              </a:spcAft>
            </a:pPr>
            <a:endParaRPr lang="zh-CN" altLang="en-US" sz="2800" b="1">
              <a:latin typeface="宋体" panose="02010600030101010101" pitchFamily="2" charset="-122"/>
              <a:ea typeface="宋体" panose="02010600030101010101" pitchFamily="2" charset="-122"/>
            </a:endParaRPr>
          </a:p>
          <a:p>
            <a:pPr indent="457200" algn="just" defTabSz="266700" fontAlgn="auto">
              <a:spcBef>
                <a:spcPct val="0"/>
              </a:spcBef>
              <a:spcAft>
                <a:spcPct val="0"/>
              </a:spcAft>
            </a:pPr>
            <a:r>
              <a:rPr lang="en-US" altLang="zh-CN" sz="2800" i="1" u="sng">
                <a:latin typeface="Times New Roman" panose="02020603050405020304"/>
                <a:ea typeface="宋体" panose="02010600030101010101" pitchFamily="2" charset="-122"/>
              </a:rPr>
              <a:t>Twenty years later, the teacher brought 30 students to camp out on a ranch for a week.</a:t>
            </a:r>
            <a:r>
              <a:rPr lang="en-US" altLang="zh-CN" sz="280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“I was wrong back then,” he admitted. </a:t>
            </a:r>
            <a:r>
              <a:rPr lang="en-US" altLang="zh-CN" sz="2800" b="1">
                <a:solidFill>
                  <a:srgbClr val="FF0000"/>
                </a:solidFill>
                <a:latin typeface="Times New Roman" panose="02020603050405020304"/>
                <a:ea typeface="宋体" panose="02010600030101010101" pitchFamily="2" charset="-122"/>
              </a:rPr>
              <a:t>Monty pulled out a tattered paper </a:t>
            </a:r>
            <a:r>
              <a:rPr lang="en-US" altLang="zh-CN" sz="2800" b="1">
                <a:solidFill>
                  <a:srgbClr val="FF0000"/>
                </a:solidFill>
                <a:latin typeface="Times New Roman" panose="02020603050405020304"/>
                <a:ea typeface="Times New Roman" panose="02020603050405020304"/>
              </a:rPr>
              <a:t>book</a:t>
            </a:r>
            <a:r>
              <a:rPr lang="en-US" altLang="zh-CN" sz="2800" b="1">
                <a:solidFill>
                  <a:srgbClr val="FF0000"/>
                </a:solidFill>
                <a:latin typeface="Times New Roman" panose="02020603050405020304"/>
                <a:ea typeface="宋体" panose="02010600030101010101" pitchFamily="2" charset="-122"/>
              </a:rPr>
              <a:t> from his </a:t>
            </a:r>
            <a:r>
              <a:rPr lang="en-US" altLang="zh-CN" sz="2800" b="1">
                <a:solidFill>
                  <a:srgbClr val="FF0000"/>
                </a:solidFill>
                <a:latin typeface="Times New Roman" panose="02020603050405020304"/>
                <a:ea typeface="Times New Roman" panose="02020603050405020304"/>
              </a:rPr>
              <a:t>drawer</a:t>
            </a:r>
            <a:r>
              <a:rPr lang="en-US" altLang="zh-CN" sz="2800" b="1">
                <a:solidFill>
                  <a:srgbClr val="FF0000"/>
                </a:solidFill>
                <a:latin typeface="Times New Roman" panose="02020603050405020304"/>
                <a:ea typeface="宋体" panose="02010600030101010101" pitchFamily="2" charset="-122"/>
              </a:rPr>
              <a:t>—</a:t>
            </a:r>
            <a:r>
              <a:rPr lang="en-US" altLang="zh-CN" sz="2800" b="1" u="sng">
                <a:solidFill>
                  <a:srgbClr val="FF0000"/>
                </a:solidFill>
                <a:latin typeface="Times New Roman" panose="02020603050405020304"/>
                <a:ea typeface="宋体" panose="02010600030101010101" pitchFamily="2" charset="-122"/>
              </a:rPr>
              <a:t>the seven-page dream he’d written as a senior, marked with a red F</a:t>
            </a:r>
            <a:r>
              <a:rPr lang="en-US" altLang="zh-CN" sz="2800" b="1">
                <a:solidFill>
                  <a:srgbClr val="FF0000"/>
                </a:solidFill>
                <a:latin typeface="Times New Roman" panose="02020603050405020304"/>
                <a:ea typeface="宋体" panose="02010600030101010101" pitchFamily="2" charset="-122"/>
              </a:rPr>
              <a:t>. “I kept </a:t>
            </a:r>
            <a:r>
              <a:rPr lang="en-US" altLang="zh-CN" sz="2800" b="1">
                <a:solidFill>
                  <a:srgbClr val="FF0000"/>
                </a:solidFill>
                <a:latin typeface="Times New Roman" panose="02020603050405020304"/>
                <a:ea typeface="Times New Roman" panose="02020603050405020304"/>
              </a:rPr>
              <a:t>all these things</a:t>
            </a:r>
            <a:r>
              <a:rPr lang="en-US" altLang="zh-CN" sz="2800" b="1">
                <a:solidFill>
                  <a:srgbClr val="FF0000"/>
                </a:solidFill>
                <a:latin typeface="Times New Roman" panose="02020603050405020304"/>
                <a:ea typeface="宋体" panose="02010600030101010101" pitchFamily="2" charset="-122"/>
              </a:rPr>
              <a:t> to remind myself why I started,” he said </a:t>
            </a:r>
            <a:r>
              <a:rPr lang="en-US" altLang="zh-CN" sz="2800" b="1">
                <a:solidFill>
                  <a:srgbClr val="FF0000"/>
                </a:solidFill>
                <a:latin typeface="Times New Roman" panose="02020603050405020304"/>
                <a:ea typeface="Times New Roman" panose="02020603050405020304"/>
              </a:rPr>
              <a:t>smilingly</a:t>
            </a:r>
            <a:r>
              <a:rPr lang="en-US" altLang="zh-CN" sz="2800" b="1">
                <a:solidFill>
                  <a:srgbClr val="FF0000"/>
                </a:solidFill>
                <a:latin typeface="Times New Roman" panose="02020603050405020304"/>
                <a:ea typeface="宋体" panose="02010600030101010101" pitchFamily="2" charset="-122"/>
              </a:rPr>
              <a:t>. The teacher looked at the </a:t>
            </a:r>
            <a:r>
              <a:rPr lang="en-US" altLang="zh-CN" sz="2800" b="1">
                <a:solidFill>
                  <a:srgbClr val="FF0000"/>
                </a:solidFill>
                <a:latin typeface="Times New Roman" panose="02020603050405020304"/>
                <a:ea typeface="Times New Roman" panose="02020603050405020304"/>
              </a:rPr>
              <a:t>old </a:t>
            </a:r>
            <a:r>
              <a:rPr lang="en-US" altLang="zh-CN" sz="2800" b="1">
                <a:solidFill>
                  <a:srgbClr val="FF0000"/>
                </a:solidFill>
                <a:latin typeface="Times New Roman" panose="02020603050405020304"/>
                <a:ea typeface="宋体" panose="02010600030101010101" pitchFamily="2" charset="-122"/>
              </a:rPr>
              <a:t>paper, then at the ranch, and </a:t>
            </a:r>
            <a:r>
              <a:rPr lang="en-US" altLang="zh-CN" sz="2800" b="1">
                <a:solidFill>
                  <a:srgbClr val="FF0000"/>
                </a:solidFill>
                <a:latin typeface="Times New Roman" panose="02020603050405020304"/>
                <a:ea typeface="Times New Roman" panose="02020603050405020304"/>
              </a:rPr>
              <a:t>understood</a:t>
            </a:r>
            <a:r>
              <a:rPr lang="en-US" altLang="zh-CN" sz="2800" b="1">
                <a:solidFill>
                  <a:srgbClr val="FF0000"/>
                </a:solidFill>
                <a:latin typeface="Times New Roman" panose="02020603050405020304"/>
                <a:ea typeface="宋体" panose="02010600030101010101" pitchFamily="2" charset="-122"/>
              </a:rPr>
              <a:t>: the boy who once dreamed of a ranch had turned that F into a future beyond imagination.</a:t>
            </a: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411480" y="389255"/>
            <a:ext cx="11372215" cy="6288405"/>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方法四：画面定格</a:t>
            </a:r>
            <a:endParaRPr lang="zh-CN" altLang="en-US" sz="2800" b="1">
              <a:latin typeface="宋体" panose="02010600030101010101" pitchFamily="2" charset="-122"/>
              <a:ea typeface="宋体" panose="02010600030101010101" pitchFamily="2" charset="-122"/>
            </a:endParaRPr>
          </a:p>
          <a:p>
            <a:pPr marL="0" indent="266700" algn="just" defTabSz="266700">
              <a:spcBef>
                <a:spcPct val="0"/>
              </a:spcBef>
              <a:spcAft>
                <a:spcPct val="0"/>
              </a:spcAft>
            </a:pPr>
            <a:endParaRPr lang="en-US" altLang="zh-CN" sz="2800" b="0" i="1" u="sng">
              <a:latin typeface="Times New Roman" panose="02020603050405020304"/>
              <a:ea typeface="宋体" panose="02010600030101010101" pitchFamily="2" charset="-122"/>
            </a:endParaRPr>
          </a:p>
          <a:p>
            <a:pPr indent="457200" algn="just" defTabSz="266700" fontAlgn="auto">
              <a:spcBef>
                <a:spcPct val="0"/>
              </a:spcBef>
              <a:spcAft>
                <a:spcPct val="0"/>
              </a:spcAft>
            </a:pPr>
            <a:r>
              <a:rPr lang="en-US" altLang="zh-CN" sz="2800" b="0" i="1" u="sng">
                <a:latin typeface="Times New Roman" panose="02020603050405020304"/>
                <a:ea typeface="宋体" panose="02010600030101010101" pitchFamily="2" charset="-122"/>
              </a:rPr>
              <a:t>Twenty years later, the teacher brought 30 students to camp out on a ranch for a week.</a:t>
            </a:r>
            <a:r>
              <a:rPr lang="en-US" altLang="zh-CN" sz="2800" b="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“I was wrong back then,” he admitted. </a:t>
            </a:r>
            <a:r>
              <a:rPr lang="en-US" altLang="zh-CN" sz="2800" b="1">
                <a:solidFill>
                  <a:srgbClr val="FF0000"/>
                </a:solidFill>
                <a:latin typeface="Times New Roman" panose="02020603050405020304"/>
                <a:ea typeface="宋体" panose="02010600030101010101" pitchFamily="2" charset="-122"/>
              </a:rPr>
              <a:t>The setting sun dipped below the horizon, painting the ranch in warm gold. Monty stood beside the teacher, watching the students laugh as they fed the colts, the wind carrying the faint whinny of horses across the grassland—a perfect snapshot of a dream come true.</a:t>
            </a:r>
            <a:endParaRPr lang="en-US" altLang="zh-CN" sz="2800" b="1">
              <a:solidFill>
                <a:srgbClr val="FF0000"/>
              </a:solidFill>
              <a:latin typeface="Times New Roman" panose="02020603050405020304"/>
              <a:ea typeface="宋体" panose="02010600030101010101"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9235" y="116205"/>
            <a:ext cx="11758295" cy="6549390"/>
          </a:xfrm>
          <a:prstGeom prst="rect">
            <a:avLst/>
          </a:prstGeom>
        </p:spPr>
        <p:txBody>
          <a:bodyPr>
            <a:noAutofit/>
          </a:bodyPr>
          <a:p>
            <a:pPr marL="0" indent="0" algn="just" defTabSz="266700">
              <a:spcBef>
                <a:spcPct val="0"/>
              </a:spcBef>
              <a:spcAft>
                <a:spcPct val="0"/>
              </a:spcAft>
            </a:pPr>
            <a:r>
              <a:rPr lang="zh-CN" altLang="en-US" sz="2800" b="1">
                <a:latin typeface="宋体" panose="02010600030101010101" pitchFamily="2" charset="-122"/>
                <a:ea typeface="宋体" panose="02010600030101010101" pitchFamily="2" charset="-122"/>
              </a:rPr>
              <a:t>方法五：结尾留白</a:t>
            </a:r>
            <a:endParaRPr lang="zh-CN" altLang="en-US" sz="2800" b="1">
              <a:latin typeface="宋体" panose="02010600030101010101" pitchFamily="2" charset="-122"/>
              <a:ea typeface="宋体" panose="02010600030101010101" pitchFamily="2" charset="-122"/>
            </a:endParaRPr>
          </a:p>
          <a:p>
            <a:pPr marL="0" indent="0" algn="just" defTabSz="266700">
              <a:spcBef>
                <a:spcPct val="0"/>
              </a:spcBef>
              <a:spcAft>
                <a:spcPct val="0"/>
              </a:spcAft>
            </a:pPr>
            <a:endParaRPr lang="zh-CN" altLang="en-US" sz="2800" b="1">
              <a:latin typeface="宋体" panose="02010600030101010101" pitchFamily="2" charset="-122"/>
              <a:ea typeface="宋体" panose="02010600030101010101" pitchFamily="2" charset="-122"/>
            </a:endParaRPr>
          </a:p>
          <a:p>
            <a:pPr indent="457200" defTabSz="266700"/>
            <a:r>
              <a:rPr lang="en-US" altLang="zh-CN" sz="2800" i="1" u="sng">
                <a:latin typeface="Times New Roman" panose="02020603050405020304"/>
                <a:ea typeface="宋体" panose="02010600030101010101" pitchFamily="2" charset="-122"/>
              </a:rPr>
              <a:t>Twenty years later, the teacher brought 30 students to camp out on a ranch for a week.</a:t>
            </a:r>
            <a:r>
              <a:rPr lang="en-US" altLang="zh-CN" sz="2800">
                <a:latin typeface="Times New Roman" panose="02020603050405020304"/>
                <a:ea typeface="宋体" panose="02010600030101010101" pitchFamily="2" charset="-122"/>
              </a:rPr>
              <a:t> As they wandered around the 200-acre land, admiring the well-built stables and spacious house, the teacher was stunned to recognize the layout—it was exactly the one in the paper he marked an F decades ago. Just then, Monty walked over smiling. “Welcome to my ranch, sir,” he said. The teacher stared in awe, regret and pride filling his eyes. “I was wrong back then,” he admitted softly. Monty nodded, looking out at the endless grassland stretching to the horizon. The students were already planning to explore the stables tomorrow, their voices full of excitement. As the stars began to twinkle in the sky, the teacher turned to Monty, who was gazing silently at the ranch—the very ranch that had once been a “ridiculous” dream on paper. </a:t>
            </a:r>
            <a:r>
              <a:rPr lang="en-US" altLang="zh-CN" sz="2800" b="1">
                <a:solidFill>
                  <a:srgbClr val="FF0000"/>
                </a:solidFill>
                <a:latin typeface="Times New Roman" panose="02020603050405020304"/>
                <a:ea typeface="宋体" panose="02010600030101010101" pitchFamily="2" charset="-122"/>
              </a:rPr>
              <a:t>He opened his mouth, as if to say something more, but finally just smiled. The night breeze carried the faint whinny of horses, and nothing more needed to be said.</a:t>
            </a:r>
            <a:endParaRPr lang="en-US" altLang="zh-CN" sz="2800" b="1">
              <a:solidFill>
                <a:srgbClr val="FF0000"/>
              </a:solidFill>
              <a:latin typeface="Times New Roman" panose="02020603050405020304"/>
              <a:ea typeface="宋体" panose="02010600030101010101"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3860165" y="2829560"/>
            <a:ext cx="4471670" cy="1445260"/>
          </a:xfrm>
          <a:prstGeom prst="rect">
            <a:avLst/>
          </a:prstGeom>
          <a:noFill/>
          <a:ln>
            <a:noFill/>
          </a:ln>
        </p:spPr>
        <p:txBody>
          <a:bodyPr wrap="none" rtlCol="0" anchor="t">
            <a:spAutoFit/>
            <a:scene3d>
              <a:camera prst="orthographicFront"/>
              <a:lightRig rig="threePt" dir="t"/>
            </a:scene3d>
          </a:bodyPr>
          <a:p>
            <a:pPr algn="ctr"/>
            <a:r>
              <a:rPr lang="en-US" altLang="zh-CN" sz="8800" b="1">
                <a:solidFill>
                  <a:schemeClr val="accent1"/>
                </a:solidFill>
                <a:effectLst>
                  <a:outerShdw blurRad="38100" dist="25400" dir="5400000" algn="ctr" rotWithShape="0">
                    <a:srgbClr val="6E747A">
                      <a:alpha val="43000"/>
                    </a:srgbClr>
                  </a:outerShdw>
                </a:effectLst>
              </a:rPr>
              <a:t>Version 1</a:t>
            </a:r>
            <a:endParaRPr lang="en-US" altLang="zh-CN" sz="8800" b="1">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5875" y="-27305"/>
            <a:ext cx="12214225" cy="6880225"/>
          </a:xfrm>
          <a:prstGeom prst="rect">
            <a:avLst/>
          </a:prstGeom>
        </p:spPr>
        <p:txBody>
          <a:bodyPr>
            <a:noAutofit/>
          </a:bodyPr>
          <a:p>
            <a:pPr marL="0" indent="457200" algn="just" defTabSz="266700">
              <a:spcBef>
                <a:spcPct val="0"/>
              </a:spcBef>
              <a:spcAft>
                <a:spcPct val="0"/>
              </a:spcAft>
            </a:pPr>
            <a:r>
              <a:rPr lang="en-US" altLang="zh-CN" sz="2500" i="1" u="sng">
                <a:latin typeface="Times New Roman" panose="02020603050405020304"/>
                <a:ea typeface="Times New Roman" panose="02020603050405020304"/>
                <a:sym typeface="+mn-ea"/>
              </a:rPr>
              <a:t>The boy went home and thought about it long and hard.</a:t>
            </a:r>
            <a:r>
              <a:rPr lang="en-US" altLang="zh-CN" sz="2500">
                <a:latin typeface="宋体" panose="02010600030101010101" pitchFamily="2" charset="-122"/>
                <a:ea typeface="宋体" panose="02010600030101010101" pitchFamily="2" charset="-122"/>
                <a:sym typeface="+mn-ea"/>
              </a:rPr>
              <a:t> </a:t>
            </a:r>
            <a:r>
              <a:rPr lang="en-US" altLang="zh-CN" sz="2500">
                <a:latin typeface="Times New Roman" panose="02020603050405020304"/>
                <a:ea typeface="Times New Roman" panose="02020603050405020304"/>
                <a:sym typeface="+mn-ea"/>
              </a:rPr>
              <a:t>He tossed and turned in bed, the teacher</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s harsh words echoing in his ears. However, the vivid blueprint of the horse ranch kept flashing before his eyes. After a sleepless night, he made up his mind to stick to his dream. The next day, </a:t>
            </a:r>
            <a:r>
              <a:rPr lang="en-US" altLang="zh-CN" sz="2500" u="sng">
                <a:latin typeface="Times New Roman" panose="02020603050405020304"/>
                <a:ea typeface="Times New Roman" panose="02020603050405020304"/>
                <a:sym typeface="+mn-ea"/>
              </a:rPr>
              <a:t>Monty walked into the classroom with the unaltered paper and handed it to the teacher. </a:t>
            </a:r>
            <a:r>
              <a:rPr lang="zh-CN" altLang="en-US" sz="2500" u="sng">
                <a:latin typeface="Times New Roman" panose="02020603050405020304"/>
                <a:ea typeface="宋体" panose="02010600030101010101" pitchFamily="2" charset="-122"/>
                <a:sym typeface="+mn-ea"/>
              </a:rPr>
              <a:t>（</a:t>
            </a:r>
            <a:r>
              <a:rPr lang="zh-CN" altLang="en-US" sz="2500" u="sng">
                <a:solidFill>
                  <a:srgbClr val="FF0000"/>
                </a:solidFill>
                <a:latin typeface="Times New Roman" panose="02020603050405020304"/>
                <a:ea typeface="宋体" panose="02010600030101010101" pitchFamily="2" charset="-122"/>
                <a:sym typeface="+mn-ea"/>
              </a:rPr>
              <a:t>呼应）</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I</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m sorry, sir, but I can</a:t>
            </a:r>
            <a:r>
              <a:rPr lang="en-US" altLang="zh-CN" sz="2500">
                <a:latin typeface="Times New Roman" panose="02020603050405020304"/>
                <a:ea typeface="宋体" panose="02010600030101010101" pitchFamily="2" charset="-122"/>
                <a:sym typeface="+mn-ea"/>
              </a:rPr>
              <a:t>’</a:t>
            </a:r>
            <a:r>
              <a:rPr lang="en-US" altLang="zh-CN" sz="2500">
                <a:latin typeface="Times New Roman" panose="02020603050405020304"/>
                <a:ea typeface="Times New Roman" panose="02020603050405020304"/>
                <a:sym typeface="+mn-ea"/>
              </a:rPr>
              <a:t>t rewrite my dream,</a:t>
            </a:r>
            <a:r>
              <a:rPr lang="en-US" altLang="zh-CN" sz="2500">
                <a:latin typeface="Times New Roman" panose="02020603050405020304"/>
                <a:ea typeface="宋体" panose="02010600030101010101" pitchFamily="2" charset="-122"/>
                <a:sym typeface="+mn-ea"/>
              </a:rPr>
              <a:t>”</a:t>
            </a:r>
            <a:r>
              <a:rPr lang="en-US" altLang="zh-CN" sz="2500">
                <a:latin typeface="宋体" panose="02010600030101010101" pitchFamily="2" charset="-122"/>
                <a:ea typeface="宋体" panose="02010600030101010101" pitchFamily="2" charset="-122"/>
                <a:sym typeface="+mn-ea"/>
              </a:rPr>
              <a:t> </a:t>
            </a:r>
            <a:r>
              <a:rPr lang="en-US" altLang="zh-CN" sz="2500">
                <a:latin typeface="Times New Roman" panose="02020603050405020304"/>
                <a:ea typeface="Times New Roman" panose="02020603050405020304"/>
                <a:sym typeface="+mn-ea"/>
              </a:rPr>
              <a:t>he said earnestly. </a:t>
            </a:r>
            <a:r>
              <a:rPr lang="en-US" altLang="zh-CN" sz="2500">
                <a:latin typeface="Times New Roman" panose="02020603050405020304"/>
                <a:ea typeface="Times New Roman" panose="02020603050405020304"/>
                <a:sym typeface="+mn-ea"/>
              </a:rPr>
              <a:t>The teacher shook his head in disappointment. However, Monty resolved to hold on to his dream, never letting go of the ranch he had so vividly envisioned.</a:t>
            </a:r>
            <a:endParaRPr lang="en-US" altLang="zh-CN" sz="2500" dirty="0">
              <a:latin typeface="Times New Roman" panose="02020603050405020304" pitchFamily="18" charset="0"/>
            </a:endParaRPr>
          </a:p>
          <a:p>
            <a:pPr marL="0" indent="457200" algn="just" defTabSz="266700">
              <a:spcBef>
                <a:spcPct val="0"/>
              </a:spcBef>
              <a:spcAft>
                <a:spcPct val="0"/>
              </a:spcAft>
            </a:pPr>
            <a:endParaRPr lang="en-US" altLang="zh-CN" sz="2500" b="1">
              <a:latin typeface="Times New Roman" panose="02020603050405020304"/>
              <a:ea typeface="宋体" panose="02010600030101010101" pitchFamily="2" charset="-122"/>
            </a:endParaRPr>
          </a:p>
          <a:p>
            <a:pPr indent="457200" algn="just" defTabSz="266700" fontAlgn="auto">
              <a:lnSpc>
                <a:spcPct val="100000"/>
              </a:lnSpc>
              <a:spcBef>
                <a:spcPct val="0"/>
              </a:spcBef>
              <a:spcAft>
                <a:spcPct val="0"/>
              </a:spcAft>
            </a:pPr>
            <a:r>
              <a:rPr lang="en-US" altLang="zh-CN" sz="2500" b="0" i="1" u="sng">
                <a:latin typeface="Times New Roman" panose="02020603050405020304"/>
                <a:ea typeface="Times New Roman" panose="02020603050405020304"/>
              </a:rPr>
              <a:t>Twenty years later, the teacher brought 30 students to camp out on a ranch for a week.</a:t>
            </a:r>
            <a:r>
              <a:rPr lang="en-US" altLang="zh-CN" sz="2500" b="0" i="1">
                <a:latin typeface="宋体" panose="02010600030101010101" pitchFamily="2" charset="-122"/>
                <a:ea typeface="宋体" panose="02010600030101010101" pitchFamily="2" charset="-122"/>
              </a:rPr>
              <a:t> </a:t>
            </a:r>
            <a:r>
              <a:rPr lang="en-US" altLang="zh-CN" sz="2500">
                <a:solidFill>
                  <a:schemeClr val="tx1"/>
                </a:solidFill>
                <a:latin typeface="Times New Roman" panose="02020603050405020304"/>
                <a:ea typeface="Times New Roman" panose="02020603050405020304"/>
              </a:rPr>
              <a:t>They wandered about the sprawling pasture, admired the red-roofed barn and chatted with the gracious rancher. </a:t>
            </a:r>
            <a:r>
              <a:rPr lang="en-US" altLang="zh-CN" sz="2500" u="sng">
                <a:solidFill>
                  <a:schemeClr val="tx1"/>
                </a:solidFill>
                <a:latin typeface="Times New Roman" panose="02020603050405020304"/>
                <a:ea typeface="Times New Roman" panose="02020603050405020304"/>
              </a:rPr>
              <a:t>It was not until she spotted a child’s drawing framed on the wall that she froze.</a:t>
            </a:r>
            <a:r>
              <a:rPr lang="zh-CN" altLang="en-US" sz="2500" u="sng">
                <a:solidFill>
                  <a:srgbClr val="FF0000"/>
                </a:solidFill>
                <a:latin typeface="Times New Roman" panose="02020603050405020304"/>
                <a:ea typeface="宋体" panose="02010600030101010101" pitchFamily="2" charset="-122"/>
              </a:rPr>
              <a:t>（呼应）</a:t>
            </a:r>
            <a:r>
              <a:rPr lang="en-US" altLang="zh-CN" sz="2500">
                <a:solidFill>
                  <a:schemeClr val="tx1"/>
                </a:solidFill>
                <a:latin typeface="Times New Roman" panose="02020603050405020304"/>
                <a:ea typeface="Times New Roman" panose="02020603050405020304"/>
              </a:rPr>
              <a:t> The rancher was Monty! Memories flooded back and guilt washed over her. The teacher stepped forward, voice trembling with regret. “I owe you an apology dear.” Monty smiled gently, eyes crinkling as he waved off her remorse. “This drawing pushed me to hold on to my dream.” Warm applause rose from the students, their cheers of admiration mingling with the breeze. </a:t>
            </a:r>
            <a:r>
              <a:rPr lang="en-US" altLang="zh-CN" sz="2500" b="1">
                <a:solidFill>
                  <a:srgbClr val="FF0000"/>
                </a:solidFill>
                <a:latin typeface="Times New Roman" panose="02020603050405020304"/>
                <a:ea typeface="Times New Roman" panose="02020603050405020304"/>
              </a:rPr>
              <a:t>While the golden sunset dripping down the ranch, the teacher wore a tearful smile and Monty stood tall in the tender glow.</a:t>
            </a:r>
            <a:endParaRPr lang="en-US" altLang="zh-CN" sz="2500" b="1">
              <a:solidFill>
                <a:srgbClr val="FF0000"/>
              </a:solidFill>
              <a:latin typeface="Times New Roman" panose="02020603050405020304"/>
              <a:ea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3860165" y="2829560"/>
            <a:ext cx="4471670" cy="1445260"/>
          </a:xfrm>
          <a:prstGeom prst="rect">
            <a:avLst/>
          </a:prstGeom>
          <a:noFill/>
          <a:ln>
            <a:noFill/>
          </a:ln>
        </p:spPr>
        <p:txBody>
          <a:bodyPr wrap="none" rtlCol="0" anchor="t">
            <a:spAutoFit/>
            <a:scene3d>
              <a:camera prst="orthographicFront"/>
              <a:lightRig rig="threePt" dir="t"/>
            </a:scene3d>
          </a:bodyPr>
          <a:p>
            <a:pPr algn="ctr"/>
            <a:r>
              <a:rPr lang="en-US" altLang="zh-CN" sz="8800" b="1">
                <a:solidFill>
                  <a:schemeClr val="accent1"/>
                </a:solidFill>
                <a:effectLst>
                  <a:outerShdw blurRad="38100" dist="25400" dir="5400000" algn="ctr" rotWithShape="0">
                    <a:srgbClr val="6E747A">
                      <a:alpha val="43000"/>
                    </a:srgbClr>
                  </a:outerShdw>
                </a:effectLst>
              </a:rPr>
              <a:t>Version 2</a:t>
            </a:r>
            <a:endParaRPr lang="en-US" altLang="zh-CN" sz="8800" b="1">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270" y="50165"/>
            <a:ext cx="12182475" cy="6833235"/>
          </a:xfrm>
          <a:prstGeom prst="rect">
            <a:avLst/>
          </a:prstGeom>
        </p:spPr>
        <p:txBody>
          <a:bodyPr>
            <a:noAutofit/>
          </a:bodyPr>
          <a:p>
            <a:pPr marL="0" indent="457200" algn="just" defTabSz="266700">
              <a:spcBef>
                <a:spcPct val="0"/>
              </a:spcBef>
              <a:spcAft>
                <a:spcPct val="0"/>
              </a:spcAft>
            </a:pPr>
            <a:r>
              <a:rPr lang="en-US" altLang="zh-CN" sz="2600" b="0" i="1" u="sng">
                <a:latin typeface="Times New Roman" panose="02020603050405020304"/>
                <a:ea typeface="Times New Roman" panose="02020603050405020304"/>
              </a:rPr>
              <a:t>The boy went home and thought about it long and hard.</a:t>
            </a:r>
            <a:r>
              <a:rPr lang="en-US" altLang="zh-CN" sz="2600" b="0">
                <a:latin typeface="宋体" panose="02010600030101010101" pitchFamily="2" charset="-122"/>
                <a:ea typeface="宋体" panose="02010600030101010101" pitchFamily="2" charset="-122"/>
              </a:rPr>
              <a:t> </a:t>
            </a:r>
            <a:r>
              <a:rPr lang="en-US" altLang="zh-CN" sz="2600" b="0">
                <a:latin typeface="Times New Roman" panose="02020603050405020304"/>
                <a:ea typeface="Times New Roman" panose="02020603050405020304"/>
              </a:rPr>
              <a:t>He tossed and turned in bed, the teacher</a:t>
            </a:r>
            <a:r>
              <a:rPr lang="en-US" altLang="zh-CN" sz="2600" b="0">
                <a:latin typeface="Times New Roman" panose="02020603050405020304"/>
                <a:ea typeface="宋体" panose="02010600030101010101" pitchFamily="2" charset="-122"/>
              </a:rPr>
              <a:t>’</a:t>
            </a:r>
            <a:r>
              <a:rPr lang="en-US" altLang="zh-CN" sz="2600" b="0">
                <a:latin typeface="Times New Roman" panose="02020603050405020304"/>
                <a:ea typeface="Times New Roman" panose="02020603050405020304"/>
              </a:rPr>
              <a:t>s harsh words echoing in his ears. However, the vivid blueprint of the horse ranch kept flashing before his eyes. After a sleepless night, he made up his mind to stick to his dream. The next day, Monty walked into the classroom with the unaltered paper and handed it to the teacher. </a:t>
            </a:r>
            <a:r>
              <a:rPr lang="en-US" altLang="zh-CN" sz="2600" b="0">
                <a:latin typeface="Times New Roman" panose="02020603050405020304"/>
                <a:ea typeface="宋体" panose="02010600030101010101" pitchFamily="2" charset="-122"/>
              </a:rPr>
              <a:t>“</a:t>
            </a:r>
            <a:r>
              <a:rPr lang="en-US" altLang="zh-CN" sz="2600" b="0">
                <a:latin typeface="Times New Roman" panose="02020603050405020304"/>
                <a:ea typeface="Times New Roman" panose="02020603050405020304"/>
              </a:rPr>
              <a:t>I</a:t>
            </a:r>
            <a:r>
              <a:rPr lang="en-US" altLang="zh-CN" sz="2600" b="0">
                <a:latin typeface="Times New Roman" panose="02020603050405020304"/>
                <a:ea typeface="宋体" panose="02010600030101010101" pitchFamily="2" charset="-122"/>
              </a:rPr>
              <a:t>’</a:t>
            </a:r>
            <a:r>
              <a:rPr lang="en-US" altLang="zh-CN" sz="2600" b="0">
                <a:latin typeface="Times New Roman" panose="02020603050405020304"/>
                <a:ea typeface="Times New Roman" panose="02020603050405020304"/>
              </a:rPr>
              <a:t>m sorry, sir, but I can</a:t>
            </a:r>
            <a:r>
              <a:rPr lang="en-US" altLang="zh-CN" sz="2600" b="0">
                <a:latin typeface="Times New Roman" panose="02020603050405020304"/>
                <a:ea typeface="宋体" panose="02010600030101010101" pitchFamily="2" charset="-122"/>
              </a:rPr>
              <a:t>’</a:t>
            </a:r>
            <a:r>
              <a:rPr lang="en-US" altLang="zh-CN" sz="2600" b="0">
                <a:latin typeface="Times New Roman" panose="02020603050405020304"/>
                <a:ea typeface="Times New Roman" panose="02020603050405020304"/>
              </a:rPr>
              <a:t>t rewrite my dream,</a:t>
            </a:r>
            <a:r>
              <a:rPr lang="en-US" altLang="zh-CN" sz="2600" b="0">
                <a:latin typeface="Times New Roman" panose="02020603050405020304"/>
                <a:ea typeface="宋体" panose="02010600030101010101" pitchFamily="2" charset="-122"/>
              </a:rPr>
              <a:t>”</a:t>
            </a:r>
            <a:r>
              <a:rPr lang="en-US" altLang="zh-CN" sz="2600" b="0">
                <a:latin typeface="宋体" panose="02010600030101010101" pitchFamily="2" charset="-122"/>
                <a:ea typeface="宋体" panose="02010600030101010101" pitchFamily="2" charset="-122"/>
              </a:rPr>
              <a:t> </a:t>
            </a:r>
            <a:r>
              <a:rPr lang="en-US" altLang="zh-CN" sz="2600" b="0">
                <a:latin typeface="Times New Roman" panose="02020603050405020304"/>
                <a:ea typeface="Times New Roman" panose="02020603050405020304"/>
              </a:rPr>
              <a:t>he said earnestly. </a:t>
            </a:r>
            <a:r>
              <a:rPr lang="en-US" altLang="zh-CN" sz="2600">
                <a:latin typeface="Times New Roman" panose="02020603050405020304"/>
                <a:ea typeface="Times New Roman" panose="02020603050405020304"/>
                <a:sym typeface="+mn-ea"/>
              </a:rPr>
              <a:t>The teacher shook his head in disappointment. However, Monty resolved to hold on to his dream, never letting go of the ranch he had so vividly envisioned.</a:t>
            </a:r>
            <a:endParaRPr lang="en-US" altLang="zh-CN" sz="2600">
              <a:latin typeface="Times New Roman" panose="02020603050405020304"/>
              <a:ea typeface="Times New Roman" panose="02020603050405020304"/>
              <a:sym typeface="+mn-ea"/>
            </a:endParaRPr>
          </a:p>
          <a:p>
            <a:pPr marL="0" indent="457200" algn="just" defTabSz="266700">
              <a:spcBef>
                <a:spcPct val="0"/>
              </a:spcBef>
              <a:spcAft>
                <a:spcPct val="0"/>
              </a:spcAft>
            </a:pPr>
            <a:endParaRPr lang="en-US" altLang="zh-CN" sz="2600" dirty="0">
              <a:latin typeface="Times New Roman" panose="02020603050405020304" pitchFamily="18" charset="0"/>
            </a:endParaRPr>
          </a:p>
          <a:p>
            <a:pPr indent="457200" algn="just" defTabSz="266700" fontAlgn="auto">
              <a:spcBef>
                <a:spcPct val="0"/>
              </a:spcBef>
              <a:spcAft>
                <a:spcPct val="0"/>
              </a:spcAft>
            </a:pPr>
            <a:r>
              <a:rPr lang="en-US" altLang="zh-CN" sz="2600" i="1" u="sng">
                <a:latin typeface="Times New Roman" panose="02020603050405020304"/>
                <a:ea typeface="Times New Roman" panose="02020603050405020304"/>
                <a:sym typeface="+mn-ea"/>
              </a:rPr>
              <a:t>Twenty years later, the teacher brought 30 students to camp out on a ranch for a week.</a:t>
            </a:r>
            <a:r>
              <a:rPr lang="en-US" altLang="zh-CN" sz="2600">
                <a:latin typeface="宋体" panose="02010600030101010101" pitchFamily="2" charset="-122"/>
                <a:ea typeface="宋体" panose="02010600030101010101" pitchFamily="2" charset="-122"/>
                <a:sym typeface="+mn-ea"/>
              </a:rPr>
              <a:t> </a:t>
            </a:r>
            <a:r>
              <a:rPr lang="en-US" altLang="zh-CN" sz="2600">
                <a:latin typeface="Times New Roman" panose="02020603050405020304"/>
                <a:ea typeface="Times New Roman" panose="02020603050405020304"/>
                <a:sym typeface="+mn-ea"/>
              </a:rPr>
              <a:t>As they wandered around the 200-acre land, admiring the well-built stables and the spacious farmhouse, the teacher suddenly recalled a student’s paper years ago</a:t>
            </a:r>
            <a:r>
              <a:rPr lang="en-US" altLang="zh-CN" sz="2600">
                <a:latin typeface="宋体" panose="02010600030101010101" pitchFamily="2" charset="-122"/>
                <a:ea typeface="宋体" panose="02010600030101010101" pitchFamily="2" charset="-122"/>
                <a:sym typeface="+mn-ea"/>
              </a:rPr>
              <a:t>,</a:t>
            </a:r>
            <a:r>
              <a:rPr lang="en-US" altLang="zh-CN" sz="2600">
                <a:latin typeface="Times New Roman" panose="02020603050405020304"/>
                <a:ea typeface="Times New Roman" panose="02020603050405020304"/>
                <a:sym typeface="+mn-ea"/>
              </a:rPr>
              <a:t>“</a:t>
            </a:r>
            <a:r>
              <a:rPr lang="en-US" altLang="zh-CN" sz="2600">
                <a:latin typeface="Times New Roman" panose="02020603050405020304"/>
                <a:ea typeface="Times New Roman" panose="02020603050405020304"/>
                <a:sym typeface="+mn-ea"/>
              </a:rPr>
              <a:t>Wait, didn’t a student once write about wanting a ranch, too? I think I gave that paper an F.” Just then, Monty walked over with a smile. </a:t>
            </a:r>
            <a:r>
              <a:rPr lang="en-US" altLang="zh-CN" sz="2600">
                <a:latin typeface="Times New Roman" panose="02020603050405020304"/>
                <a:ea typeface="宋体" panose="02010600030101010101" pitchFamily="2" charset="-122"/>
                <a:sym typeface="+mn-ea"/>
              </a:rPr>
              <a:t>“</a:t>
            </a:r>
            <a:r>
              <a:rPr lang="en-US" altLang="zh-CN" sz="2600">
                <a:latin typeface="Times New Roman" panose="02020603050405020304"/>
                <a:ea typeface="Times New Roman" panose="02020603050405020304"/>
                <a:sym typeface="+mn-ea"/>
              </a:rPr>
              <a:t>Welcome to my ranch, everybody!</a:t>
            </a:r>
            <a:r>
              <a:rPr lang="en-US" altLang="zh-CN" sz="2600">
                <a:latin typeface="Times New Roman" panose="02020603050405020304"/>
                <a:ea typeface="宋体" panose="02010600030101010101" pitchFamily="2" charset="-122"/>
                <a:sym typeface="+mn-ea"/>
              </a:rPr>
              <a:t>”</a:t>
            </a:r>
            <a:r>
              <a:rPr lang="en-US" altLang="zh-CN" sz="2600">
                <a:latin typeface="宋体" panose="02010600030101010101" pitchFamily="2" charset="-122"/>
                <a:ea typeface="宋体" panose="02010600030101010101" pitchFamily="2" charset="-122"/>
                <a:sym typeface="+mn-ea"/>
              </a:rPr>
              <a:t> </a:t>
            </a:r>
            <a:r>
              <a:rPr lang="en-US" altLang="zh-CN" sz="2600">
                <a:latin typeface="Times New Roman" panose="02020603050405020304"/>
                <a:ea typeface="Times New Roman" panose="02020603050405020304"/>
                <a:sym typeface="+mn-ea"/>
              </a:rPr>
              <a:t>he said. Stunned and remorseful, the teacher regarded the rancher in awe, eyes filled with regret. </a:t>
            </a:r>
            <a:r>
              <a:rPr lang="en-US" altLang="zh-CN" sz="2600" b="1">
                <a:solidFill>
                  <a:srgbClr val="FF0000"/>
                </a:solidFill>
                <a:latin typeface="Times New Roman" panose="02020603050405020304"/>
                <a:ea typeface="宋体" panose="02010600030101010101" pitchFamily="2" charset="-122"/>
                <a:sym typeface="+mn-ea"/>
              </a:rPr>
              <a:t>“I’m sorry Monty. </a:t>
            </a:r>
            <a:r>
              <a:rPr lang="en-US" altLang="zh-CN" sz="2600" b="1">
                <a:solidFill>
                  <a:srgbClr val="FF0000"/>
                </a:solidFill>
                <a:latin typeface="Times New Roman" panose="02020603050405020304"/>
                <a:ea typeface="Times New Roman" panose="02020603050405020304"/>
                <a:sym typeface="+mn-ea"/>
              </a:rPr>
              <a:t>I was so wrong back then,</a:t>
            </a:r>
            <a:r>
              <a:rPr lang="en-US" altLang="zh-CN" sz="2600" b="1">
                <a:solidFill>
                  <a:srgbClr val="FF0000"/>
                </a:solidFill>
                <a:latin typeface="Times New Roman" panose="02020603050405020304"/>
                <a:ea typeface="宋体" panose="02010600030101010101" pitchFamily="2" charset="-122"/>
                <a:sym typeface="+mn-ea"/>
              </a:rPr>
              <a:t>”</a:t>
            </a:r>
            <a:r>
              <a:rPr lang="en-US" altLang="zh-CN" sz="2600">
                <a:latin typeface="宋体" panose="02010600030101010101" pitchFamily="2" charset="-122"/>
                <a:ea typeface="宋体" panose="02010600030101010101" pitchFamily="2" charset="-122"/>
                <a:sym typeface="+mn-ea"/>
              </a:rPr>
              <a:t> </a:t>
            </a:r>
            <a:r>
              <a:rPr lang="en-US" altLang="zh-CN" sz="2600">
                <a:latin typeface="Times New Roman" panose="02020603050405020304"/>
                <a:ea typeface="Times New Roman" panose="02020603050405020304"/>
                <a:sym typeface="+mn-ea"/>
              </a:rPr>
              <a:t>the teacher agologized sincerely. </a:t>
            </a:r>
            <a:r>
              <a:rPr lang="en-US" altLang="zh-CN" sz="2600" b="1">
                <a:solidFill>
                  <a:srgbClr val="FF0000"/>
                </a:solidFill>
                <a:latin typeface="Times New Roman" panose="02020603050405020304"/>
                <a:ea typeface="Times New Roman" panose="02020603050405020304"/>
                <a:sym typeface="+mn-ea"/>
              </a:rPr>
              <a:t>“Dream is not something to be compromised, but a vision to be treasured and chased. Our children should follow your lead, daring to dream big.”</a:t>
            </a:r>
            <a:endParaRPr lang="en-US" altLang="zh-CN" sz="2600" b="1">
              <a:solidFill>
                <a:srgbClr val="FF0000"/>
              </a:solidFill>
              <a:latin typeface="Times New Roman" panose="02020603050405020304"/>
              <a:ea typeface="Times New Roman" panose="02020603050405020304"/>
              <a:sym typeface="+mn-ea"/>
            </a:endParaRPr>
          </a:p>
          <a:p>
            <a:pPr indent="457200" algn="just" defTabSz="266700" fontAlgn="auto">
              <a:spcBef>
                <a:spcPct val="0"/>
              </a:spcBef>
              <a:spcAft>
                <a:spcPct val="0"/>
              </a:spcAft>
            </a:pPr>
            <a:endParaRPr lang="en-US" altLang="zh-CN" sz="2600" b="0">
              <a:latin typeface="宋体" panose="02010600030101010101" pitchFamily="2" charset="-122"/>
              <a:ea typeface="宋体" panose="02010600030101010101" pitchFamily="2" charset="-122"/>
            </a:endParaRPr>
          </a:p>
          <a:p>
            <a:pPr indent="457200" algn="just" defTabSz="266700" fontAlgn="auto">
              <a:spcBef>
                <a:spcPct val="0"/>
              </a:spcBef>
              <a:spcAft>
                <a:spcPct val="0"/>
              </a:spcAft>
            </a:pPr>
            <a:endParaRPr lang="en-US" altLang="zh-CN" sz="2600" b="1">
              <a:solidFill>
                <a:srgbClr val="FF0000"/>
              </a:solidFill>
              <a:latin typeface="Times New Roman" panose="02020603050405020304"/>
              <a:ea typeface="Times New Roman" panose="02020603050405020304"/>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实战演习</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55575" y="85725"/>
            <a:ext cx="11812905" cy="6713220"/>
          </a:xfrm>
          <a:prstGeom prst="rect">
            <a:avLst/>
          </a:prstGeom>
        </p:spPr>
        <p:txBody>
          <a:bodyPr wrap="square">
            <a:noAutofit/>
          </a:bodyPr>
          <a:p>
            <a:pPr indent="0" algn="just" defTabSz="266700" fontAlgn="ctr">
              <a:spcBef>
                <a:spcPct val="0"/>
              </a:spcBef>
              <a:spcAft>
                <a:spcPct val="0"/>
              </a:spcAft>
            </a:pPr>
            <a:r>
              <a:rPr lang="en-US" altLang="zh-CN" sz="2800" b="1">
                <a:latin typeface="Times New Roman" panose="02020603050405020304"/>
                <a:ea typeface="宋体" panose="02010600030101010101" pitchFamily="2" charset="-122"/>
              </a:rPr>
              <a:t>Model version 1</a:t>
            </a:r>
            <a:endParaRPr lang="en-US" altLang="zh-CN" sz="2800" i="1" u="sng">
              <a:latin typeface="Times New Roman" panose="02020603050405020304"/>
              <a:ea typeface="宋体" panose="02010600030101010101" pitchFamily="2" charset="-122"/>
            </a:endParaRPr>
          </a:p>
          <a:p>
            <a:pPr indent="0" algn="just" defTabSz="266700" fontAlgn="ctr">
              <a:spcBef>
                <a:spcPct val="0"/>
              </a:spcBef>
              <a:spcAft>
                <a:spcPct val="0"/>
              </a:spcAft>
            </a:pPr>
            <a:endParaRPr lang="en-US" altLang="zh-CN" sz="2800" i="1" u="sng">
              <a:latin typeface="Times New Roman" panose="02020603050405020304"/>
              <a:ea typeface="宋体" panose="02010600030101010101" pitchFamily="2" charset="-122"/>
            </a:endParaRPr>
          </a:p>
          <a:p>
            <a:pPr indent="457200" algn="just" defTabSz="266700" fontAlgn="ctr">
              <a:spcBef>
                <a:spcPct val="0"/>
              </a:spcBef>
              <a:spcAft>
                <a:spcPct val="0"/>
              </a:spcAft>
            </a:pPr>
            <a:r>
              <a:rPr lang="en-US" altLang="zh-CN" sz="2800" i="1" u="sng">
                <a:latin typeface="Times New Roman" panose="02020603050405020304"/>
                <a:ea typeface="宋体" panose="02010600030101010101" pitchFamily="2" charset="-122"/>
              </a:rPr>
              <a:t>Finally, opening night arrived.</a:t>
            </a:r>
            <a:r>
              <a:rPr lang="en-US" altLang="zh-CN" sz="2800">
                <a:latin typeface="Times New Roman" panose="02020603050405020304"/>
                <a:ea typeface="宋体" panose="02010600030101010101" pitchFamily="2" charset="-122"/>
              </a:rPr>
              <a:t> I sat next to Mom and Dad in the auditorium. When the curtain rose, everyone saw a </a:t>
            </a:r>
            <a:r>
              <a:rPr lang="en-US" altLang="zh-CN" sz="2800">
                <a:solidFill>
                  <a:srgbClr val="FF0000"/>
                </a:solidFill>
                <a:latin typeface="Times New Roman" panose="02020603050405020304"/>
                <a:ea typeface="宋体" panose="02010600030101010101" pitchFamily="2" charset="-122"/>
              </a:rPr>
              <a:t>magical</a:t>
            </a:r>
            <a:r>
              <a:rPr lang="en-US" altLang="zh-CN" sz="2800">
                <a:latin typeface="Times New Roman" panose="02020603050405020304"/>
                <a:ea typeface="宋体" panose="02010600030101010101" pitchFamily="2" charset="-122"/>
              </a:rPr>
              <a:t> land with rolling hills, a beautiful carriage, and a shining castle. Against the </a:t>
            </a:r>
            <a:r>
              <a:rPr lang="en-US" altLang="zh-CN" sz="2800">
                <a:solidFill>
                  <a:srgbClr val="FF0000"/>
                </a:solidFill>
                <a:latin typeface="Times New Roman" panose="02020603050405020304"/>
                <a:ea typeface="宋体" panose="02010600030101010101" pitchFamily="2" charset="-122"/>
              </a:rPr>
              <a:t>fabulous setting</a:t>
            </a:r>
            <a:r>
              <a:rPr lang="en-US" altLang="zh-CN" sz="2800">
                <a:latin typeface="Times New Roman" panose="02020603050405020304"/>
                <a:ea typeface="宋体" panose="02010600030101010101" pitchFamily="2" charset="-122"/>
              </a:rPr>
              <a:t>, Kristie and Prince danced elegantly </a:t>
            </a:r>
            <a:r>
              <a:rPr lang="en-US" altLang="zh-CN" sz="2800">
                <a:solidFill>
                  <a:srgbClr val="FF0000"/>
                </a:solidFill>
                <a:latin typeface="Times New Roman" panose="02020603050405020304"/>
                <a:ea typeface="宋体" panose="02010600030101010101" pitchFamily="2" charset="-122"/>
              </a:rPr>
              <a:t>to </a:t>
            </a:r>
            <a:r>
              <a:rPr lang="en-US" altLang="zh-CN" sz="2800">
                <a:latin typeface="Times New Roman" panose="02020603050405020304"/>
                <a:ea typeface="宋体" panose="02010600030101010101" pitchFamily="2" charset="-122"/>
              </a:rPr>
              <a:t>the music. Obviously, she was a wonderful Cinderella</a:t>
            </a:r>
            <a:r>
              <a:rPr lang="en-US" altLang="zh-CN" sz="2800">
                <a:latin typeface="Times New Roman" panose="02020603050405020304"/>
                <a:ea typeface="Times New Roman" panose="02020603050405020304"/>
              </a:rPr>
              <a:t>.</a:t>
            </a:r>
            <a:r>
              <a:rPr lang="en-US" altLang="zh-CN" sz="2800">
                <a:latin typeface="Times New Roman" panose="02020603050405020304"/>
                <a:ea typeface="宋体" panose="02010600030101010101" pitchFamily="2" charset="-122"/>
              </a:rPr>
              <a:t> When the play was over, the enthusiastic audience was cheering with thunderous applause.</a:t>
            </a:r>
            <a:endParaRPr lang="en-US" altLang="zh-CN" sz="2800">
              <a:latin typeface="Times New Roman" panose="02020603050405020304"/>
              <a:ea typeface="宋体" panose="02010600030101010101" pitchFamily="2" charset="-122"/>
            </a:endParaRPr>
          </a:p>
          <a:p>
            <a:pPr indent="0" algn="just" defTabSz="266700" fontAlgn="ctr">
              <a:spcBef>
                <a:spcPct val="0"/>
              </a:spcBef>
              <a:spcAft>
                <a:spcPct val="0"/>
              </a:spcAft>
            </a:pPr>
            <a:r>
              <a:rPr lang="en-US" altLang="zh-CN" sz="2800">
                <a:latin typeface="Times New Roman" panose="02020603050405020304"/>
                <a:ea typeface="宋体" panose="02010600030101010101" pitchFamily="2" charset="-122"/>
              </a:rPr>
              <a:t> </a:t>
            </a:r>
            <a:endParaRPr lang="en-US" altLang="zh-CN" sz="2800">
              <a:latin typeface="Times New Roman" panose="02020603050405020304"/>
              <a:ea typeface="宋体" panose="02010600030101010101" pitchFamily="2" charset="-122"/>
            </a:endParaRPr>
          </a:p>
          <a:p>
            <a:pPr indent="457200" algn="just" defTabSz="266700" fontAlgn="ctr">
              <a:spcBef>
                <a:spcPct val="0"/>
              </a:spcBef>
              <a:spcAft>
                <a:spcPct val="0"/>
              </a:spcAft>
            </a:pPr>
            <a:r>
              <a:rPr lang="en-US" altLang="zh-CN" sz="2800" i="1" u="sng">
                <a:latin typeface="Times New Roman" panose="02020603050405020304"/>
                <a:ea typeface="宋体" panose="02010600030101010101" pitchFamily="2" charset="-122"/>
              </a:rPr>
              <a:t>Then Ms. Carson called me up to the stage.</a:t>
            </a:r>
            <a:r>
              <a:rPr lang="en-US" altLang="zh-CN" sz="2800">
                <a:latin typeface="Times New Roman" panose="02020603050405020304"/>
                <a:ea typeface="宋体" panose="02010600030101010101" pitchFamily="2" charset="-122"/>
              </a:rPr>
              <a:t> She said into the microphone, “I’ d like to thank the many students who painted the sets. And a special thanks to Shayna, who designed them. Her effort and talent made tonight extra special.” Everyone clapped. </a:t>
            </a:r>
            <a:r>
              <a:rPr lang="en-US" altLang="zh-CN" sz="2800" b="1">
                <a:solidFill>
                  <a:srgbClr val="FF0000"/>
                </a:solidFill>
                <a:latin typeface="Times New Roman" panose="02020603050405020304"/>
                <a:ea typeface="宋体" panose="02010600030101010101" pitchFamily="2" charset="-122"/>
              </a:rPr>
              <a:t>For me! I never thought that I would get a chance to stand on the stage! But I did get a part in the play after all. And it was just as good as being Cinderella.</a:t>
            </a:r>
            <a:endParaRPr lang="en-US" altLang="zh-CN" sz="2800" b="1">
              <a:solidFill>
                <a:srgbClr val="FF0000"/>
              </a:solidFill>
              <a:latin typeface="Times New Roman" panose="02020603050405020304"/>
              <a:ea typeface="宋体" panose="0201060003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8585" y="59055"/>
            <a:ext cx="11951970" cy="6617335"/>
          </a:xfrm>
          <a:prstGeom prst="rect">
            <a:avLst/>
          </a:prstGeom>
          <a:noFill/>
        </p:spPr>
        <p:txBody>
          <a:bodyPr wrap="square" rtlCol="0" anchor="t">
            <a:noAutofit/>
          </a:bodyPr>
          <a:p>
            <a:pPr indent="0" algn="just" defTabSz="266700" fontAlgn="ctr">
              <a:spcBef>
                <a:spcPct val="0"/>
              </a:spcBef>
              <a:spcAft>
                <a:spcPct val="0"/>
              </a:spcAft>
            </a:pPr>
            <a:r>
              <a:rPr lang="en-US" altLang="zh-CN" sz="2300" b="1">
                <a:latin typeface="Times New Roman" panose="02020603050405020304"/>
                <a:ea typeface="宋体" panose="02010600030101010101" pitchFamily="2" charset="-122"/>
                <a:sym typeface="+mn-ea"/>
              </a:rPr>
              <a:t>Model version 2</a:t>
            </a:r>
            <a:endParaRPr lang="en-US" altLang="zh-CN" sz="2300" b="1">
              <a:latin typeface="Times New Roman" panose="02020603050405020304"/>
              <a:ea typeface="宋体" panose="02010600030101010101" pitchFamily="2" charset="-122"/>
              <a:sym typeface="+mn-ea"/>
            </a:endParaRPr>
          </a:p>
          <a:p>
            <a:pPr indent="0" algn="just" defTabSz="266700" fontAlgn="ctr">
              <a:spcBef>
                <a:spcPct val="0"/>
              </a:spcBef>
              <a:spcAft>
                <a:spcPct val="0"/>
              </a:spcAft>
            </a:pPr>
            <a:endParaRPr lang="en-US" altLang="zh-CN" sz="2300" b="1">
              <a:gradFill>
                <a:gsLst>
                  <a:gs pos="0">
                    <a:srgbClr val="E30000"/>
                  </a:gs>
                  <a:gs pos="100000">
                    <a:srgbClr val="760303"/>
                  </a:gs>
                </a:gsLst>
                <a:lin scaled="0"/>
              </a:gradFill>
              <a:latin typeface="Times New Roman" panose="02020603050405020304"/>
              <a:ea typeface="宋体" panose="02010600030101010101" pitchFamily="2" charset="-122"/>
              <a:cs typeface="Times New Roman" panose="02020603050405020304" pitchFamily="18" charset="0"/>
              <a:sym typeface="+mn-ea"/>
            </a:endParaRPr>
          </a:p>
          <a:p>
            <a:pPr indent="457200" algn="just" defTabSz="266700">
              <a:spcBef>
                <a:spcPct val="0"/>
              </a:spcBef>
              <a:spcAft>
                <a:spcPct val="0"/>
              </a:spcAft>
            </a:pPr>
            <a:r>
              <a:rPr lang="en-US" altLang="zh-CN" sz="2300" i="1" u="sng">
                <a:latin typeface="Times New Roman" panose="02020603050405020304"/>
                <a:ea typeface="宋体" panose="02010600030101010101" pitchFamily="2" charset="-122"/>
                <a:sym typeface="+mn-ea"/>
              </a:rPr>
              <a:t>Finally, opening night arrived.</a:t>
            </a:r>
            <a:r>
              <a:rPr lang="en-US" altLang="zh-CN" sz="2300">
                <a:latin typeface="宋体" panose="02010600030101010101" pitchFamily="2" charset="-122"/>
                <a:ea typeface="宋体" panose="02010600030101010101" pitchFamily="2" charset="-122"/>
                <a:sym typeface="+mn-ea"/>
              </a:rPr>
              <a:t> </a:t>
            </a:r>
            <a:r>
              <a:rPr lang="en-US" altLang="zh-CN" sz="2300">
                <a:latin typeface="Times New Roman" panose="02020603050405020304"/>
                <a:ea typeface="Times New Roman" panose="02020603050405020304"/>
                <a:sym typeface="+mn-ea"/>
              </a:rPr>
              <a:t>The auditorium was bathed in warm soft lights, and the seats were quickly filled with excited parents and students. As the curtain slowly rose, gasps of pleasant surprise rippled through the crowd. The once plain cardboard castle now glowed with shiny gold paint and vivid hand-drawn stained-glass windows, with delicate tiny paper roses winding up its rough towers. Kristie, in her beautiful sparkly dress, danced gracefully with the Prince, her eyes bright with pure joy every time she glanced at the amazing transformed set. I stood quietly backstage, my heart swelling with proud happiness as the audience leaned forward, completely enchanted by the scene.</a:t>
            </a:r>
            <a:endParaRPr lang="en-US" altLang="zh-CN" sz="2300">
              <a:latin typeface="Times New Roman" panose="02020603050405020304"/>
              <a:ea typeface="Times New Roman" panose="02020603050405020304"/>
            </a:endParaRPr>
          </a:p>
          <a:p>
            <a:pPr indent="0" algn="just" defTabSz="266700">
              <a:spcBef>
                <a:spcPct val="0"/>
              </a:spcBef>
              <a:spcAft>
                <a:spcPct val="0"/>
              </a:spcAft>
            </a:pPr>
            <a:r>
              <a:rPr lang="en-US" altLang="zh-CN" sz="2300">
                <a:latin typeface="Times New Roman" panose="02020603050405020304"/>
                <a:ea typeface="宋体" panose="02010600030101010101" pitchFamily="2" charset="-122"/>
                <a:sym typeface="+mn-ea"/>
              </a:rPr>
              <a:t> </a:t>
            </a:r>
            <a:endParaRPr lang="en-US" altLang="zh-CN" sz="2300">
              <a:latin typeface="Times New Roman" panose="02020603050405020304"/>
              <a:ea typeface="宋体" panose="02010600030101010101" pitchFamily="2" charset="-122"/>
            </a:endParaRPr>
          </a:p>
          <a:p>
            <a:pPr indent="457200" algn="just" defTabSz="266700">
              <a:spcBef>
                <a:spcPct val="0"/>
              </a:spcBef>
              <a:spcAft>
                <a:spcPct val="0"/>
              </a:spcAft>
            </a:pPr>
            <a:r>
              <a:rPr lang="en-US" altLang="zh-CN" sz="2300" i="1" u="sng">
                <a:latin typeface="Times New Roman" panose="02020603050405020304"/>
                <a:ea typeface="宋体" panose="02010600030101010101" pitchFamily="2" charset="-122"/>
                <a:sym typeface="+mn-ea"/>
              </a:rPr>
              <a:t>Then Ms. Carson called me up to the stage.</a:t>
            </a:r>
            <a:r>
              <a:rPr lang="en-US" altLang="zh-CN" sz="2300">
                <a:latin typeface="Times New Roman" panose="02020603050405020304"/>
                <a:ea typeface="宋体" panose="02010600030101010101" pitchFamily="2" charset="-122"/>
                <a:sym typeface="+mn-ea"/>
              </a:rPr>
              <a:t> Blushing slightly, I hesitated for a second before stepping into the warm spotlight. “This wonderful magical set is all Shayna’s amazing doing,” Ms. Carson announced to the crowd in a warm clear voice. Kristie immediately rushed over to </a:t>
            </a:r>
            <a:r>
              <a:rPr lang="en-US" altLang="zh-CN" sz="2300">
                <a:latin typeface="Times New Roman" panose="02020603050405020304"/>
                <a:ea typeface="Times New Roman" panose="02020603050405020304"/>
                <a:sym typeface="+mn-ea"/>
              </a:rPr>
              <a:t>me and </a:t>
            </a:r>
            <a:r>
              <a:rPr lang="en-US" altLang="zh-CN" sz="2300">
                <a:latin typeface="Times New Roman" panose="02020603050405020304"/>
                <a:ea typeface="宋体" panose="02010600030101010101" pitchFamily="2" charset="-122"/>
                <a:sym typeface="+mn-ea"/>
              </a:rPr>
              <a:t>gently squeeze my hand, her eyes shining brightly with sincere gratitude. The audience erupted into thunderous applause that filled the whole auditorium, and happy tears of joy pricked the corners of my eyes. In that unforgettable moment, I truly realized that </a:t>
            </a:r>
            <a:r>
              <a:rPr lang="en-US" altLang="zh-CN" sz="2300" b="1">
                <a:solidFill>
                  <a:srgbClr val="FF0000"/>
                </a:solidFill>
                <a:latin typeface="Times New Roman" panose="02020603050405020304"/>
                <a:ea typeface="宋体" panose="02010600030101010101" pitchFamily="2" charset="-122"/>
                <a:sym typeface="+mn-ea"/>
              </a:rPr>
              <a:t>success wasn’t about landing the lead role—it was about using your unique gifts to lift others up and create something beautiful together.</a:t>
            </a:r>
            <a:endParaRPr lang="en-US" altLang="zh-CN" sz="2300" b="1">
              <a:solidFill>
                <a:srgbClr val="FF0000"/>
              </a:solidFill>
              <a:latin typeface="Times New Roman" panose="02020603050405020304"/>
              <a:ea typeface="宋体" panose="02010600030101010101" pitchFamily="2" charset="-122"/>
            </a:endParaRPr>
          </a:p>
          <a:p>
            <a:pPr indent="0" algn="just" defTabSz="266700" fontAlgn="ctr">
              <a:spcBef>
                <a:spcPct val="0"/>
              </a:spcBef>
              <a:spcAft>
                <a:spcPct val="0"/>
              </a:spcAft>
            </a:pPr>
            <a:endParaRPr lang="en-US" altLang="zh-CN" sz="2300" b="1">
              <a:solidFill>
                <a:srgbClr val="FF0000"/>
              </a:solidFill>
              <a:latin typeface="Times New Roman" panose="02020603050405020304"/>
              <a:ea typeface="宋体" panose="02010600030101010101" pitchFamily="2" charset="-122"/>
              <a:cs typeface="Times New Roman" panose="02020603050405020304" pitchFamily="18" charset="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0055" y="692785"/>
            <a:ext cx="5753735" cy="5234940"/>
          </a:xfrm>
          <a:prstGeom prst="rect">
            <a:avLst/>
          </a:prstGeom>
          <a:noFill/>
        </p:spPr>
        <p:txBody>
          <a:bodyPr wrap="square" rtlCol="0">
            <a:noAutofit/>
          </a:bodyPr>
          <a:p>
            <a:pPr algn="l"/>
            <a:r>
              <a:rPr lang="zh-CN" altLang="en-US" sz="3600" dirty="0">
                <a:sym typeface="+mn-ea"/>
              </a:rPr>
              <a:t>为了点明记叙内容的意义，作者常常在记叙文的结尾，融入自己的观点和评价。</a:t>
            </a:r>
            <a:endParaRPr lang="zh-CN" altLang="en-US" sz="3600" dirty="0">
              <a:sym typeface="+mn-ea"/>
            </a:endParaRPr>
          </a:p>
          <a:p>
            <a:pPr algn="l" fontAlgn="auto">
              <a:lnSpc>
                <a:spcPct val="150000"/>
              </a:lnSpc>
            </a:pPr>
            <a:endParaRPr lang="zh-CN" altLang="en-US" sz="3600" dirty="0">
              <a:solidFill>
                <a:schemeClr val="tx1"/>
              </a:solidFill>
              <a:sym typeface="+mn-ea"/>
            </a:endParaRPr>
          </a:p>
          <a:p>
            <a:pPr algn="l" fontAlgn="auto">
              <a:lnSpc>
                <a:spcPct val="150000"/>
              </a:lnSpc>
            </a:pPr>
            <a:r>
              <a:rPr lang="zh-CN" altLang="en-US" sz="3600" dirty="0">
                <a:solidFill>
                  <a:schemeClr val="tx1"/>
                </a:solidFill>
                <a:sym typeface="+mn-ea"/>
              </a:rPr>
              <a:t>精彩的结尾，可以凸显文章的主题，升华事件的意义，起到画龙点睛的作用。</a:t>
            </a:r>
            <a:endParaRPr lang="zh-CN" altLang="en-US" sz="3600" dirty="0">
              <a:solidFill>
                <a:schemeClr val="tx1"/>
              </a:solidFill>
              <a:sym typeface="+mn-ea"/>
            </a:endParaRPr>
          </a:p>
        </p:txBody>
      </p:sp>
      <p:pic>
        <p:nvPicPr>
          <p:cNvPr id="2" name="图片 1"/>
          <p:cNvPicPr>
            <a:picLocks noChangeAspect="1"/>
          </p:cNvPicPr>
          <p:nvPr>
            <p:custDataLst>
              <p:tags r:id="rId1"/>
            </p:custDataLst>
          </p:nvPr>
        </p:nvPicPr>
        <p:blipFill>
          <a:blip r:embed="rId2"/>
          <a:stretch>
            <a:fillRect/>
          </a:stretch>
        </p:blipFill>
        <p:spPr>
          <a:xfrm>
            <a:off x="1199718" y="2061096"/>
            <a:ext cx="3588240" cy="2392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3969703" y="2829560"/>
            <a:ext cx="4252595" cy="1568450"/>
          </a:xfrm>
          <a:prstGeom prst="rect">
            <a:avLst/>
          </a:prstGeom>
          <a:noFill/>
          <a:ln>
            <a:noFill/>
          </a:ln>
        </p:spPr>
        <p:txBody>
          <a:bodyPr wrap="none" rtlCol="0" anchor="t">
            <a:spAutoFit/>
            <a:scene3d>
              <a:camera prst="orthographicFront"/>
              <a:lightRig rig="threePt" dir="t"/>
            </a:scene3d>
          </a:bodyPr>
          <a:p>
            <a:pPr algn="ctr"/>
            <a:r>
              <a:rPr lang="en-US" altLang="zh-CN" sz="9600" b="1" dirty="0" smtClean="0">
                <a:solidFill>
                  <a:schemeClr val="accent1"/>
                </a:solidFill>
                <a:effectLst>
                  <a:outerShdw blurRad="38100" dist="25400" dir="5400000" algn="ctr" rotWithShape="0">
                    <a:srgbClr val="6E747A">
                      <a:alpha val="43000"/>
                    </a:srgbClr>
                  </a:outerShdw>
                </a:effectLst>
                <a:sym typeface="+mn-ea"/>
              </a:rPr>
              <a:t>The end</a:t>
            </a:r>
            <a:endParaRPr lang="en-US" altLang="zh-CN" sz="96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对话</a:t>
            </a:r>
            <a:r>
              <a:rPr lang="zh-CN" altLang="en-US" sz="7200" b="1" dirty="0" smtClean="0">
                <a:solidFill>
                  <a:schemeClr val="accent1"/>
                </a:solidFill>
                <a:effectLst>
                  <a:outerShdw blurRad="38100" dist="25400" dir="5400000" algn="ctr" rotWithShape="0">
                    <a:srgbClr val="6E747A">
                      <a:alpha val="43000"/>
                    </a:srgbClr>
                  </a:outerShdw>
                </a:effectLst>
                <a:sym typeface="+mn-ea"/>
              </a:rPr>
              <a:t>收尾</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40360" y="243205"/>
            <a:ext cx="11500485" cy="5553710"/>
          </a:xfrm>
        </p:spPr>
        <p:txBody>
          <a:bodyPr>
            <a:normAutofit/>
          </a:bodyPr>
          <a:lstStyle/>
          <a:p>
            <a:pPr marL="0" indent="457200">
              <a:buNone/>
            </a:pPr>
            <a:r>
              <a:rPr lang="en-US" altLang="zh-CN" sz="2800" dirty="0">
                <a:solidFill>
                  <a:schemeClr val="tx1"/>
                </a:solidFill>
                <a:latin typeface="Times New Roman" panose="02020603050405020304" pitchFamily="18" charset="0"/>
                <a:cs typeface="Times New Roman" panose="02020603050405020304" pitchFamily="18" charset="0"/>
              </a:rPr>
              <a:t>Chester said his father told him he had tried to search for him and his brother, but both brothers had changed their last names. “He does remember me and my older brother and he told me that he’s been looking for us ever since we lost contact,” he said. Chester said his brother has since flown to Colombia to be reunited with Urea as well. When asked how the reunion with his father will change his life, Chester said</a:t>
            </a:r>
            <a:r>
              <a:rPr lang="zh-CN" altLang="en-US" sz="2800" dirty="0">
                <a:solidFill>
                  <a:schemeClr val="tx1"/>
                </a:solidFill>
                <a:latin typeface="Times New Roman" panose="02020603050405020304" pitchFamily="18" charset="0"/>
                <a:cs typeface="Times New Roman" panose="02020603050405020304" pitchFamily="18" charset="0"/>
              </a:rPr>
              <a:t>，</a:t>
            </a:r>
            <a:r>
              <a:rPr lang="en-US" altLang="zh-CN" sz="2800" b="1" dirty="0">
                <a:solidFill>
                  <a:srgbClr val="FF0000"/>
                </a:solidFill>
                <a:latin typeface="Times New Roman" panose="02020603050405020304" pitchFamily="18" charset="0"/>
                <a:cs typeface="Times New Roman" panose="02020603050405020304" pitchFamily="18" charset="0"/>
              </a:rPr>
              <a:t>“I got family everywhere, so it might lead to many more trips now.”</a:t>
            </a:r>
            <a:r>
              <a:rPr lang="en-US" altLang="zh-CN" sz="2800" dirty="0">
                <a:solidFill>
                  <a:schemeClr val="tx1"/>
                </a:solidFill>
                <a:latin typeface="Times New Roman" panose="02020603050405020304" pitchFamily="18" charset="0"/>
                <a:cs typeface="Times New Roman" panose="02020603050405020304" pitchFamily="18" charset="0"/>
              </a:rPr>
              <a:t> </a:t>
            </a: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457200">
              <a:buNone/>
            </a:pPr>
            <a:r>
              <a:rPr lang="en-US" altLang="zh-CN" sz="2800" dirty="0">
                <a:solidFill>
                  <a:schemeClr val="tx1"/>
                </a:solidFill>
                <a:latin typeface="Times New Roman" panose="02020603050405020304" pitchFamily="18" charset="0"/>
                <a:cs typeface="Times New Roman" panose="02020603050405020304" pitchFamily="18" charset="0"/>
              </a:rPr>
              <a:t>…They hung all the things back to the wall. Jack asked Paisley, </a:t>
            </a:r>
            <a:r>
              <a:rPr lang="en-US" altLang="zh-CN" sz="2800" b="1" dirty="0">
                <a:solidFill>
                  <a:srgbClr val="FF0000"/>
                </a:solidFill>
                <a:latin typeface="Times New Roman" panose="02020603050405020304" pitchFamily="18" charset="0"/>
                <a:cs typeface="Times New Roman" panose="02020603050405020304" pitchFamily="18" charset="0"/>
              </a:rPr>
              <a:t>“Are you really willing to lead a tough life with me?”</a:t>
            </a:r>
            <a:r>
              <a:rPr lang="en-US" altLang="zh-CN" sz="2800" dirty="0">
                <a:solidFill>
                  <a:schemeClr val="tx1"/>
                </a:solidFill>
                <a:latin typeface="Times New Roman" panose="02020603050405020304" pitchFamily="18" charset="0"/>
                <a:cs typeface="Times New Roman" panose="02020603050405020304" pitchFamily="18" charset="0"/>
              </a:rPr>
              <a:t> She patted away the ashes on her hands and looked at the walls with loads of stuff on them satisfactorily, saying, </a:t>
            </a:r>
            <a:r>
              <a:rPr lang="en-US" altLang="zh-CN" sz="2800" b="1" dirty="0">
                <a:solidFill>
                  <a:srgbClr val="FF0000"/>
                </a:solidFill>
                <a:latin typeface="Times New Roman" panose="02020603050405020304" pitchFamily="18" charset="0"/>
                <a:cs typeface="Times New Roman" panose="02020603050405020304" pitchFamily="18" charset="0"/>
              </a:rPr>
              <a:t>“Yes! For me, it is not a suffering to live anymore.”</a:t>
            </a:r>
            <a:endParaRPr lang="en-US" altLang="zh-CN" sz="2800" b="1" dirty="0">
              <a:solidFill>
                <a:srgbClr val="FF0000"/>
              </a:solidFill>
              <a:latin typeface="Times New Roman" panose="02020603050405020304" pitchFamily="18" charset="0"/>
              <a:cs typeface="Times New Roman" panose="02020603050405020304" pitchFamily="18" charset="0"/>
            </a:endParaRPr>
          </a:p>
        </p:txBody>
      </p:sp>
      <p:sp>
        <p:nvSpPr>
          <p:cNvPr id="5" name="文本框 4"/>
          <p:cNvSpPr txBox="1"/>
          <p:nvPr/>
        </p:nvSpPr>
        <p:spPr>
          <a:xfrm>
            <a:off x="2712130" y="6021313"/>
            <a:ext cx="7690485" cy="521970"/>
          </a:xfrm>
          <a:prstGeom prst="rect">
            <a:avLst/>
          </a:prstGeom>
          <a:solidFill>
            <a:srgbClr val="FFC000"/>
          </a:solidFill>
        </p:spPr>
        <p:txBody>
          <a:bodyPr wrap="none" rtlCol="0">
            <a:spAutoFit/>
          </a:bodyPr>
          <a:lstStyle/>
          <a:p>
            <a:r>
              <a:rPr lang="zh-CN" altLang="en-US" sz="2800" b="1" dirty="0" smtClean="0"/>
              <a:t>借文章人物之口点题，对话应简洁且蕴含深意。</a:t>
            </a:r>
            <a:endParaRPr lang="zh-CN" altLang="en-US" sz="28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画面定格</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7670" y="476250"/>
            <a:ext cx="11346815" cy="5328285"/>
          </a:xfrm>
        </p:spPr>
        <p:txBody>
          <a:bodyPr>
            <a:normAutofit/>
          </a:bodyPr>
          <a:lstStyle/>
          <a:p>
            <a:pPr marL="0" indent="0" algn="just" defTabSz="538480">
              <a:buNone/>
            </a:pPr>
            <a:r>
              <a:rPr lang="en-US" altLang="zh-CN" sz="2800" i="1" dirty="0" smtClean="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They </a:t>
            </a:r>
            <a:r>
              <a:rPr lang="en-US" altLang="zh-CN" sz="2800" dirty="0">
                <a:latin typeface="Times New Roman" panose="02020603050405020304" pitchFamily="18" charset="0"/>
                <a:cs typeface="Times New Roman" panose="02020603050405020304" pitchFamily="18" charset="0"/>
              </a:rPr>
              <a:t>stood there for a moment, side by side, waiting for the rushing holiday current and for their place in it. Then the daughter glanced over and momentarily regarded her mother. </a:t>
            </a:r>
            <a:r>
              <a:rPr lang="en-US" altLang="zh-CN" sz="2800" b="1" dirty="0">
                <a:solidFill>
                  <a:srgbClr val="FF0000"/>
                </a:solidFill>
                <a:latin typeface="Times New Roman" panose="02020603050405020304" pitchFamily="18" charset="0"/>
                <a:cs typeface="Times New Roman" panose="02020603050405020304" pitchFamily="18" charset="0"/>
              </a:rPr>
              <a:t>And slowly, almost reluctantly, she placed her arm with apparently unaccustomed affection around her mother’s shoulders and gently guided her back into the deluge.</a:t>
            </a:r>
            <a:r>
              <a:rPr lang="en-US" altLang="zh-CN" sz="2800" dirty="0">
                <a:solidFill>
                  <a:srgbClr val="C00000"/>
                </a:solidFill>
                <a:latin typeface="Times New Roman" panose="02020603050405020304" pitchFamily="18" charset="0"/>
                <a:cs typeface="Times New Roman" panose="02020603050405020304" pitchFamily="18" charset="0"/>
              </a:rPr>
              <a:t> </a:t>
            </a:r>
            <a:endParaRPr lang="en-US" altLang="zh-CN" sz="2800" dirty="0" smtClean="0">
              <a:solidFill>
                <a:srgbClr val="C00000"/>
              </a:solidFill>
              <a:latin typeface="Times New Roman" panose="02020603050405020304" pitchFamily="18" charset="0"/>
              <a:cs typeface="Times New Roman" panose="02020603050405020304" pitchFamily="18" charset="0"/>
            </a:endParaRPr>
          </a:p>
          <a:p>
            <a:pPr marL="0" indent="0" algn="just" defTabSz="538480">
              <a:buNone/>
            </a:pPr>
            <a:endParaRPr lang="en-US" altLang="zh-CN" sz="2800" dirty="0">
              <a:solidFill>
                <a:srgbClr val="C00000"/>
              </a:solidFill>
              <a:latin typeface="Times New Roman" panose="02020603050405020304" pitchFamily="18" charset="0"/>
              <a:cs typeface="Times New Roman" panose="02020603050405020304" pitchFamily="18" charset="0"/>
            </a:endParaRPr>
          </a:p>
          <a:p>
            <a:pPr marL="0" indent="0" algn="just" defTabSz="538480">
              <a:buNone/>
            </a:pPr>
            <a:r>
              <a:rPr lang="en-US" altLang="zh-CN" sz="2800" dirty="0">
                <a:latin typeface="Times New Roman" panose="02020603050405020304" pitchFamily="18" charset="0"/>
                <a:cs typeface="Times New Roman" panose="02020603050405020304" pitchFamily="18" charset="0"/>
              </a:rPr>
              <a:t>       His hard work paid off! Holding the soda tin firmly, Reuben rushed for the shop to buy the brooch. The moment he got the beautiful brooch, he burst through the front door and placed it in Dora’s hand. Never had Dora received such a gift. </a:t>
            </a:r>
            <a:r>
              <a:rPr lang="en-US" altLang="zh-CN" sz="2800" b="1" dirty="0">
                <a:solidFill>
                  <a:srgbClr val="FF0000"/>
                </a:solidFill>
                <a:latin typeface="Times New Roman" panose="02020603050405020304" pitchFamily="18" charset="0"/>
                <a:cs typeface="Times New Roman" panose="02020603050405020304" pitchFamily="18" charset="0"/>
              </a:rPr>
              <a:t>Speechless and happy, she held her son tightly into her arms, with tears welling up in her eyes.</a:t>
            </a:r>
            <a:endParaRPr lang="en-US" altLang="zh-CN" sz="2800" b="1" dirty="0">
              <a:solidFill>
                <a:srgbClr val="FF0000"/>
              </a:solidFill>
              <a:latin typeface="Times New Roman" panose="02020603050405020304" pitchFamily="18" charset="0"/>
              <a:cs typeface="Times New Roman" panose="02020603050405020304" pitchFamily="18" charset="0"/>
            </a:endParaRPr>
          </a:p>
        </p:txBody>
      </p:sp>
      <p:sp>
        <p:nvSpPr>
          <p:cNvPr id="4" name="文本框 3"/>
          <p:cNvSpPr txBox="1"/>
          <p:nvPr/>
        </p:nvSpPr>
        <p:spPr>
          <a:xfrm>
            <a:off x="3215680" y="6006479"/>
            <a:ext cx="6975475" cy="521970"/>
          </a:xfrm>
          <a:prstGeom prst="rect">
            <a:avLst/>
          </a:prstGeom>
          <a:solidFill>
            <a:srgbClr val="FFC000"/>
          </a:solidFill>
        </p:spPr>
        <p:txBody>
          <a:bodyPr wrap="none" rtlCol="0">
            <a:spAutoFit/>
          </a:bodyPr>
          <a:lstStyle/>
          <a:p>
            <a:r>
              <a:rPr lang="zh-CN" altLang="en-US" sz="2800" b="1" dirty="0" smtClean="0"/>
              <a:t>将故事结尾以一幕景象呈现，塑造画面感。</a:t>
            </a:r>
            <a:endParaRPr lang="zh-CN" altLang="en-US" sz="28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结尾</a:t>
            </a:r>
            <a:r>
              <a:rPr lang="zh-CN" altLang="en-US" sz="7200" b="1" dirty="0" smtClean="0">
                <a:solidFill>
                  <a:schemeClr val="accent1"/>
                </a:solidFill>
                <a:effectLst>
                  <a:outerShdw blurRad="38100" dist="25400" dir="5400000" algn="ctr" rotWithShape="0">
                    <a:srgbClr val="6E747A">
                      <a:alpha val="43000"/>
                    </a:srgbClr>
                  </a:outerShdw>
                </a:effectLst>
                <a:sym typeface="+mn-ea"/>
              </a:rPr>
              <a:t>留白</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79425" y="1772920"/>
            <a:ext cx="10951845" cy="2216785"/>
          </a:xfrm>
          <a:prstGeom prst="rect">
            <a:avLst/>
          </a:prstGeom>
        </p:spPr>
        <p:txBody>
          <a:bodyPr>
            <a:noAutofit/>
          </a:bodyPr>
          <a:p>
            <a:pPr indent="457200" algn="just" defTabSz="266700" fontAlgn="auto">
              <a:spcBef>
                <a:spcPct val="0"/>
              </a:spcBef>
              <a:spcAft>
                <a:spcPct val="0"/>
              </a:spcAft>
            </a:pPr>
            <a:r>
              <a:rPr lang="en-US" altLang="zh-CN" sz="2800">
                <a:latin typeface="Times New Roman" panose="02020603050405020304"/>
                <a:ea typeface="宋体" panose="02010600030101010101" pitchFamily="2" charset="-122"/>
              </a:rPr>
              <a:t>The beggar hesitated for a moment, </a:t>
            </a:r>
            <a:r>
              <a:rPr lang="en-US" altLang="zh-CN" sz="2800">
                <a:latin typeface="Times New Roman" panose="02020603050405020304"/>
                <a:ea typeface="Times New Roman" panose="02020603050405020304"/>
              </a:rPr>
              <a:t>and </a:t>
            </a:r>
            <a:r>
              <a:rPr lang="en-US" altLang="zh-CN" sz="2800">
                <a:latin typeface="Times New Roman" panose="02020603050405020304"/>
                <a:ea typeface="宋体" panose="02010600030101010101" pitchFamily="2" charset="-122"/>
              </a:rPr>
              <a:t>decided to open it. “Who cares? He wanted me to have it anyway. I might as well enjoy it now.” </a:t>
            </a:r>
            <a:r>
              <a:rPr lang="en-US" altLang="zh-CN" sz="2800">
                <a:latin typeface="Times New Roman" panose="02020603050405020304"/>
                <a:ea typeface="Times New Roman" panose="02020603050405020304"/>
              </a:rPr>
              <a:t>he</a:t>
            </a:r>
            <a:r>
              <a:rPr lang="en-US" altLang="zh-CN" sz="2800">
                <a:latin typeface="Times New Roman" panose="02020603050405020304"/>
                <a:ea typeface="宋体" panose="02010600030101010101" pitchFamily="2" charset="-122"/>
              </a:rPr>
              <a:t> declared aloud</a:t>
            </a:r>
            <a:r>
              <a:rPr lang="en-US" altLang="zh-CN" sz="2800">
                <a:latin typeface="Times New Roman" panose="02020603050405020304"/>
                <a:ea typeface="Times New Roman" panose="02020603050405020304"/>
              </a:rPr>
              <a:t>. Then</a:t>
            </a:r>
            <a:r>
              <a:rPr lang="en-US" altLang="zh-CN" sz="2800">
                <a:latin typeface="Times New Roman" panose="02020603050405020304"/>
                <a:ea typeface="宋体" panose="02010600030101010101" pitchFamily="2" charset="-122"/>
              </a:rPr>
              <a:t> he unwrapped the white tissue paper</a:t>
            </a:r>
            <a:r>
              <a:rPr lang="en-US" altLang="zh-CN" sz="2800">
                <a:latin typeface="Times New Roman" panose="02020603050405020304"/>
                <a:ea typeface="Times New Roman" panose="02020603050405020304"/>
              </a:rPr>
              <a:t>.</a:t>
            </a:r>
            <a:r>
              <a:rPr lang="en-US" altLang="zh-CN" sz="2800">
                <a:latin typeface="Times New Roman" panose="02020603050405020304"/>
                <a:ea typeface="宋体" panose="02010600030101010101" pitchFamily="2" charset="-122"/>
              </a:rPr>
              <a:t> </a:t>
            </a:r>
            <a:r>
              <a:rPr lang="en-US" altLang="zh-CN" sz="2800" b="1">
                <a:solidFill>
                  <a:srgbClr val="FF0000"/>
                </a:solidFill>
                <a:latin typeface="Times New Roman" panose="02020603050405020304"/>
                <a:ea typeface="Times New Roman" panose="02020603050405020304"/>
              </a:rPr>
              <a:t>T</a:t>
            </a:r>
            <a:r>
              <a:rPr lang="en-US" altLang="zh-CN" sz="2800" b="1">
                <a:solidFill>
                  <a:srgbClr val="FF0000"/>
                </a:solidFill>
                <a:latin typeface="Times New Roman" panose="02020603050405020304"/>
                <a:ea typeface="宋体" panose="02010600030101010101" pitchFamily="2" charset="-122"/>
              </a:rPr>
              <a:t>o his surprise, there was no hard rock candy inside. Instead, into his fingers fell a shiny white pearl worth thousands of dollars.</a:t>
            </a:r>
            <a:endParaRPr lang="en-US" altLang="zh-CN" sz="2800" b="1">
              <a:solidFill>
                <a:srgbClr val="FF0000"/>
              </a:solidFill>
              <a:latin typeface="Times New Roman" panose="02020603050405020304"/>
              <a:ea typeface="宋体" panose="02010600030101010101" pitchFamily="2" charset="-122"/>
            </a:endParaRPr>
          </a:p>
        </p:txBody>
      </p:sp>
      <p:sp>
        <p:nvSpPr>
          <p:cNvPr id="5" name="矩形 4"/>
          <p:cNvSpPr/>
          <p:nvPr/>
        </p:nvSpPr>
        <p:spPr>
          <a:xfrm>
            <a:off x="1559560" y="4941570"/>
            <a:ext cx="9309100" cy="953135"/>
          </a:xfrm>
          <a:prstGeom prst="rect">
            <a:avLst/>
          </a:prstGeom>
          <a:solidFill>
            <a:srgbClr val="FFC000"/>
          </a:solidFill>
        </p:spPr>
        <p:txBody>
          <a:bodyPr wrap="square">
            <a:spAutoFit/>
          </a:bodyPr>
          <a:lstStyle/>
          <a:p>
            <a:pPr fontAlgn="auto">
              <a:lnSpc>
                <a:spcPct val="100000"/>
              </a:lnSpc>
            </a:pPr>
            <a:r>
              <a:rPr lang="zh-CN" altLang="en-US" sz="2800" b="1" dirty="0"/>
              <a:t>用故事结尾留白，给予读者想象空间。</a:t>
            </a:r>
            <a:endParaRPr lang="zh-CN" altLang="en-US" sz="2800" b="1" dirty="0"/>
          </a:p>
          <a:p>
            <a:pPr fontAlgn="auto">
              <a:lnSpc>
                <a:spcPct val="100000"/>
              </a:lnSpc>
            </a:pPr>
            <a:r>
              <a:rPr lang="zh-CN" altLang="en-US" sz="2800" b="1" dirty="0"/>
              <a:t>但此类技巧较难把握，谨慎使用。</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20850" y="1432560"/>
            <a:ext cx="8654415" cy="2517140"/>
          </a:xfrm>
        </p:spPr>
        <p:style>
          <a:lnRef idx="2">
            <a:schemeClr val="accent6"/>
          </a:lnRef>
          <a:fillRef idx="1">
            <a:schemeClr val="lt1"/>
          </a:fillRef>
          <a:effectRef idx="0">
            <a:schemeClr val="accent6"/>
          </a:effectRef>
          <a:fontRef idx="minor">
            <a:schemeClr val="dk1"/>
          </a:fontRef>
        </p:style>
        <p:txBody>
          <a:bodyPr>
            <a:normAutofit/>
          </a:bodyPr>
          <a:lstStyle/>
          <a:p>
            <a:r>
              <a:rPr lang="zh-CN" altLang="en-US" sz="4950" b="1" dirty="0">
                <a:gradFill>
                  <a:gsLst>
                    <a:gs pos="0">
                      <a:srgbClr val="E30000"/>
                    </a:gs>
                    <a:gs pos="100000">
                      <a:srgbClr val="760303"/>
                    </a:gs>
                  </a:gsLst>
                  <a:lin scaled="0"/>
                </a:gradFill>
              </a:rPr>
              <a:t>结尾句的</a:t>
            </a:r>
            <a:r>
              <a:rPr lang="zh-CN" altLang="en-US" sz="4950" b="1" dirty="0" smtClean="0">
                <a:gradFill>
                  <a:gsLst>
                    <a:gs pos="0">
                      <a:srgbClr val="E30000"/>
                    </a:gs>
                    <a:gs pos="100000">
                      <a:srgbClr val="760303"/>
                    </a:gs>
                  </a:gsLst>
                  <a:lin scaled="0"/>
                </a:gradFill>
              </a:rPr>
              <a:t>语言提升</a:t>
            </a:r>
            <a:endParaRPr lang="zh-CN" altLang="en-US" sz="4950" b="1" dirty="0" smtClean="0">
              <a:gradFill>
                <a:gsLst>
                  <a:gs pos="0">
                    <a:srgbClr val="E30000"/>
                  </a:gs>
                  <a:gs pos="100000">
                    <a:srgbClr val="760303"/>
                  </a:gs>
                </a:gsLst>
                <a:lin scaled="0"/>
              </a:gra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19605" y="549275"/>
            <a:ext cx="8177530" cy="5631180"/>
          </a:xfrm>
          <a:prstGeom prst="rect">
            <a:avLst/>
          </a:prstGeom>
          <a:noFill/>
        </p:spPr>
        <p:txBody>
          <a:bodyPr wrap="square" rtlCol="0">
            <a:spAutoFit/>
          </a:bodyPr>
          <a:lstStyle/>
          <a:p>
            <a:pPr fontAlgn="auto">
              <a:lnSpc>
                <a:spcPct val="150000"/>
              </a:lnSpc>
            </a:pPr>
            <a:r>
              <a:rPr lang="zh-CN" altLang="en-US" sz="4000" b="1" dirty="0" smtClean="0">
                <a:gradFill>
                  <a:gsLst>
                    <a:gs pos="0">
                      <a:srgbClr val="E30000"/>
                    </a:gs>
                    <a:gs pos="100000">
                      <a:srgbClr val="760303"/>
                    </a:gs>
                  </a:gsLst>
                  <a:lin scaled="0"/>
                </a:gradFill>
                <a:sym typeface="+mn-ea"/>
              </a:rPr>
              <a:t>五种</a:t>
            </a:r>
            <a:r>
              <a:rPr lang="zh-CN" altLang="en-US" sz="4000" b="1" dirty="0">
                <a:gradFill>
                  <a:gsLst>
                    <a:gs pos="0">
                      <a:srgbClr val="E30000"/>
                    </a:gs>
                    <a:gs pos="100000">
                      <a:srgbClr val="760303"/>
                    </a:gs>
                  </a:gsLst>
                  <a:lin scaled="0"/>
                </a:gradFill>
                <a:sym typeface="+mn-ea"/>
              </a:rPr>
              <a:t>简单易学</a:t>
            </a:r>
            <a:r>
              <a:rPr lang="zh-CN" altLang="en-US" sz="4000" b="1" dirty="0" smtClean="0">
                <a:gradFill>
                  <a:gsLst>
                    <a:gs pos="0">
                      <a:srgbClr val="E30000"/>
                    </a:gs>
                    <a:gs pos="100000">
                      <a:srgbClr val="760303"/>
                    </a:gs>
                  </a:gsLst>
                  <a:lin scaled="0"/>
                </a:gradFill>
                <a:sym typeface="+mn-ea"/>
              </a:rPr>
              <a:t>的结尾方式：</a:t>
            </a:r>
            <a:endParaRPr lang="en-US" altLang="zh-CN" sz="4000" b="1" dirty="0" smtClean="0">
              <a:gradFill>
                <a:gsLst>
                  <a:gs pos="0">
                    <a:srgbClr val="E30000"/>
                  </a:gs>
                  <a:gs pos="100000">
                    <a:srgbClr val="760303"/>
                  </a:gs>
                </a:gsLst>
                <a:lin scaled="0"/>
              </a:gradFill>
              <a:sym typeface="+mn-ea"/>
            </a:endParaRPr>
          </a:p>
          <a:p>
            <a:pPr marL="742950" indent="-742950" fontAlgn="auto">
              <a:lnSpc>
                <a:spcPct val="150000"/>
              </a:lnSpc>
              <a:buAutoNum type="arabicPeriod"/>
            </a:pPr>
            <a:r>
              <a:rPr lang="zh-CN" altLang="en-US" sz="4000" u="sng" dirty="0" smtClean="0">
                <a:sym typeface="+mn-ea"/>
              </a:rPr>
              <a:t>哲理点睛</a:t>
            </a:r>
            <a:endParaRPr lang="zh-CN" altLang="en-US" sz="4000" dirty="0">
              <a:sym typeface="+mn-ea"/>
            </a:endParaRPr>
          </a:p>
          <a:p>
            <a:pPr marL="742950" indent="-742950" fontAlgn="auto">
              <a:lnSpc>
                <a:spcPct val="150000"/>
              </a:lnSpc>
              <a:buAutoNum type="arabicPeriod"/>
            </a:pPr>
            <a:r>
              <a:rPr lang="zh-CN" altLang="en-US" sz="4000" dirty="0" smtClean="0">
                <a:sym typeface="+mn-ea"/>
              </a:rPr>
              <a:t>对话</a:t>
            </a:r>
            <a:r>
              <a:rPr lang="zh-CN" altLang="en-US" sz="4000" dirty="0">
                <a:sym typeface="+mn-ea"/>
              </a:rPr>
              <a:t>收尾</a:t>
            </a:r>
            <a:endParaRPr lang="zh-CN" altLang="en-US" sz="4000" dirty="0">
              <a:sym typeface="+mn-ea"/>
            </a:endParaRPr>
          </a:p>
          <a:p>
            <a:pPr marL="742950" indent="-742950" fontAlgn="auto">
              <a:lnSpc>
                <a:spcPct val="150000"/>
              </a:lnSpc>
              <a:buAutoNum type="arabicPeriod"/>
            </a:pPr>
            <a:r>
              <a:rPr lang="zh-CN" altLang="en-US" sz="4000" dirty="0" smtClean="0">
                <a:sym typeface="+mn-ea"/>
              </a:rPr>
              <a:t>画面定格</a:t>
            </a:r>
            <a:endParaRPr lang="zh-CN" altLang="en-US" sz="4000" dirty="0" smtClean="0">
              <a:sym typeface="+mn-ea"/>
            </a:endParaRPr>
          </a:p>
          <a:p>
            <a:pPr marL="742950" indent="-742950" fontAlgn="auto">
              <a:lnSpc>
                <a:spcPct val="150000"/>
              </a:lnSpc>
              <a:buAutoNum type="arabicPeriod"/>
            </a:pPr>
            <a:r>
              <a:rPr lang="zh-CN" altLang="en-US" sz="4000" u="sng" dirty="0" smtClean="0">
                <a:sym typeface="+mn-ea"/>
              </a:rPr>
              <a:t>首尾呼应</a:t>
            </a:r>
            <a:endParaRPr lang="zh-CN" altLang="en-US" sz="4000" dirty="0" smtClean="0">
              <a:sym typeface="+mn-ea"/>
            </a:endParaRPr>
          </a:p>
          <a:p>
            <a:pPr marL="742950" indent="-742950" fontAlgn="auto">
              <a:lnSpc>
                <a:spcPct val="150000"/>
              </a:lnSpc>
              <a:buAutoNum type="arabicPeriod"/>
            </a:pPr>
            <a:r>
              <a:rPr lang="zh-CN" altLang="en-US" sz="4000" dirty="0"/>
              <a:t>结尾留白 </a:t>
            </a:r>
            <a:endParaRPr lang="zh-CN" altLang="en-US" sz="4000" dirty="0"/>
          </a:p>
        </p:txBody>
      </p:sp>
      <p:sp>
        <p:nvSpPr>
          <p:cNvPr id="2" name="矩形 1"/>
          <p:cNvSpPr/>
          <p:nvPr/>
        </p:nvSpPr>
        <p:spPr>
          <a:xfrm>
            <a:off x="5447665" y="1917065"/>
            <a:ext cx="7065010" cy="336931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3600"/>
              <a:t>1.not...but ...(what matters...)</a:t>
            </a:r>
            <a:endParaRPr lang="en-US" altLang="zh-CN" sz="3600"/>
          </a:p>
          <a:p>
            <a:pPr algn="l"/>
            <a:r>
              <a:rPr lang="en-US" altLang="zh-CN" sz="3600"/>
              <a:t>2.had it not been for..., would not ...</a:t>
            </a:r>
            <a:endParaRPr lang="en-US" altLang="zh-CN" sz="3600"/>
          </a:p>
          <a:p>
            <a:pPr algn="l"/>
            <a:r>
              <a:rPr lang="en-US" altLang="zh-CN" sz="3600"/>
              <a:t>3.It was not until... that</a:t>
            </a:r>
            <a:endParaRPr lang="en-US" altLang="zh-CN" sz="3600"/>
          </a:p>
          <a:p>
            <a:pPr algn="l"/>
            <a:r>
              <a:rPr lang="en-US" altLang="zh-CN" sz="3600"/>
              <a:t>4. It dawned on me that...</a:t>
            </a:r>
            <a:endParaRPr lang="en-US" altLang="zh-CN"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32852" y="1077462"/>
            <a:ext cx="8775821" cy="483108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zh-CN" altLang="en-US" sz="2800" b="1" dirty="0" smtClean="0">
                <a:latin typeface="+mj-ea"/>
                <a:ea typeface="+mj-ea"/>
              </a:rPr>
              <a:t>原题回顾（</a:t>
            </a:r>
            <a:r>
              <a:rPr lang="en-US" altLang="zh-CN" sz="2800" b="1" dirty="0" smtClean="0">
                <a:latin typeface="+mj-ea"/>
                <a:ea typeface="+mj-ea"/>
              </a:rPr>
              <a:t>2018</a:t>
            </a:r>
            <a:r>
              <a:rPr lang="zh-CN" altLang="en-US" sz="2800" b="1" dirty="0" smtClean="0">
                <a:latin typeface="+mj-ea"/>
                <a:ea typeface="+mj-ea"/>
              </a:rPr>
              <a:t>浙江高考续写）</a:t>
            </a:r>
            <a:endParaRPr lang="en-US" altLang="zh-CN" sz="2800" b="1" dirty="0" smtClean="0">
              <a:latin typeface="+mj-ea"/>
              <a:ea typeface="+mj-ea"/>
            </a:endParaRPr>
          </a:p>
          <a:p>
            <a:pPr algn="ctr"/>
            <a:endParaRPr lang="en-US" altLang="zh-CN" sz="2800" b="1" dirty="0" smtClean="0">
              <a:latin typeface="+mj-ea"/>
              <a:ea typeface="+mj-ea"/>
            </a:endParaRPr>
          </a:p>
          <a:p>
            <a:pPr defTabSz="720725"/>
            <a:r>
              <a:rPr lang="en-US" altLang="zh-CN" sz="2800" dirty="0" smtClean="0">
                <a:latin typeface="+mj-ea"/>
                <a:ea typeface="+mj-ea"/>
              </a:rPr>
              <a:t>	</a:t>
            </a:r>
            <a:r>
              <a:rPr lang="zh-CN" altLang="en-US" sz="2800" dirty="0" smtClean="0">
                <a:latin typeface="+mj-ea"/>
                <a:ea typeface="+mj-ea"/>
              </a:rPr>
              <a:t>原文</a:t>
            </a:r>
            <a:r>
              <a:rPr lang="zh-CN" altLang="en-US" sz="2800" dirty="0">
                <a:latin typeface="+mj-ea"/>
                <a:ea typeface="+mj-ea"/>
              </a:rPr>
              <a:t>讲述父亲带我去</a:t>
            </a:r>
            <a:r>
              <a:rPr lang="en-US" sz="2800" dirty="0">
                <a:latin typeface="+mj-ea"/>
                <a:ea typeface="+mj-ea"/>
              </a:rPr>
              <a:t>Uncle Paul</a:t>
            </a:r>
            <a:r>
              <a:rPr lang="zh-CN" altLang="en-US" sz="2800" dirty="0">
                <a:latin typeface="+mj-ea"/>
                <a:ea typeface="+mj-ea"/>
              </a:rPr>
              <a:t>的农场</a:t>
            </a:r>
            <a:r>
              <a:rPr lang="zh-CN" altLang="en-US" sz="2800" dirty="0" smtClean="0">
                <a:latin typeface="+mj-ea"/>
                <a:ea typeface="+mj-ea"/>
              </a:rPr>
              <a:t>度假，想体验真正的西部野外生活。</a:t>
            </a:r>
            <a:r>
              <a:rPr lang="zh-CN" altLang="en-US" sz="2800" dirty="0">
                <a:latin typeface="+mj-ea"/>
                <a:ea typeface="+mj-ea"/>
              </a:rPr>
              <a:t>第二天上午看到父亲和</a:t>
            </a:r>
            <a:r>
              <a:rPr lang="en-US" sz="2800" dirty="0">
                <a:latin typeface="+mj-ea"/>
                <a:ea typeface="+mj-ea"/>
              </a:rPr>
              <a:t>Uncle Paul</a:t>
            </a:r>
            <a:r>
              <a:rPr lang="zh-CN" altLang="en-US" sz="2800" dirty="0">
                <a:latin typeface="+mj-ea"/>
                <a:ea typeface="+mj-ea"/>
              </a:rPr>
              <a:t>骑着马，赶着羊去吃草</a:t>
            </a:r>
            <a:r>
              <a:rPr lang="zh-CN" altLang="en-US" sz="2800" dirty="0" smtClean="0">
                <a:latin typeface="+mj-ea"/>
                <a:ea typeface="+mj-ea"/>
              </a:rPr>
              <a:t>，我也很想去骑马逛逛</a:t>
            </a:r>
            <a:r>
              <a:rPr lang="zh-CN" altLang="en-US" sz="2800" dirty="0" smtClean="0"/>
              <a:t>。</a:t>
            </a:r>
            <a:r>
              <a:rPr lang="zh-CN" altLang="en-US" sz="2800" dirty="0"/>
              <a:t>下午，在父亲的陪伴下，父子俩骑马进山。在出发前，</a:t>
            </a:r>
            <a:r>
              <a:rPr lang="en-US" sz="2800" dirty="0"/>
              <a:t>Uncle Paul </a:t>
            </a:r>
            <a:r>
              <a:rPr lang="zh-CN" altLang="en-US" sz="2800" dirty="0"/>
              <a:t>还不忘叮嘱我们要沿着山路走，不要迷了路</a:t>
            </a:r>
            <a:r>
              <a:rPr lang="zh-CN" altLang="en-US" sz="2800" dirty="0" smtClean="0"/>
              <a:t>。</a:t>
            </a:r>
            <a:endParaRPr lang="en-US" altLang="zh-CN" sz="2800" dirty="0" smtClean="0"/>
          </a:p>
          <a:p>
            <a:endParaRPr lang="en-US" altLang="zh-CN" sz="2800" dirty="0"/>
          </a:p>
          <a:p>
            <a:r>
              <a:rPr lang="zh-CN" altLang="en-US" sz="2800" i="1" dirty="0" smtClean="0">
                <a:latin typeface="Times New Roman" panose="02020603050405020304" pitchFamily="18" charset="0"/>
                <a:cs typeface="Times New Roman" panose="02020603050405020304" pitchFamily="18" charset="0"/>
              </a:rPr>
              <a:t> ① </a:t>
            </a:r>
            <a:r>
              <a:rPr lang="en-US" altLang="zh-CN" sz="2800" i="1" dirty="0" smtClean="0">
                <a:latin typeface="Times New Roman" panose="02020603050405020304" pitchFamily="18" charset="0"/>
                <a:cs typeface="Times New Roman" panose="02020603050405020304" pitchFamily="18" charset="0"/>
              </a:rPr>
              <a:t>Suddenly a little rabbit jumped out in front of my horse.</a:t>
            </a:r>
            <a:endParaRPr lang="en-US" altLang="zh-CN" sz="2800" i="1" dirty="0" smtClean="0">
              <a:latin typeface="Times New Roman" panose="02020603050405020304" pitchFamily="18" charset="0"/>
              <a:cs typeface="Times New Roman" panose="02020603050405020304" pitchFamily="18" charset="0"/>
            </a:endParaRPr>
          </a:p>
          <a:p>
            <a:endParaRPr lang="en-US" altLang="zh-CN" sz="2800" i="1" dirty="0" smtClean="0">
              <a:latin typeface="Times New Roman" panose="02020603050405020304" pitchFamily="18" charset="0"/>
              <a:cs typeface="Times New Roman" panose="02020603050405020304" pitchFamily="18" charset="0"/>
            </a:endParaRPr>
          </a:p>
          <a:p>
            <a:r>
              <a:rPr lang="en-US" altLang="zh-CN" sz="2800" i="1" dirty="0" smtClean="0">
                <a:latin typeface="Times New Roman" panose="02020603050405020304" pitchFamily="18" charset="0"/>
                <a:cs typeface="Times New Roman" panose="02020603050405020304" pitchFamily="18" charset="0"/>
              </a:rPr>
              <a:t> </a:t>
            </a:r>
            <a:r>
              <a:rPr lang="zh-CN" altLang="en-US" sz="2800" i="1" dirty="0" smtClean="0">
                <a:latin typeface="Times New Roman" panose="02020603050405020304" pitchFamily="18" charset="0"/>
                <a:cs typeface="Times New Roman" panose="02020603050405020304" pitchFamily="18" charset="0"/>
              </a:rPr>
              <a:t>② </a:t>
            </a:r>
            <a:r>
              <a:rPr lang="en-US" altLang="zh-CN" sz="2800" i="1" dirty="0" smtClean="0">
                <a:latin typeface="Times New Roman" panose="02020603050405020304" pitchFamily="18" charset="0"/>
                <a:cs typeface="Times New Roman" panose="02020603050405020304" pitchFamily="18" charset="0"/>
              </a:rPr>
              <a:t>We</a:t>
            </a:r>
            <a:r>
              <a:rPr lang="zh-CN" altLang="en-US" sz="2800" i="1" dirty="0" smtClean="0">
                <a:latin typeface="Times New Roman" panose="02020603050405020304" pitchFamily="18" charset="0"/>
                <a:cs typeface="Times New Roman" panose="02020603050405020304" pitchFamily="18" charset="0"/>
              </a:rPr>
              <a:t> </a:t>
            </a:r>
            <a:r>
              <a:rPr lang="en-US" altLang="zh-CN" sz="2800" i="1" dirty="0" smtClean="0">
                <a:latin typeface="Times New Roman" panose="02020603050405020304" pitchFamily="18" charset="0"/>
                <a:cs typeface="Times New Roman" panose="02020603050405020304" pitchFamily="18" charset="0"/>
              </a:rPr>
              <a:t>had no idea where we were and it was getting dark.</a:t>
            </a:r>
            <a:endParaRPr lang="zh-CN" altLang="en-US" sz="2800"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1722755" y="561975"/>
            <a:ext cx="9391015" cy="805180"/>
          </a:xfrm>
          <a:prstGeom prst="rect">
            <a:avLst/>
          </a:prstGeom>
          <a:gradFill>
            <a:gsLst>
              <a:gs pos="3896">
                <a:srgbClr val="F2E6CD"/>
              </a:gs>
              <a:gs pos="97000">
                <a:srgbClr val="E3B84B"/>
              </a:gs>
            </a:gsLst>
            <a:lin scaled="1"/>
          </a:gradFill>
        </p:spPr>
        <p:txBody>
          <a:bodyP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indent="0" fontAlgn="auto">
              <a:lnSpc>
                <a:spcPct val="100000"/>
              </a:lnSpc>
            </a:pPr>
            <a:r>
              <a:rPr lang="zh-CN" altLang="en-US" sz="2400" b="1" dirty="0" smtClean="0">
                <a:solidFill>
                  <a:schemeClr val="tx1"/>
                </a:solidFill>
                <a:latin typeface="+mn-ea"/>
                <a:ea typeface="+mn-ea"/>
                <a:cs typeface="Arial Unicode MS" panose="020B0604020202020204" pitchFamily="34" charset="-122"/>
              </a:rPr>
              <a:t>  </a:t>
            </a:r>
            <a:r>
              <a:rPr lang="en-US" altLang="zh-CN" sz="2400" b="1" dirty="0" smtClean="0">
                <a:solidFill>
                  <a:schemeClr val="tx1"/>
                </a:solidFill>
                <a:latin typeface="+mn-ea"/>
                <a:ea typeface="+mn-ea"/>
                <a:cs typeface="Arial Unicode MS" panose="020B0604020202020204" pitchFamily="34" charset="-122"/>
              </a:rPr>
              <a:t>    </a:t>
            </a:r>
            <a:r>
              <a:rPr lang="en-US" altLang="zh-CN" sz="3555" b="1" dirty="0" smtClean="0">
                <a:gradFill>
                  <a:gsLst>
                    <a:gs pos="0">
                      <a:srgbClr val="E30000"/>
                    </a:gs>
                    <a:gs pos="100000">
                      <a:srgbClr val="760303"/>
                    </a:gs>
                  </a:gsLst>
                  <a:lin scaled="0"/>
                </a:gradFill>
                <a:latin typeface="+mn-ea"/>
                <a:ea typeface="+mn-ea"/>
                <a:cs typeface="Arial Unicode MS" panose="020B0604020202020204" pitchFamily="34" charset="-122"/>
              </a:rPr>
              <a:t>Problem </a:t>
            </a:r>
            <a:r>
              <a:rPr lang="en-US" altLang="zh-CN" sz="3555" b="1" dirty="0" smtClean="0">
                <a:gradFill>
                  <a:gsLst>
                    <a:gs pos="0">
                      <a:srgbClr val="E30000"/>
                    </a:gs>
                    <a:gs pos="100000">
                      <a:srgbClr val="760303"/>
                    </a:gs>
                  </a:gsLst>
                  <a:lin scaled="0"/>
                </a:gradFill>
                <a:latin typeface="+mn-ea"/>
                <a:ea typeface="+mn-ea"/>
              </a:rPr>
              <a:t>1: </a:t>
            </a:r>
            <a:r>
              <a:rPr lang="zh-CN" altLang="en-US" sz="3555" b="1" dirty="0" smtClean="0">
                <a:gradFill>
                  <a:gsLst>
                    <a:gs pos="0">
                      <a:srgbClr val="E30000"/>
                    </a:gs>
                    <a:gs pos="100000">
                      <a:srgbClr val="760303"/>
                    </a:gs>
                  </a:gsLst>
                  <a:lin scaled="0"/>
                </a:gradFill>
                <a:latin typeface="+mn-ea"/>
                <a:ea typeface="+mn-ea"/>
              </a:rPr>
              <a:t>结尾大同小异，句式单一</a:t>
            </a:r>
            <a:endParaRPr lang="zh-CN" altLang="en-US" sz="3555" b="1" dirty="0" smtClean="0">
              <a:gradFill>
                <a:gsLst>
                  <a:gs pos="0">
                    <a:srgbClr val="E30000"/>
                  </a:gs>
                  <a:gs pos="100000">
                    <a:srgbClr val="760303"/>
                  </a:gs>
                </a:gsLst>
                <a:lin scaled="0"/>
              </a:gradFill>
              <a:latin typeface="+mn-ea"/>
              <a:ea typeface="+mn-ea"/>
            </a:endParaRPr>
          </a:p>
        </p:txBody>
      </p:sp>
      <p:sp>
        <p:nvSpPr>
          <p:cNvPr id="3" name="内容占位符 2"/>
          <p:cNvSpPr txBox="1"/>
          <p:nvPr/>
        </p:nvSpPr>
        <p:spPr>
          <a:xfrm>
            <a:off x="2258695" y="1795780"/>
            <a:ext cx="7113905" cy="4319905"/>
          </a:xfrm>
          <a:prstGeom prst="rect">
            <a:avLst/>
          </a:prstGeom>
          <a:ln>
            <a:noFill/>
          </a:ln>
        </p:spPr>
        <p:style>
          <a:lnRef idx="2">
            <a:schemeClr val="accent2"/>
          </a:lnRef>
          <a:fillRef idx="1">
            <a:schemeClr val="lt1"/>
          </a:fillRef>
          <a:effectRef idx="0">
            <a:schemeClr val="accent2"/>
          </a:effectRef>
          <a:fontRef idx="minor">
            <a:schemeClr val="dk1"/>
          </a:fontRef>
        </p:style>
        <p:txBody>
          <a:bodyPr>
            <a:noAutofit/>
          </a:bodyPr>
          <a:lstStyle>
            <a:lvl1pPr marL="91440" indent="-91440" algn="l" defTabSz="914400" rtl="0" eaLnBrk="1" latinLnBrk="0" hangingPunct="1">
              <a:lnSpc>
                <a:spcPct val="85000"/>
              </a:lnSpc>
              <a:spcBef>
                <a:spcPts val="1300"/>
              </a:spcBef>
              <a:buFont typeface="Arial" panose="020B0604020202020204" pitchFamily="34" charset="0"/>
              <a:buChar char=" "/>
              <a:defRPr sz="2400" kern="1200">
                <a:solidFill>
                  <a:schemeClr val="dk1"/>
                </a:solidFill>
                <a:latin typeface="+mn-lt"/>
                <a:ea typeface="+mn-ea"/>
                <a:cs typeface="+mn-cs"/>
              </a:defRPr>
            </a:lvl1pPr>
            <a:lvl2pPr marL="347345" indent="-342900" algn="l" defTabSz="914400" rtl="0" eaLnBrk="1" latinLnBrk="0" hangingPunct="1">
              <a:lnSpc>
                <a:spcPct val="85000"/>
              </a:lnSpc>
              <a:spcBef>
                <a:spcPts val="600"/>
              </a:spcBef>
              <a:buFont typeface="Arial" panose="020B0604020202020204" pitchFamily="34" charset="0"/>
              <a:buChar char=" "/>
              <a:defRPr sz="2400" kern="1200">
                <a:solidFill>
                  <a:schemeClr val="dk1"/>
                </a:solidFill>
                <a:latin typeface="+mn-lt"/>
                <a:ea typeface="+mn-ea"/>
                <a:cs typeface="+mn-cs"/>
              </a:defRPr>
            </a:lvl2pPr>
            <a:lvl3pPr marL="548640" indent="-548640" algn="l" defTabSz="914400" rtl="0" eaLnBrk="1" latinLnBrk="0" hangingPunct="1">
              <a:lnSpc>
                <a:spcPct val="85000"/>
              </a:lnSpc>
              <a:spcBef>
                <a:spcPts val="600"/>
              </a:spcBef>
              <a:buFont typeface="Arial" panose="020B0604020202020204" pitchFamily="34" charset="0"/>
              <a:buChar char=" "/>
              <a:defRPr sz="2000" i="1" kern="1200">
                <a:solidFill>
                  <a:schemeClr val="dk1"/>
                </a:solidFill>
                <a:latin typeface="+mn-lt"/>
                <a:ea typeface="+mn-ea"/>
                <a:cs typeface="+mn-cs"/>
              </a:defRPr>
            </a:lvl3pPr>
            <a:lvl4pPr marL="822960" indent="-82296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4pPr>
            <a:lvl5pPr marL="1097280" indent="-109728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5pPr>
            <a:lvl6pPr marL="1200150" indent="-22860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6pPr>
            <a:lvl7pPr marL="1400175" indent="-22860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7pPr>
            <a:lvl8pPr marL="1600200" indent="-22860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8pPr>
            <a:lvl9pPr marL="1800225" indent="-228600" algn="l" defTabSz="914400" rtl="0" eaLnBrk="1" latinLnBrk="0" hangingPunct="1">
              <a:lnSpc>
                <a:spcPct val="85000"/>
              </a:lnSpc>
              <a:spcBef>
                <a:spcPts val="600"/>
              </a:spcBef>
              <a:buFont typeface="Arial" panose="020B0604020202020204" pitchFamily="34" charset="0"/>
              <a:buChar char=" "/>
              <a:defRPr sz="1800" kern="1200">
                <a:solidFill>
                  <a:schemeClr val="dk1"/>
                </a:solidFill>
                <a:latin typeface="+mn-lt"/>
                <a:ea typeface="+mn-ea"/>
                <a:cs typeface="+mn-cs"/>
              </a:defRPr>
            </a:lvl9pPr>
          </a:lstStyle>
          <a:p>
            <a:pPr fontAlgn="auto">
              <a:lnSpc>
                <a:spcPct val="150000"/>
              </a:lnSpc>
              <a:buFont typeface="Arial" panose="020B0604020202020204" pitchFamily="34" charset="0"/>
              <a:buNone/>
            </a:pPr>
            <a:r>
              <a:rPr lang="zh-CN" altLang="en-US" sz="3200" smtClean="0">
                <a:latin typeface="Times New Roman" panose="02020603050405020304" pitchFamily="18" charset="0"/>
                <a:cs typeface="Times New Roman" panose="02020603050405020304" pitchFamily="18" charset="0"/>
              </a:rPr>
              <a:t>①</a:t>
            </a:r>
            <a:r>
              <a:rPr lang="en-US" sz="3200" smtClean="0">
                <a:latin typeface="Times New Roman" panose="02020603050405020304" pitchFamily="18" charset="0"/>
                <a:cs typeface="Times New Roman" panose="02020603050405020304" pitchFamily="18" charset="0"/>
              </a:rPr>
              <a:t>This is a day I will never forget. </a:t>
            </a:r>
            <a:endParaRPr lang="en-US" sz="3200" smtClean="0">
              <a:latin typeface="Times New Roman" panose="02020603050405020304" pitchFamily="18" charset="0"/>
              <a:cs typeface="Times New Roman" panose="02020603050405020304" pitchFamily="18" charset="0"/>
            </a:endParaRPr>
          </a:p>
          <a:p>
            <a:pPr fontAlgn="auto">
              <a:lnSpc>
                <a:spcPct val="150000"/>
              </a:lnSpc>
              <a:buFont typeface="Arial" panose="020B0604020202020204" pitchFamily="34" charset="0"/>
              <a:buNone/>
            </a:pPr>
            <a:r>
              <a:rPr lang="zh-CN" altLang="en-US" sz="3200" smtClean="0">
                <a:latin typeface="Times New Roman" panose="02020603050405020304" pitchFamily="18" charset="0"/>
                <a:cs typeface="Times New Roman" panose="02020603050405020304" pitchFamily="18" charset="0"/>
              </a:rPr>
              <a:t>②</a:t>
            </a:r>
            <a:r>
              <a:rPr lang="en-US" sz="3200" smtClean="0">
                <a:latin typeface="Times New Roman" panose="02020603050405020304" pitchFamily="18" charset="0"/>
                <a:cs typeface="Times New Roman" panose="02020603050405020304" pitchFamily="18" charset="0"/>
              </a:rPr>
              <a:t> It was an unforgettable experience.</a:t>
            </a:r>
            <a:endParaRPr lang="en-US" sz="3200" smtClean="0">
              <a:latin typeface="Times New Roman" panose="02020603050405020304" pitchFamily="18" charset="0"/>
              <a:cs typeface="Times New Roman" panose="02020603050405020304" pitchFamily="18" charset="0"/>
            </a:endParaRPr>
          </a:p>
          <a:p>
            <a:pPr fontAlgn="auto">
              <a:lnSpc>
                <a:spcPct val="150000"/>
              </a:lnSpc>
              <a:buFont typeface="Arial" panose="020B0604020202020204" pitchFamily="34" charset="0"/>
              <a:buNone/>
            </a:pPr>
            <a:r>
              <a:rPr lang="zh-CN" altLang="en-US" sz="3200" smtClean="0">
                <a:latin typeface="Times New Roman" panose="02020603050405020304" pitchFamily="18" charset="0"/>
                <a:cs typeface="Times New Roman" panose="02020603050405020304" pitchFamily="18" charset="0"/>
              </a:rPr>
              <a:t>③</a:t>
            </a:r>
            <a:r>
              <a:rPr lang="en-US" sz="3200" smtClean="0">
                <a:latin typeface="Times New Roman" panose="02020603050405020304" pitchFamily="18" charset="0"/>
                <a:cs typeface="Times New Roman" panose="02020603050405020304" pitchFamily="18" charset="0"/>
              </a:rPr>
              <a:t>What a frightening experience! </a:t>
            </a:r>
            <a:endParaRPr lang="en-US" sz="3200" smtClean="0">
              <a:latin typeface="Times New Roman" panose="02020603050405020304" pitchFamily="18" charset="0"/>
              <a:cs typeface="Times New Roman" panose="02020603050405020304" pitchFamily="18" charset="0"/>
            </a:endParaRPr>
          </a:p>
          <a:p>
            <a:pPr fontAlgn="auto">
              <a:lnSpc>
                <a:spcPct val="150000"/>
              </a:lnSpc>
              <a:buFont typeface="Arial" panose="020B0604020202020204" pitchFamily="34" charset="0"/>
              <a:buNone/>
            </a:pPr>
            <a:r>
              <a:rPr lang="zh-CN" altLang="en-US" sz="3200" smtClean="0">
                <a:latin typeface="Times New Roman" panose="02020603050405020304" pitchFamily="18" charset="0"/>
                <a:cs typeface="Times New Roman" panose="02020603050405020304" pitchFamily="18" charset="0"/>
              </a:rPr>
              <a:t>④</a:t>
            </a:r>
            <a:r>
              <a:rPr lang="en-US" sz="3200" smtClean="0">
                <a:latin typeface="Times New Roman" panose="02020603050405020304" pitchFamily="18" charset="0"/>
                <a:cs typeface="Times New Roman" panose="02020603050405020304" pitchFamily="18" charset="0"/>
              </a:rPr>
              <a:t>What an exciting experience! </a:t>
            </a:r>
            <a:endParaRPr lang="en-US" sz="3200" smtClean="0">
              <a:latin typeface="Times New Roman" panose="02020603050405020304" pitchFamily="18" charset="0"/>
              <a:cs typeface="Times New Roman" panose="02020603050405020304" pitchFamily="18" charset="0"/>
            </a:endParaRPr>
          </a:p>
          <a:p>
            <a:pPr fontAlgn="auto">
              <a:lnSpc>
                <a:spcPct val="150000"/>
              </a:lnSpc>
              <a:buFont typeface="Arial" panose="020B0604020202020204" pitchFamily="34" charset="0"/>
              <a:buNone/>
            </a:pPr>
            <a:r>
              <a:rPr lang="zh-CN" altLang="en-US" sz="3200" smtClean="0">
                <a:latin typeface="Times New Roman" panose="02020603050405020304" pitchFamily="18" charset="0"/>
                <a:cs typeface="Times New Roman" panose="02020603050405020304" pitchFamily="18" charset="0"/>
              </a:rPr>
              <a:t>⑤</a:t>
            </a:r>
            <a:r>
              <a:rPr lang="en-US" sz="3200" smtClean="0">
                <a:latin typeface="Times New Roman" panose="02020603050405020304" pitchFamily="18" charset="0"/>
                <a:cs typeface="Times New Roman" panose="02020603050405020304" pitchFamily="18" charset="0"/>
              </a:rPr>
              <a:t>It was really a meaningful experience!</a:t>
            </a:r>
            <a:endParaRPr lang="en-US" altLang="en-US" sz="3200" dirty="0" smtClean="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animBg="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201930" y="173990"/>
            <a:ext cx="6813550" cy="593090"/>
          </a:xfrm>
          <a:prstGeom prst="rect">
            <a:avLst/>
          </a:prstGeom>
          <a:gradFill>
            <a:gsLst>
              <a:gs pos="3896">
                <a:srgbClr val="F2E6CD"/>
              </a:gs>
              <a:gs pos="97000">
                <a:srgbClr val="E3B84B"/>
              </a:gs>
            </a:gsLst>
            <a:lin scaled="1"/>
          </a:gradFill>
        </p:spPr>
        <p:txBody>
          <a:bodyP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altLang="zh-CN" sz="2700" dirty="0" smtClean="0">
                <a:solidFill>
                  <a:schemeClr val="tx1"/>
                </a:solidFill>
                <a:latin typeface="+mn-ea"/>
                <a:ea typeface="+mn-ea"/>
                <a:cs typeface="Arial Unicode MS" panose="020B0604020202020204" pitchFamily="34" charset="-122"/>
              </a:rPr>
              <a:t>	</a:t>
            </a:r>
            <a:r>
              <a:rPr lang="en-US" altLang="zh-CN" sz="3200" b="1" dirty="0" smtClean="0">
                <a:solidFill>
                  <a:srgbClr val="FF0000"/>
                </a:solidFill>
                <a:latin typeface="+mn-ea"/>
                <a:ea typeface="+mn-ea"/>
                <a:cs typeface="Arial Unicode MS" panose="020B0604020202020204" pitchFamily="34" charset="-122"/>
              </a:rPr>
              <a:t>Approach</a:t>
            </a:r>
            <a:r>
              <a:rPr lang="en-US" altLang="zh-CN" sz="3200" b="1" dirty="0" smtClean="0">
                <a:solidFill>
                  <a:srgbClr val="FF0000"/>
                </a:solidFill>
                <a:latin typeface="+mn-ea"/>
                <a:ea typeface="+mn-ea"/>
                <a:cs typeface="Arial Unicode MS" panose="020B0604020202020204" pitchFamily="34" charset="-122"/>
              </a:rPr>
              <a:t> 1</a:t>
            </a:r>
            <a:r>
              <a:rPr lang="en-US" altLang="zh-CN" sz="3200" b="1" dirty="0" smtClean="0">
                <a:solidFill>
                  <a:srgbClr val="FF0000"/>
                </a:solidFill>
                <a:latin typeface="+mn-ea"/>
                <a:ea typeface="+mn-ea"/>
                <a:cs typeface="Aharoni" panose="02010803020104030203" pitchFamily="2" charset="-79"/>
              </a:rPr>
              <a:t>: </a:t>
            </a:r>
            <a:r>
              <a:rPr lang="zh-CN" altLang="en-US" sz="3200" b="1" dirty="0" smtClean="0">
                <a:solidFill>
                  <a:srgbClr val="FF0000"/>
                </a:solidFill>
                <a:latin typeface="+mn-ea"/>
                <a:ea typeface="+mn-ea"/>
                <a:cs typeface="Aharoni" panose="02010803020104030203" pitchFamily="2" charset="-79"/>
              </a:rPr>
              <a:t>语言</a:t>
            </a:r>
            <a:r>
              <a:rPr lang="zh-CN" altLang="en-US" sz="3200" b="1" dirty="0" smtClean="0">
                <a:solidFill>
                  <a:srgbClr val="FF0000"/>
                </a:solidFill>
                <a:latin typeface="+mn-ea"/>
                <a:ea typeface="+mn-ea"/>
              </a:rPr>
              <a:t>多样化</a:t>
            </a:r>
            <a:endParaRPr lang="zh-CN" altLang="en-US" sz="3200" b="1" dirty="0" smtClean="0">
              <a:solidFill>
                <a:srgbClr val="FF0000"/>
              </a:solidFill>
              <a:latin typeface="+mn-ea"/>
              <a:ea typeface="+mn-ea"/>
            </a:endParaRPr>
          </a:p>
        </p:txBody>
      </p:sp>
      <p:sp>
        <p:nvSpPr>
          <p:cNvPr id="3" name="矩形: 圆角 5"/>
          <p:cNvSpPr/>
          <p:nvPr/>
        </p:nvSpPr>
        <p:spPr>
          <a:xfrm>
            <a:off x="605790" y="1710055"/>
            <a:ext cx="10739120" cy="235775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zh-CN" sz="2800" dirty="0" smtClean="0">
                <a:latin typeface="Times New Roman" panose="02020603050405020304" pitchFamily="18" charset="0"/>
                <a:cs typeface="Times New Roman" panose="02020603050405020304" pitchFamily="18" charset="0"/>
              </a:rPr>
              <a:t>Sample </a:t>
            </a:r>
            <a:r>
              <a:rPr lang="en-US" altLang="zh-CN" sz="2800" dirty="0">
                <a:latin typeface="Times New Roman" panose="02020603050405020304" pitchFamily="18" charset="0"/>
                <a:cs typeface="Times New Roman" panose="02020603050405020304" pitchFamily="18" charset="0"/>
              </a:rPr>
              <a:t>1:</a:t>
            </a:r>
            <a:endParaRPr lang="en-US" altLang="zh-CN" sz="2800" dirty="0">
              <a:latin typeface="Times New Roman" panose="02020603050405020304" pitchFamily="18" charset="0"/>
              <a:cs typeface="Times New Roman" panose="02020603050405020304" pitchFamily="18" charset="0"/>
            </a:endParaRPr>
          </a:p>
          <a:p>
            <a:pPr indent="457200"/>
            <a:r>
              <a:rPr lang="en-US" altLang="zh-CN" sz="2800" dirty="0">
                <a:solidFill>
                  <a:srgbClr val="C00000"/>
                </a:solidFill>
                <a:latin typeface="Times New Roman" panose="02020603050405020304" pitchFamily="18" charset="0"/>
                <a:cs typeface="Times New Roman" panose="02020603050405020304" pitchFamily="18" charset="0"/>
              </a:rPr>
              <a:t>Having studied volcanoes now for many years</a:t>
            </a:r>
            <a:r>
              <a:rPr lang="en-US" altLang="zh-CN" sz="2800" dirty="0">
                <a:latin typeface="Times New Roman" panose="02020603050405020304" pitchFamily="18" charset="0"/>
                <a:cs typeface="Times New Roman" panose="02020603050405020304" pitchFamily="18" charset="0"/>
              </a:rPr>
              <a:t>, I am still amazed at their beauty </a:t>
            </a:r>
            <a:r>
              <a:rPr lang="en-US" altLang="zh-CN" sz="2800" dirty="0">
                <a:solidFill>
                  <a:srgbClr val="C00000"/>
                </a:solidFill>
                <a:latin typeface="Times New Roman" panose="02020603050405020304" pitchFamily="18" charset="0"/>
                <a:cs typeface="Times New Roman" panose="02020603050405020304" pitchFamily="18" charset="0"/>
              </a:rPr>
              <a:t>as well as </a:t>
            </a:r>
            <a:r>
              <a:rPr lang="en-US" altLang="zh-CN" sz="2800" dirty="0">
                <a:latin typeface="Times New Roman" panose="02020603050405020304" pitchFamily="18" charset="0"/>
                <a:cs typeface="Times New Roman" panose="02020603050405020304" pitchFamily="18" charset="0"/>
              </a:rPr>
              <a:t>their potential to cause great damage.</a:t>
            </a:r>
            <a:endParaRPr lang="en-US" altLang="zh-CN" sz="2800" dirty="0">
              <a:latin typeface="Times New Roman" panose="02020603050405020304" pitchFamily="18" charset="0"/>
              <a:cs typeface="Times New Roman" panose="02020603050405020304" pitchFamily="18" charset="0"/>
            </a:endParaRPr>
          </a:p>
          <a:p>
            <a:pPr algn="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选自教材</a:t>
            </a:r>
            <a:r>
              <a:rPr lang="en-US" altLang="zh-CN" sz="2800" dirty="0">
                <a:latin typeface="Times New Roman" panose="02020603050405020304" pitchFamily="18" charset="0"/>
                <a:cs typeface="Times New Roman" panose="02020603050405020304" pitchFamily="18" charset="0"/>
              </a:rPr>
              <a:t>M6 U5 An exciting </a:t>
            </a:r>
            <a:r>
              <a:rPr lang="en-US" altLang="zh-CN" sz="2800" dirty="0" smtClean="0">
                <a:latin typeface="Times New Roman" panose="02020603050405020304" pitchFamily="18" charset="0"/>
                <a:cs typeface="Times New Roman" panose="02020603050405020304" pitchFamily="18" charset="0"/>
              </a:rPr>
              <a:t>job)</a:t>
            </a:r>
            <a:endParaRPr lang="en-US" altLang="zh-CN" sz="2800" dirty="0" smtClean="0">
              <a:latin typeface="Times New Roman" panose="02020603050405020304" pitchFamily="18" charset="0"/>
              <a:cs typeface="Times New Roman" panose="02020603050405020304" pitchFamily="18" charset="0"/>
            </a:endParaRPr>
          </a:p>
        </p:txBody>
      </p:sp>
      <p:sp>
        <p:nvSpPr>
          <p:cNvPr id="4" name="矩形: 圆角 3"/>
          <p:cNvSpPr/>
          <p:nvPr/>
        </p:nvSpPr>
        <p:spPr>
          <a:xfrm>
            <a:off x="586105" y="4076700"/>
            <a:ext cx="10935335" cy="2272030"/>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zh-CN" sz="2800" dirty="0" smtClean="0">
                <a:latin typeface="Times New Roman" panose="02020603050405020304" pitchFamily="18" charset="0"/>
                <a:cs typeface="Times New Roman" panose="02020603050405020304" pitchFamily="18" charset="0"/>
              </a:rPr>
              <a:t>Sample </a:t>
            </a:r>
            <a:r>
              <a:rPr lang="en-US" altLang="zh-CN" sz="2800" dirty="0">
                <a:latin typeface="Times New Roman" panose="02020603050405020304" pitchFamily="18" charset="0"/>
                <a:cs typeface="Times New Roman" panose="02020603050405020304" pitchFamily="18" charset="0"/>
              </a:rPr>
              <a:t>2:</a:t>
            </a:r>
            <a:endParaRPr lang="en-US" altLang="zh-CN" sz="2800" dirty="0">
              <a:latin typeface="Times New Roman" panose="02020603050405020304" pitchFamily="18" charset="0"/>
              <a:cs typeface="Times New Roman" panose="02020603050405020304" pitchFamily="18" charset="0"/>
            </a:endParaRPr>
          </a:p>
          <a:p>
            <a:pPr indent="457200"/>
            <a:r>
              <a:rPr lang="en-US" altLang="zh-CN" sz="2800" dirty="0">
                <a:solidFill>
                  <a:srgbClr val="C00000"/>
                </a:solidFill>
                <a:latin typeface="Times New Roman" panose="02020603050405020304" pitchFamily="18" charset="0"/>
                <a:cs typeface="Times New Roman" panose="02020603050405020304" pitchFamily="18" charset="0"/>
              </a:rPr>
              <a:t>What a</a:t>
            </a:r>
            <a:r>
              <a:rPr lang="en-US" altLang="zh-CN" sz="2800" dirty="0">
                <a:latin typeface="Times New Roman" panose="02020603050405020304" pitchFamily="18" charset="0"/>
                <a:cs typeface="Times New Roman" panose="02020603050405020304" pitchFamily="18" charset="0"/>
              </a:rPr>
              <a:t> wonderful, limitless world it was down here! </a:t>
            </a:r>
            <a:r>
              <a:rPr lang="en-US" altLang="zh-CN" sz="2800" dirty="0">
                <a:solidFill>
                  <a:srgbClr val="C00000"/>
                </a:solidFill>
                <a:latin typeface="Times New Roman" panose="02020603050405020304" pitchFamily="18" charset="0"/>
                <a:cs typeface="Times New Roman" panose="02020603050405020304" pitchFamily="18" charset="0"/>
              </a:rPr>
              <a:t>And what a </a:t>
            </a:r>
            <a:r>
              <a:rPr lang="en-US" altLang="zh-CN" sz="2800" dirty="0">
                <a:latin typeface="Times New Roman" panose="02020603050405020304" pitchFamily="18" charset="0"/>
                <a:cs typeface="Times New Roman" panose="02020603050405020304" pitchFamily="18" charset="0"/>
              </a:rPr>
              <a:t>tiny spot I was in this enormous world.</a:t>
            </a:r>
            <a:endParaRPr lang="en-US" altLang="zh-CN" sz="2800" dirty="0">
              <a:latin typeface="Times New Roman" panose="02020603050405020304" pitchFamily="18" charset="0"/>
              <a:cs typeface="Times New Roman" panose="02020603050405020304" pitchFamily="18" charset="0"/>
            </a:endParaRPr>
          </a:p>
          <a:p>
            <a:pPr algn="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选自教材</a:t>
            </a:r>
            <a:r>
              <a:rPr lang="en-US" altLang="zh-CN" sz="2800" dirty="0">
                <a:latin typeface="Times New Roman" panose="02020603050405020304" pitchFamily="18" charset="0"/>
                <a:cs typeface="Times New Roman" panose="02020603050405020304" pitchFamily="18" charset="0"/>
              </a:rPr>
              <a:t>M7 U3 A New Dimension of Life)</a:t>
            </a:r>
            <a:endParaRPr lang="en-US" altLang="zh-CN" sz="2800" dirty="0">
              <a:latin typeface="Times New Roman" panose="02020603050405020304" pitchFamily="18" charset="0"/>
              <a:cs typeface="Times New Roman" panose="02020603050405020304" pitchFamily="18" charset="0"/>
            </a:endParaRPr>
          </a:p>
        </p:txBody>
      </p:sp>
      <p:sp>
        <p:nvSpPr>
          <p:cNvPr id="5" name="矩形 4"/>
          <p:cNvSpPr/>
          <p:nvPr/>
        </p:nvSpPr>
        <p:spPr>
          <a:xfrm>
            <a:off x="5464175" y="1012190"/>
            <a:ext cx="6439535" cy="953135"/>
          </a:xfrm>
          <a:prstGeom prst="rect">
            <a:avLst/>
          </a:prstGeom>
        </p:spPr>
        <p:txBody>
          <a:bodyPr wrap="square">
            <a:spAutoFit/>
          </a:bodyPr>
          <a:lstStyle/>
          <a:p>
            <a:r>
              <a:rPr lang="zh-CN" altLang="en-US" sz="2800" b="1" dirty="0" smtClean="0"/>
              <a:t>复合</a:t>
            </a:r>
            <a:r>
              <a:rPr lang="zh-CN" altLang="en-US" sz="2800" b="1" dirty="0"/>
              <a:t>结构，添加非谓语 </a:t>
            </a:r>
            <a:endParaRPr lang="en-US" altLang="zh-CN" sz="2800" b="1" dirty="0" smtClean="0"/>
          </a:p>
          <a:p>
            <a:r>
              <a:rPr lang="zh-CN" altLang="en-US" sz="2800" b="1" dirty="0" smtClean="0"/>
              <a:t>主句</a:t>
            </a:r>
            <a:r>
              <a:rPr lang="en-US" altLang="zh-CN" sz="2800" b="1" dirty="0"/>
              <a:t>/   </a:t>
            </a:r>
            <a:r>
              <a:rPr lang="zh-CN" altLang="en-US" sz="2800" b="1" dirty="0"/>
              <a:t>感叹句 （排比）</a:t>
            </a:r>
            <a:r>
              <a:rPr lang="en-US" altLang="zh-CN" sz="2800" b="1" dirty="0"/>
              <a:t>+ </a:t>
            </a:r>
            <a:r>
              <a:rPr lang="zh-CN" altLang="en-US" sz="2800" b="1" dirty="0"/>
              <a:t>形容词的运用</a:t>
            </a:r>
            <a:endParaRPr lang="zh-CN" altLang="en-US" sz="28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ppt_y</p:attrName>
                                        </p:attrNameLst>
                                      </p:cBhvr>
                                      <p:tavLst>
                                        <p:tav tm="0">
                                          <p:val>
                                            <p:strVal val="#ppt_y+#ppt_h*1.125000"/>
                                          </p:val>
                                        </p:tav>
                                        <p:tav tm="100000">
                                          <p:val>
                                            <p:strVal val="#ppt_y"/>
                                          </p:val>
                                        </p:tav>
                                      </p:tavLst>
                                    </p:anim>
                                    <p:animEffect transition="in" filter="wipe(up)">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p:tgtEl>
                                          <p:spTgt spid="4"/>
                                        </p:tgtEl>
                                        <p:attrNameLst>
                                          <p:attrName>ppt_y</p:attrName>
                                        </p:attrNameLst>
                                      </p:cBhvr>
                                      <p:tavLst>
                                        <p:tav tm="0">
                                          <p:val>
                                            <p:strVal val="#ppt_y+#ppt_h*1.125000"/>
                                          </p:val>
                                        </p:tav>
                                        <p:tav tm="100000">
                                          <p:val>
                                            <p:strVal val="#ppt_y"/>
                                          </p:val>
                                        </p:tav>
                                      </p:tavLst>
                                    </p:anim>
                                    <p:animEffect transition="in" filter="wipe(up)">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527685" y="2355215"/>
            <a:ext cx="11332210" cy="3811905"/>
          </a:xfrm>
          <a:prstGeom prst="rect">
            <a:avLst/>
          </a:prstGeom>
        </p:spPr>
        <p:txBody>
          <a:bodyPr>
            <a:normAutofit/>
          </a:bodyPr>
          <a:lstStyle>
            <a:lvl1pPr marL="91440" indent="-91440" algn="l" defTabSz="914400" rtl="0" eaLnBrk="1" latinLnBrk="0" hangingPunct="1">
              <a:lnSpc>
                <a:spcPct val="85000"/>
              </a:lnSpc>
              <a:spcBef>
                <a:spcPts val="1300"/>
              </a:spcBef>
              <a:buFont typeface="Arial" panose="020B0604020202020204" pitchFamily="34" charset="0"/>
              <a:buChar char=" "/>
              <a:defRPr sz="2400" kern="1200">
                <a:solidFill>
                  <a:schemeClr val="tx1">
                    <a:lumMod val="85000"/>
                    <a:lumOff val="15000"/>
                  </a:schemeClr>
                </a:solidFill>
                <a:latin typeface="+mn-lt"/>
                <a:ea typeface="+mn-ea"/>
                <a:cs typeface="+mn-cs"/>
              </a:defRPr>
            </a:lvl1pPr>
            <a:lvl2pPr marL="347345" indent="-342900" algn="l" defTabSz="914400" rtl="0" eaLnBrk="1" latinLnBrk="0" hangingPunct="1">
              <a:lnSpc>
                <a:spcPct val="85000"/>
              </a:lnSpc>
              <a:spcBef>
                <a:spcPts val="600"/>
              </a:spcBef>
              <a:buFont typeface="Arial" panose="020B0604020202020204"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anose="020B0604020202020204"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5pPr>
            <a:lvl6pPr marL="120015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6pPr>
            <a:lvl7pPr marL="140017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7pPr>
            <a:lvl8pPr marL="160020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8pPr>
            <a:lvl9pPr marL="180022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9pPr>
          </a:lstStyle>
          <a:p>
            <a:r>
              <a:rPr lang="zh-CN" altLang="en-US" sz="2800" dirty="0" smtClean="0"/>
              <a:t>即便是今天，我仍然将此番经历视为值得珍藏的记忆。</a:t>
            </a:r>
            <a:endParaRPr lang="en-US" altLang="zh-CN" sz="2800" dirty="0" smtClean="0"/>
          </a:p>
          <a:p>
            <a:pPr marL="0" indent="0" defTabSz="179705">
              <a:buNone/>
            </a:pPr>
            <a:r>
              <a:rPr lang="en-US" altLang="zh-CN" sz="2800" dirty="0" smtClean="0">
                <a:latin typeface="Times New Roman" panose="02020603050405020304" pitchFamily="18" charset="0"/>
                <a:cs typeface="Times New Roman" panose="02020603050405020304" pitchFamily="18" charset="0"/>
              </a:rPr>
              <a:t>	Even today, I still  _______ this experience _____ </a:t>
            </a:r>
            <a:r>
              <a:rPr lang="en-US" altLang="zh-CN" sz="2800" dirty="0" smtClean="0">
                <a:solidFill>
                  <a:srgbClr val="C00000"/>
                </a:solidFill>
                <a:latin typeface="Times New Roman" panose="02020603050405020304" pitchFamily="18" charset="0"/>
                <a:cs typeface="Times New Roman" panose="02020603050405020304" pitchFamily="18" charset="0"/>
              </a:rPr>
              <a:t>treasured</a:t>
            </a:r>
            <a:r>
              <a:rPr lang="en-US" altLang="zh-CN" sz="2800" dirty="0" smtClean="0">
                <a:latin typeface="Times New Roman" panose="02020603050405020304" pitchFamily="18" charset="0"/>
                <a:cs typeface="Times New Roman" panose="02020603050405020304" pitchFamily="18" charset="0"/>
              </a:rPr>
              <a:t> memory.</a:t>
            </a:r>
            <a:endParaRPr lang="en-US" altLang="zh-CN" sz="28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800" dirty="0" smtClean="0"/>
          </a:p>
          <a:p>
            <a:r>
              <a:rPr lang="zh-CN" altLang="en-US" sz="2800" dirty="0" smtClean="0"/>
              <a:t>这个惊险的假期将永远不会从我的头脑中淡忘。</a:t>
            </a:r>
            <a:endParaRPr lang="zh-CN" altLang="en-US" sz="2800" dirty="0" smtClean="0"/>
          </a:p>
          <a:p>
            <a:pPr marL="0" indent="0">
              <a:buNone/>
            </a:pPr>
            <a:r>
              <a:rPr lang="en-US" altLang="zh-CN" sz="2800" dirty="0" smtClean="0"/>
              <a:t>  </a:t>
            </a:r>
            <a:r>
              <a:rPr lang="en-US" altLang="zh-CN" sz="2800" dirty="0" smtClean="0">
                <a:latin typeface="Times New Roman" panose="02020603050405020304" pitchFamily="18" charset="0"/>
                <a:cs typeface="Times New Roman" panose="02020603050405020304" pitchFamily="18" charset="0"/>
              </a:rPr>
              <a:t>The thrilling vacation will </a:t>
            </a:r>
            <a:r>
              <a:rPr lang="en-US" altLang="zh-CN" sz="2800" dirty="0" smtClean="0">
                <a:solidFill>
                  <a:srgbClr val="C00000"/>
                </a:solidFill>
                <a:latin typeface="Times New Roman" panose="02020603050405020304" pitchFamily="18" charset="0"/>
                <a:cs typeface="Times New Roman" panose="02020603050405020304" pitchFamily="18" charset="0"/>
              </a:rPr>
              <a:t>never</a:t>
            </a:r>
            <a:r>
              <a:rPr lang="en-US" altLang="zh-CN" sz="2800" dirty="0" smtClean="0">
                <a:latin typeface="Times New Roman" panose="02020603050405020304" pitchFamily="18" charset="0"/>
                <a:cs typeface="Times New Roman" panose="02020603050405020304" pitchFamily="18" charset="0"/>
              </a:rPr>
              <a:t> f_____ from my mind.</a:t>
            </a:r>
            <a:endParaRPr lang="zh-CN" altLang="en-US" sz="28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zh-CN" altLang="en-US" sz="2800" dirty="0" smtClean="0"/>
          </a:p>
          <a:p>
            <a:pPr marL="514350" indent="-514350">
              <a:buFont typeface="+mj-lt"/>
              <a:buAutoNum type="arabicPeriod"/>
            </a:pPr>
            <a:endParaRPr lang="zh-CN" altLang="en-US" sz="2800" dirty="0" smtClean="0"/>
          </a:p>
        </p:txBody>
      </p:sp>
      <p:sp>
        <p:nvSpPr>
          <p:cNvPr id="4" name="矩形 3"/>
          <p:cNvSpPr/>
          <p:nvPr/>
        </p:nvSpPr>
        <p:spPr>
          <a:xfrm>
            <a:off x="3432175" y="2780665"/>
            <a:ext cx="4670425" cy="553720"/>
          </a:xfrm>
          <a:prstGeom prst="rect">
            <a:avLst/>
          </a:prstGeom>
        </p:spPr>
        <p:txBody>
          <a:bodyPr wrap="square">
            <a:noAutofit/>
          </a:bodyPr>
          <a:lstStyle/>
          <a:p>
            <a:r>
              <a:rPr lang="en-US" altLang="zh-CN" sz="2800" b="1" dirty="0" smtClean="0">
                <a:solidFill>
                  <a:srgbClr val="C00000"/>
                </a:solidFill>
                <a:latin typeface="Times New Roman" panose="02020603050405020304" pitchFamily="18" charset="0"/>
                <a:cs typeface="Times New Roman" panose="02020603050405020304" pitchFamily="18" charset="0"/>
              </a:rPr>
              <a:t>regard                               as</a:t>
            </a:r>
            <a:endParaRPr lang="en-US" altLang="zh-CN" sz="2800" b="1" dirty="0" smtClean="0">
              <a:solidFill>
                <a:srgbClr val="C00000"/>
              </a:solidFill>
              <a:latin typeface="Times New Roman" panose="02020603050405020304" pitchFamily="18" charset="0"/>
              <a:cs typeface="Times New Roman" panose="02020603050405020304" pitchFamily="18" charset="0"/>
            </a:endParaRPr>
          </a:p>
        </p:txBody>
      </p:sp>
      <p:sp>
        <p:nvSpPr>
          <p:cNvPr id="5" name="矩形 4"/>
          <p:cNvSpPr/>
          <p:nvPr/>
        </p:nvSpPr>
        <p:spPr>
          <a:xfrm>
            <a:off x="5448300" y="4436745"/>
            <a:ext cx="927100" cy="521970"/>
          </a:xfrm>
          <a:prstGeom prst="rect">
            <a:avLst/>
          </a:prstGeom>
        </p:spPr>
        <p:txBody>
          <a:bodyPr wrap="square">
            <a:spAutoFit/>
          </a:bodyPr>
          <a:lstStyle/>
          <a:p>
            <a:r>
              <a:rPr lang="en-US" altLang="zh-CN" sz="2800" b="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rPr>
              <a:t>fade</a:t>
            </a:r>
            <a:endParaRPr lang="en-US" altLang="zh-CN" sz="2800" b="1" dirty="0">
              <a:solidFill>
                <a:srgbClr val="C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文本框 6"/>
          <p:cNvSpPr txBox="1"/>
          <p:nvPr/>
        </p:nvSpPr>
        <p:spPr>
          <a:xfrm>
            <a:off x="5795010" y="1075055"/>
            <a:ext cx="5791200" cy="953135"/>
          </a:xfrm>
          <a:prstGeom prst="rect">
            <a:avLst/>
          </a:prstGeom>
          <a:noFill/>
        </p:spPr>
        <p:txBody>
          <a:bodyPr wrap="square" rtlCol="0">
            <a:spAutoFit/>
          </a:bodyPr>
          <a:lstStyle/>
          <a:p>
            <a:r>
              <a:rPr lang="zh-CN" altLang="en-US" sz="2800" b="1" dirty="0" smtClean="0"/>
              <a:t>选修词汇</a:t>
            </a:r>
            <a:r>
              <a:rPr lang="zh-CN" altLang="en-US" sz="2800" b="1" dirty="0"/>
              <a:t>，</a:t>
            </a:r>
            <a:r>
              <a:rPr lang="zh-CN" altLang="en-US" sz="2800" b="1" dirty="0" smtClean="0"/>
              <a:t>熟词生义</a:t>
            </a:r>
            <a:endParaRPr lang="en-US" altLang="zh-CN" sz="2800" b="1" dirty="0" smtClean="0"/>
          </a:p>
          <a:p>
            <a:r>
              <a:rPr lang="en-US" altLang="zh-CN" sz="2800" b="1" dirty="0" smtClean="0"/>
              <a:t> v-</a:t>
            </a:r>
            <a:r>
              <a:rPr lang="en-US" altLang="zh-CN" sz="2800" b="1" dirty="0" err="1" smtClean="0"/>
              <a:t>ed</a:t>
            </a:r>
            <a:r>
              <a:rPr lang="zh-CN" altLang="en-US" sz="2800" b="1" dirty="0"/>
              <a:t>；</a:t>
            </a:r>
            <a:r>
              <a:rPr lang="zh-CN" altLang="en-US" sz="2800" b="1" dirty="0" smtClean="0"/>
              <a:t>无</a:t>
            </a:r>
            <a:r>
              <a:rPr lang="zh-CN" altLang="en-US" sz="2800" b="1" dirty="0"/>
              <a:t>灵主语</a:t>
            </a:r>
            <a:r>
              <a:rPr lang="zh-CN" altLang="en-US" sz="2800" b="1" dirty="0" smtClean="0"/>
              <a:t>；词性</a:t>
            </a:r>
            <a:r>
              <a:rPr lang="zh-CN" altLang="en-US" sz="2800" b="1" dirty="0" smtClean="0"/>
              <a:t>变化</a:t>
            </a:r>
            <a:endParaRPr lang="zh-CN" altLang="en-US" sz="2800" b="1" dirty="0" smtClean="0"/>
          </a:p>
        </p:txBody>
      </p:sp>
      <p:sp>
        <p:nvSpPr>
          <p:cNvPr id="6" name="标题 1"/>
          <p:cNvSpPr txBox="1"/>
          <p:nvPr/>
        </p:nvSpPr>
        <p:spPr>
          <a:xfrm>
            <a:off x="201930" y="173990"/>
            <a:ext cx="6813550" cy="593090"/>
          </a:xfrm>
          <a:prstGeom prst="rect">
            <a:avLst/>
          </a:prstGeom>
          <a:gradFill>
            <a:gsLst>
              <a:gs pos="3896">
                <a:srgbClr val="F2E6CD"/>
              </a:gs>
              <a:gs pos="97000">
                <a:srgbClr val="E3B84B"/>
              </a:gs>
            </a:gsLst>
            <a:lin scaled="1"/>
          </a:gradFill>
        </p:spPr>
        <p:txBody>
          <a:bodyP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altLang="zh-CN" sz="2700" dirty="0" smtClean="0">
                <a:solidFill>
                  <a:schemeClr val="tx1"/>
                </a:solidFill>
                <a:latin typeface="+mn-ea"/>
                <a:ea typeface="+mn-ea"/>
                <a:cs typeface="Arial Unicode MS" panose="020B0604020202020204" pitchFamily="34" charset="-122"/>
              </a:rPr>
              <a:t>	</a:t>
            </a:r>
            <a:r>
              <a:rPr lang="en-US" altLang="zh-CN" sz="3200" b="1" dirty="0" smtClean="0">
                <a:solidFill>
                  <a:srgbClr val="FF0000"/>
                </a:solidFill>
                <a:latin typeface="+mn-ea"/>
                <a:ea typeface="+mn-ea"/>
                <a:cs typeface="Arial Unicode MS" panose="020B0604020202020204" pitchFamily="34" charset="-122"/>
              </a:rPr>
              <a:t>Approach</a:t>
            </a:r>
            <a:r>
              <a:rPr lang="en-US" altLang="zh-CN" sz="3200" b="1" dirty="0" smtClean="0">
                <a:solidFill>
                  <a:srgbClr val="FF0000"/>
                </a:solidFill>
                <a:latin typeface="+mn-ea"/>
                <a:ea typeface="+mn-ea"/>
                <a:cs typeface="Arial Unicode MS" panose="020B0604020202020204" pitchFamily="34" charset="-122"/>
              </a:rPr>
              <a:t> 1</a:t>
            </a:r>
            <a:r>
              <a:rPr lang="en-US" altLang="zh-CN" sz="3200" b="1" dirty="0" smtClean="0">
                <a:solidFill>
                  <a:srgbClr val="FF0000"/>
                </a:solidFill>
                <a:latin typeface="+mn-ea"/>
                <a:ea typeface="+mn-ea"/>
                <a:cs typeface="Aharoni" panose="02010803020104030203" pitchFamily="2" charset="-79"/>
              </a:rPr>
              <a:t>: </a:t>
            </a:r>
            <a:r>
              <a:rPr lang="zh-CN" altLang="en-US" sz="3200" b="1" dirty="0" smtClean="0">
                <a:solidFill>
                  <a:srgbClr val="FF0000"/>
                </a:solidFill>
                <a:latin typeface="+mn-ea"/>
                <a:ea typeface="+mn-ea"/>
                <a:cs typeface="Aharoni" panose="02010803020104030203" pitchFamily="2" charset="-79"/>
              </a:rPr>
              <a:t>语言</a:t>
            </a:r>
            <a:r>
              <a:rPr lang="zh-CN" altLang="en-US" sz="3200" b="1" dirty="0" smtClean="0">
                <a:solidFill>
                  <a:srgbClr val="FF0000"/>
                </a:solidFill>
                <a:latin typeface="+mn-ea"/>
                <a:ea typeface="+mn-ea"/>
              </a:rPr>
              <a:t>多样化</a:t>
            </a:r>
            <a:endParaRPr lang="zh-CN" altLang="en-US" sz="3200" b="1" dirty="0" smtClean="0">
              <a:solidFill>
                <a:srgbClr val="FF0000"/>
              </a:solidFill>
              <a:latin typeface="+mn-ea"/>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p:nvPr/>
        </p:nvSpPr>
        <p:spPr>
          <a:xfrm>
            <a:off x="351790" y="2501265"/>
            <a:ext cx="11490960" cy="3740785"/>
          </a:xfrm>
          <a:prstGeom prst="rect">
            <a:avLst/>
          </a:prstGeom>
        </p:spPr>
        <p:txBody>
          <a:bodyPr>
            <a:normAutofit/>
          </a:bodyPr>
          <a:lstStyle>
            <a:lvl1pPr marL="91440" indent="-91440" algn="l" defTabSz="914400" rtl="0" eaLnBrk="1" latinLnBrk="0" hangingPunct="1">
              <a:lnSpc>
                <a:spcPct val="85000"/>
              </a:lnSpc>
              <a:spcBef>
                <a:spcPts val="1300"/>
              </a:spcBef>
              <a:buFont typeface="Arial" panose="020B0604020202020204" pitchFamily="34" charset="0"/>
              <a:buChar char=" "/>
              <a:defRPr sz="2400" kern="1200">
                <a:solidFill>
                  <a:schemeClr val="tx1">
                    <a:lumMod val="85000"/>
                    <a:lumOff val="15000"/>
                  </a:schemeClr>
                </a:solidFill>
                <a:latin typeface="+mn-lt"/>
                <a:ea typeface="+mn-ea"/>
                <a:cs typeface="+mn-cs"/>
              </a:defRPr>
            </a:lvl1pPr>
            <a:lvl2pPr marL="347345" indent="-342900" algn="l" defTabSz="914400" rtl="0" eaLnBrk="1" latinLnBrk="0" hangingPunct="1">
              <a:lnSpc>
                <a:spcPct val="85000"/>
              </a:lnSpc>
              <a:spcBef>
                <a:spcPts val="600"/>
              </a:spcBef>
              <a:buFont typeface="Arial" panose="020B0604020202020204"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anose="020B0604020202020204"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5pPr>
            <a:lvl6pPr marL="120015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6pPr>
            <a:lvl7pPr marL="140017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7pPr>
            <a:lvl8pPr marL="160020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8pPr>
            <a:lvl9pPr marL="180022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9pPr>
          </a:lstStyle>
          <a:p>
            <a:pPr marL="266700" indent="-266700" fontAlgn="auto">
              <a:lnSpc>
                <a:spcPct val="100000"/>
              </a:lnSpc>
              <a:buFont typeface="Arial" panose="020B0604020202020204" pitchFamily="34" charset="0"/>
              <a:buChar char="•"/>
            </a:pPr>
            <a:r>
              <a:rPr lang="en-US" altLang="zh-CN" sz="2800" b="1" dirty="0" smtClean="0">
                <a:solidFill>
                  <a:srgbClr val="C00000"/>
                </a:solidFill>
                <a:latin typeface="Times New Roman" panose="02020603050405020304" pitchFamily="18" charset="0"/>
                <a:cs typeface="Times New Roman" panose="02020603050405020304" pitchFamily="18" charset="0"/>
              </a:rPr>
              <a:t>Back in the farmhouse</a:t>
            </a:r>
            <a:r>
              <a:rPr lang="en-US" altLang="zh-CN" sz="2800" dirty="0" smtClean="0">
                <a:solidFill>
                  <a:schemeClr val="tx1"/>
                </a:solidFill>
                <a:latin typeface="Times New Roman" panose="02020603050405020304" pitchFamily="18" charset="0"/>
                <a:cs typeface="Times New Roman" panose="02020603050405020304" pitchFamily="18" charset="0"/>
              </a:rPr>
              <a:t>, we reflected on the exciting yet dangerous experience, </a:t>
            </a:r>
            <a:r>
              <a:rPr lang="en-US" altLang="zh-CN" sz="2800" u="sng" dirty="0" smtClean="0">
                <a:solidFill>
                  <a:schemeClr val="tx1"/>
                </a:solidFill>
                <a:latin typeface="Times New Roman" panose="02020603050405020304" pitchFamily="18" charset="0"/>
                <a:cs typeface="Times New Roman" panose="02020603050405020304" pitchFamily="18" charset="0"/>
              </a:rPr>
              <a:t>which was carved in our mind permanently.</a:t>
            </a:r>
            <a:endParaRPr lang="en-US" altLang="zh-CN" sz="2800" u="sng" dirty="0" smtClean="0">
              <a:solidFill>
                <a:schemeClr val="tx1"/>
              </a:solidFill>
              <a:latin typeface="Times New Roman" panose="02020603050405020304" pitchFamily="18" charset="0"/>
              <a:cs typeface="Times New Roman" panose="02020603050405020304" pitchFamily="18" charset="0"/>
            </a:endParaRPr>
          </a:p>
          <a:p>
            <a:pPr marL="266700" indent="-266700" fontAlgn="auto">
              <a:lnSpc>
                <a:spcPct val="100000"/>
              </a:lnSpc>
              <a:buFont typeface="Arial" panose="020B0604020202020204" pitchFamily="34" charset="0"/>
              <a:buChar char="•"/>
            </a:pPr>
            <a:r>
              <a:rPr lang="en-US" altLang="zh-CN" sz="2800" dirty="0" smtClean="0">
                <a:solidFill>
                  <a:schemeClr val="tx1"/>
                </a:solidFill>
                <a:latin typeface="Times New Roman" panose="02020603050405020304" pitchFamily="18" charset="0"/>
                <a:cs typeface="Times New Roman" panose="02020603050405020304" pitchFamily="18" charset="0"/>
              </a:rPr>
              <a:t>Many years have passed. Till now, I still remember the thrilling trip to </a:t>
            </a:r>
            <a:r>
              <a:rPr lang="en-US" altLang="zh-CN" sz="2800" b="1" dirty="0" smtClean="0">
                <a:solidFill>
                  <a:srgbClr val="C00000"/>
                </a:solidFill>
                <a:latin typeface="Times New Roman" panose="02020603050405020304" pitchFamily="18" charset="0"/>
                <a:cs typeface="Times New Roman" panose="02020603050405020304" pitchFamily="18" charset="0"/>
              </a:rPr>
              <a:t>the Wild West</a:t>
            </a:r>
            <a:r>
              <a:rPr lang="en-US" altLang="zh-CN" sz="2800" dirty="0" smtClean="0">
                <a:solidFill>
                  <a:schemeClr val="tx1"/>
                </a:solidFill>
                <a:latin typeface="Times New Roman" panose="02020603050405020304" pitchFamily="18" charset="0"/>
                <a:cs typeface="Times New Roman" panose="02020603050405020304" pitchFamily="18" charset="0"/>
              </a:rPr>
              <a:t>.</a:t>
            </a:r>
            <a:endParaRPr lang="en-US" altLang="zh-CN" sz="2800" dirty="0" smtClean="0">
              <a:solidFill>
                <a:schemeClr val="tx1"/>
              </a:solidFill>
              <a:latin typeface="Times New Roman" panose="02020603050405020304" pitchFamily="18" charset="0"/>
              <a:cs typeface="Times New Roman" panose="02020603050405020304" pitchFamily="18" charset="0"/>
            </a:endParaRPr>
          </a:p>
          <a:p>
            <a:pPr marL="266700" indent="-266700" fontAlgn="auto">
              <a:lnSpc>
                <a:spcPct val="100000"/>
              </a:lnSpc>
              <a:buFont typeface="Arial" panose="020B0604020202020204" pitchFamily="34" charset="0"/>
              <a:buChar char="•"/>
            </a:pPr>
            <a:r>
              <a:rPr lang="en-US" altLang="zh-CN" sz="2800" dirty="0">
                <a:solidFill>
                  <a:schemeClr val="tx1"/>
                </a:solidFill>
                <a:latin typeface="Times New Roman" panose="02020603050405020304" pitchFamily="18" charset="0"/>
                <a:cs typeface="Times New Roman" panose="02020603050405020304" pitchFamily="18" charset="0"/>
              </a:rPr>
              <a:t>Life is full of dilemmas and conflicts, but we should smile and never give up, </a:t>
            </a:r>
            <a:r>
              <a:rPr lang="en-US" altLang="zh-CN" sz="2800" b="1" dirty="0">
                <a:solidFill>
                  <a:srgbClr val="C00000"/>
                </a:solidFill>
                <a:latin typeface="Times New Roman" panose="02020603050405020304" pitchFamily="18" charset="0"/>
                <a:cs typeface="Times New Roman" panose="02020603050405020304" pitchFamily="18" charset="0"/>
              </a:rPr>
              <a:t>just like Kelly</a:t>
            </a:r>
            <a:r>
              <a:rPr lang="en-US" altLang="zh-CN" sz="2800" dirty="0">
                <a:solidFill>
                  <a:schemeClr val="tx1"/>
                </a:solidFill>
                <a:latin typeface="Times New Roman" panose="02020603050405020304" pitchFamily="18" charset="0"/>
                <a:cs typeface="Times New Roman" panose="02020603050405020304" pitchFamily="18" charset="0"/>
              </a:rPr>
              <a:t>.</a:t>
            </a:r>
            <a:endParaRPr lang="en-US" altLang="zh-CN" sz="2800" dirty="0">
              <a:solidFill>
                <a:schemeClr val="tx1"/>
              </a:solidFill>
              <a:latin typeface="Times New Roman" panose="02020603050405020304" pitchFamily="18" charset="0"/>
              <a:cs typeface="Times New Roman" panose="02020603050405020304" pitchFamily="18" charset="0"/>
            </a:endParaRPr>
          </a:p>
          <a:p>
            <a:pPr marL="266700" indent="-266700" fontAlgn="auto">
              <a:lnSpc>
                <a:spcPct val="100000"/>
              </a:lnSpc>
              <a:buFont typeface="Arial" panose="020B0604020202020204" pitchFamily="34" charset="0"/>
              <a:buChar char="•"/>
            </a:pPr>
            <a:endParaRPr lang="en-US" altLang="zh-CN" sz="2800" dirty="0" smtClean="0">
              <a:solidFill>
                <a:schemeClr val="tx1"/>
              </a:solidFill>
              <a:latin typeface="Times New Roman" panose="02020603050405020304" pitchFamily="18" charset="0"/>
              <a:cs typeface="Times New Roman" panose="02020603050405020304" pitchFamily="18" charset="0"/>
            </a:endParaRPr>
          </a:p>
        </p:txBody>
      </p:sp>
      <p:sp>
        <p:nvSpPr>
          <p:cNvPr id="5" name="文本框 4"/>
          <p:cNvSpPr txBox="1"/>
          <p:nvPr/>
        </p:nvSpPr>
        <p:spPr>
          <a:xfrm>
            <a:off x="2927350" y="980440"/>
            <a:ext cx="9126855" cy="953135"/>
          </a:xfrm>
          <a:prstGeom prst="rect">
            <a:avLst/>
          </a:prstGeom>
          <a:noFill/>
        </p:spPr>
        <p:txBody>
          <a:bodyPr wrap="square" rtlCol="0">
            <a:spAutoFit/>
          </a:bodyPr>
          <a:lstStyle/>
          <a:p>
            <a:pPr algn="just"/>
            <a:r>
              <a:rPr lang="zh-CN" altLang="en-US" sz="2800" b="1" dirty="0" smtClean="0"/>
              <a:t>你</a:t>
            </a:r>
            <a:r>
              <a:rPr lang="zh-CN" altLang="en-US" sz="2800" b="1" dirty="0"/>
              <a:t>抒发感受、下结论或</a:t>
            </a:r>
            <a:r>
              <a:rPr lang="zh-CN" altLang="en-US" sz="2800" b="1" dirty="0"/>
              <a:t>做评价等时，</a:t>
            </a:r>
            <a:r>
              <a:rPr lang="zh-CN" altLang="en-US" sz="2800" b="1" dirty="0"/>
              <a:t>可加上背景、处境或动作，作为伴随或者</a:t>
            </a:r>
            <a:r>
              <a:rPr lang="zh-CN" altLang="en-US" sz="2800" b="1" dirty="0" smtClean="0"/>
              <a:t>递进</a:t>
            </a:r>
            <a:r>
              <a:rPr lang="en-US" altLang="zh-CN" sz="2800" b="1" dirty="0" smtClean="0"/>
              <a:t>(</a:t>
            </a:r>
            <a:r>
              <a:rPr lang="zh-CN" altLang="en-US" sz="2800" b="1" dirty="0" smtClean="0"/>
              <a:t>定语</a:t>
            </a:r>
            <a:r>
              <a:rPr lang="zh-CN" altLang="en-US" sz="2800" b="1" dirty="0"/>
              <a:t>从句</a:t>
            </a:r>
            <a:r>
              <a:rPr lang="en-US" altLang="zh-CN" sz="2800" b="1" dirty="0"/>
              <a:t>/</a:t>
            </a:r>
            <a:r>
              <a:rPr lang="zh-CN" altLang="en-US" sz="2800" b="1" dirty="0"/>
              <a:t>同义句</a:t>
            </a:r>
            <a:r>
              <a:rPr lang="en-US" altLang="zh-CN" sz="2800" b="1" dirty="0"/>
              <a:t>/</a:t>
            </a:r>
            <a:r>
              <a:rPr lang="zh-CN" altLang="en-US" sz="2800" b="1" dirty="0"/>
              <a:t>感叹等句式</a:t>
            </a:r>
            <a:r>
              <a:rPr lang="en-US" altLang="zh-CN" sz="2800" b="1" dirty="0" smtClean="0"/>
              <a:t>)</a:t>
            </a:r>
            <a:endParaRPr lang="zh-CN" altLang="en-US" sz="2800" b="1" dirty="0"/>
          </a:p>
        </p:txBody>
      </p:sp>
      <p:sp>
        <p:nvSpPr>
          <p:cNvPr id="6" name="标题 1"/>
          <p:cNvSpPr txBox="1"/>
          <p:nvPr/>
        </p:nvSpPr>
        <p:spPr>
          <a:xfrm>
            <a:off x="201930" y="173990"/>
            <a:ext cx="6813550" cy="593090"/>
          </a:xfrm>
          <a:prstGeom prst="rect">
            <a:avLst/>
          </a:prstGeom>
          <a:gradFill>
            <a:gsLst>
              <a:gs pos="3896">
                <a:srgbClr val="F2E6CD"/>
              </a:gs>
              <a:gs pos="97000">
                <a:srgbClr val="E3B84B"/>
              </a:gs>
            </a:gsLst>
            <a:lin scaled="1"/>
          </a:gradFill>
        </p:spPr>
        <p:txBody>
          <a:bodyP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altLang="zh-CN" sz="2700" dirty="0" smtClean="0">
                <a:solidFill>
                  <a:schemeClr val="tx1"/>
                </a:solidFill>
                <a:latin typeface="+mn-ea"/>
                <a:ea typeface="+mn-ea"/>
                <a:cs typeface="Arial Unicode MS" panose="020B0604020202020204" pitchFamily="34" charset="-122"/>
              </a:rPr>
              <a:t>	</a:t>
            </a:r>
            <a:r>
              <a:rPr lang="en-US" altLang="zh-CN" sz="3200" b="1" dirty="0" smtClean="0">
                <a:solidFill>
                  <a:srgbClr val="FF0000"/>
                </a:solidFill>
                <a:latin typeface="+mn-ea"/>
                <a:ea typeface="+mn-ea"/>
                <a:cs typeface="Arial Unicode MS" panose="020B0604020202020204" pitchFamily="34" charset="-122"/>
              </a:rPr>
              <a:t>Approach 2: </a:t>
            </a:r>
            <a:r>
              <a:rPr lang="zh-CN" altLang="en-US" sz="3200" b="1" dirty="0" smtClean="0">
                <a:solidFill>
                  <a:srgbClr val="FF0000"/>
                </a:solidFill>
                <a:latin typeface="+mn-ea"/>
                <a:ea typeface="+mn-ea"/>
                <a:cs typeface="Arial Unicode MS" panose="020B0604020202020204" pitchFamily="34" charset="-122"/>
              </a:rPr>
              <a:t>内容具体</a:t>
            </a:r>
            <a:r>
              <a:rPr lang="zh-CN" altLang="en-US" sz="3200" b="1" dirty="0" smtClean="0">
                <a:solidFill>
                  <a:srgbClr val="FF0000"/>
                </a:solidFill>
                <a:latin typeface="+mn-ea"/>
                <a:ea typeface="+mn-ea"/>
              </a:rPr>
              <a:t>化</a:t>
            </a:r>
            <a:endParaRPr lang="zh-CN" altLang="en-US" sz="3200" b="1" dirty="0" smtClean="0">
              <a:solidFill>
                <a:srgbClr val="FF0000"/>
              </a:solidFill>
              <a:latin typeface="+mn-ea"/>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335280" y="1844675"/>
            <a:ext cx="11242675" cy="4604385"/>
          </a:xfrm>
          <a:prstGeom prst="rect">
            <a:avLst/>
          </a:prstGeom>
          <a:ln>
            <a:noFill/>
          </a:ln>
        </p:spPr>
        <p:txBody>
          <a:bodyPr>
            <a:normAutofit/>
          </a:bodyPr>
          <a:lstStyle>
            <a:lvl1pPr marL="91440" indent="-91440" algn="l" defTabSz="914400" rtl="0" eaLnBrk="1" latinLnBrk="0" hangingPunct="1">
              <a:lnSpc>
                <a:spcPct val="85000"/>
              </a:lnSpc>
              <a:spcBef>
                <a:spcPts val="1300"/>
              </a:spcBef>
              <a:buFont typeface="Arial" panose="020B0604020202020204" pitchFamily="34" charset="0"/>
              <a:buChar char=" "/>
              <a:defRPr sz="2400" kern="1200">
                <a:solidFill>
                  <a:schemeClr val="tx1">
                    <a:lumMod val="85000"/>
                    <a:lumOff val="15000"/>
                  </a:schemeClr>
                </a:solidFill>
                <a:latin typeface="+mn-lt"/>
                <a:ea typeface="+mn-ea"/>
                <a:cs typeface="+mn-cs"/>
              </a:defRPr>
            </a:lvl1pPr>
            <a:lvl2pPr marL="347345" indent="-342900" algn="l" defTabSz="914400" rtl="0" eaLnBrk="1" latinLnBrk="0" hangingPunct="1">
              <a:lnSpc>
                <a:spcPct val="85000"/>
              </a:lnSpc>
              <a:spcBef>
                <a:spcPts val="600"/>
              </a:spcBef>
              <a:buFont typeface="Arial" panose="020B0604020202020204"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anose="020B0604020202020204"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5pPr>
            <a:lvl6pPr marL="120015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6pPr>
            <a:lvl7pPr marL="140017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7pPr>
            <a:lvl8pPr marL="160020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8pPr>
            <a:lvl9pPr marL="180022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9pPr>
          </a:lstStyle>
          <a:p>
            <a:pPr>
              <a:buFont typeface="Arial" panose="020B0604020202020204" pitchFamily="34" charset="0"/>
              <a:buNone/>
            </a:pPr>
            <a:r>
              <a:rPr lang="en-US" altLang="zh-CN" sz="2800" b="1" dirty="0" smtClean="0">
                <a:latin typeface="Times New Roman" panose="02020603050405020304" pitchFamily="18" charset="0"/>
                <a:cs typeface="Times New Roman" panose="02020603050405020304" pitchFamily="18" charset="0"/>
              </a:rPr>
              <a:t>Which could be the proper ending of the passage?</a:t>
            </a:r>
            <a:r>
              <a:rPr lang="en-US" altLang="zh-CN" sz="2800" dirty="0" smtClean="0">
                <a:latin typeface="Times New Roman" panose="02020603050405020304" pitchFamily="18" charset="0"/>
                <a:cs typeface="Times New Roman" panose="02020603050405020304" pitchFamily="18" charset="0"/>
              </a:rPr>
              <a:t> </a:t>
            </a:r>
            <a:endParaRPr lang="en-US" altLang="zh-CN" sz="2800" dirty="0" smtClean="0">
              <a:latin typeface="Times New Roman" panose="02020603050405020304" pitchFamily="18" charset="0"/>
              <a:cs typeface="Times New Roman" panose="02020603050405020304" pitchFamily="18" charset="0"/>
            </a:endParaRPr>
          </a:p>
          <a:p>
            <a:pPr marL="548005" lvl="2" indent="-365125">
              <a:lnSpc>
                <a:spcPct val="100000"/>
              </a:lnSpc>
              <a:buFont typeface="Arial" panose="020B0604020202020204" pitchFamily="34" charset="0"/>
              <a:buNone/>
            </a:pPr>
            <a:r>
              <a:rPr lang="en-US" altLang="zh-CN" sz="2800" dirty="0" smtClean="0">
                <a:latin typeface="Times New Roman" panose="02020603050405020304" pitchFamily="18" charset="0"/>
                <a:cs typeface="Times New Roman" panose="02020603050405020304" pitchFamily="18" charset="0"/>
              </a:rPr>
              <a:t> A. It was really a meaningful experience. Animals and people can live in peace. </a:t>
            </a:r>
            <a:endParaRPr lang="en-US" altLang="zh-CN" sz="2800" dirty="0" smtClean="0">
              <a:latin typeface="Times New Roman" panose="02020603050405020304" pitchFamily="18" charset="0"/>
              <a:cs typeface="Times New Roman" panose="02020603050405020304" pitchFamily="18" charset="0"/>
            </a:endParaRPr>
          </a:p>
          <a:p>
            <a:pPr marL="548005" lvl="2" indent="-365125">
              <a:lnSpc>
                <a:spcPct val="100000"/>
              </a:lnSpc>
              <a:buFont typeface="Arial" panose="020B0604020202020204" pitchFamily="34" charset="0"/>
              <a:buNone/>
            </a:pPr>
            <a:r>
              <a:rPr lang="en-US" altLang="zh-CN" sz="2800" dirty="0" smtClean="0">
                <a:latin typeface="Times New Roman" panose="02020603050405020304" pitchFamily="18" charset="0"/>
                <a:cs typeface="Times New Roman" panose="02020603050405020304" pitchFamily="18" charset="0"/>
              </a:rPr>
              <a:t> B. After that I became helpful and warm-hearted.</a:t>
            </a:r>
            <a:endParaRPr lang="en-US" altLang="zh-CN" sz="2800" dirty="0" smtClean="0">
              <a:latin typeface="Times New Roman" panose="02020603050405020304" pitchFamily="18" charset="0"/>
              <a:cs typeface="Times New Roman" panose="02020603050405020304" pitchFamily="18" charset="0"/>
            </a:endParaRPr>
          </a:p>
          <a:p>
            <a:pPr marL="548005" lvl="2" indent="-365125">
              <a:lnSpc>
                <a:spcPct val="100000"/>
              </a:lnSpc>
              <a:buFont typeface="Arial" panose="020B0604020202020204" pitchFamily="34" charset="0"/>
              <a:buNone/>
            </a:pPr>
            <a:r>
              <a:rPr lang="en-US" altLang="zh-CN" sz="2800" dirty="0" smtClean="0">
                <a:latin typeface="Times New Roman" panose="02020603050405020304" pitchFamily="18" charset="0"/>
                <a:cs typeface="Times New Roman" panose="02020603050405020304" pitchFamily="18" charset="0"/>
              </a:rPr>
              <a:t> C. </a:t>
            </a:r>
            <a:r>
              <a:rPr lang="en-US" altLang="zh-CN" sz="2800" b="1" dirty="0" smtClean="0">
                <a:latin typeface="Times New Roman" panose="02020603050405020304" pitchFamily="18" charset="0"/>
                <a:cs typeface="Times New Roman" panose="02020603050405020304" pitchFamily="18" charset="0"/>
              </a:rPr>
              <a:t>It dawned on me that (</a:t>
            </a:r>
            <a:r>
              <a:rPr lang="zh-CN" altLang="en-US" sz="2800" b="1" dirty="0" smtClean="0">
                <a:latin typeface="Times New Roman" panose="02020603050405020304" pitchFamily="18" charset="0"/>
                <a:cs typeface="Times New Roman" panose="02020603050405020304" pitchFamily="18" charset="0"/>
              </a:rPr>
              <a:t>我逐渐明白</a:t>
            </a:r>
            <a:r>
              <a:rPr lang="en-US" altLang="zh-CN" sz="2800" b="1" dirty="0" smtClean="0">
                <a:latin typeface="Times New Roman" panose="02020603050405020304" pitchFamily="18" charset="0"/>
                <a:cs typeface="Times New Roman" panose="02020603050405020304" pitchFamily="18" charset="0"/>
              </a:rPr>
              <a:t>) </a:t>
            </a:r>
            <a:r>
              <a:rPr lang="en-US" altLang="zh-CN" sz="2800" dirty="0" smtClean="0">
                <a:latin typeface="Times New Roman" panose="02020603050405020304" pitchFamily="18" charset="0"/>
                <a:cs typeface="Times New Roman" panose="02020603050405020304" pitchFamily="18" charset="0"/>
              </a:rPr>
              <a:t>a thoughtless action would lead to danger.</a:t>
            </a:r>
            <a:endParaRPr lang="en-US" altLang="zh-CN" sz="2800" dirty="0" smtClean="0">
              <a:latin typeface="Times New Roman" panose="02020603050405020304" pitchFamily="18" charset="0"/>
              <a:cs typeface="Times New Roman" panose="02020603050405020304" pitchFamily="18" charset="0"/>
            </a:endParaRPr>
          </a:p>
          <a:p>
            <a:pPr marL="548005" lvl="2" indent="-365125">
              <a:lnSpc>
                <a:spcPct val="100000"/>
              </a:lnSpc>
              <a:buFont typeface="Arial" panose="020B0604020202020204" pitchFamily="34" charset="0"/>
              <a:buNone/>
            </a:pPr>
            <a:r>
              <a:rPr lang="en-US" altLang="zh-CN" sz="2800" dirty="0" smtClean="0">
                <a:latin typeface="Times New Roman" panose="02020603050405020304" pitchFamily="18" charset="0"/>
                <a:cs typeface="Times New Roman" panose="02020603050405020304" pitchFamily="18" charset="0"/>
              </a:rPr>
              <a:t> D. If we never lose hope in adversity, there will be a way out.</a:t>
            </a:r>
            <a:endParaRPr lang="zh-CN" altLang="en-US" sz="2800" dirty="0" smtClean="0">
              <a:latin typeface="Times New Roman" panose="02020603050405020304" pitchFamily="18" charset="0"/>
              <a:cs typeface="Times New Roman" panose="02020603050405020304" pitchFamily="18" charset="0"/>
            </a:endParaRPr>
          </a:p>
          <a:p>
            <a:endParaRPr lang="zh-CN" altLang="en-US" sz="2800" dirty="0">
              <a:latin typeface="Times New Roman" panose="02020603050405020304" pitchFamily="18" charset="0"/>
              <a:cs typeface="Times New Roman" panose="02020603050405020304" pitchFamily="18" charset="0"/>
            </a:endParaRPr>
          </a:p>
        </p:txBody>
      </p:sp>
      <p:sp>
        <p:nvSpPr>
          <p:cNvPr id="4" name="五角星 3"/>
          <p:cNvSpPr/>
          <p:nvPr/>
        </p:nvSpPr>
        <p:spPr>
          <a:xfrm>
            <a:off x="407670" y="4509135"/>
            <a:ext cx="731520" cy="772160"/>
          </a:xfrm>
          <a:prstGeom prst="star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endParaRPr>
          </a:p>
        </p:txBody>
      </p:sp>
      <p:sp>
        <p:nvSpPr>
          <p:cNvPr id="5" name="标题 1"/>
          <p:cNvSpPr txBox="1"/>
          <p:nvPr/>
        </p:nvSpPr>
        <p:spPr>
          <a:xfrm>
            <a:off x="1722755" y="561975"/>
            <a:ext cx="9391015" cy="805180"/>
          </a:xfrm>
          <a:prstGeom prst="rect">
            <a:avLst/>
          </a:prstGeom>
          <a:gradFill>
            <a:gsLst>
              <a:gs pos="3896">
                <a:srgbClr val="F2E6CD"/>
              </a:gs>
              <a:gs pos="97000">
                <a:srgbClr val="E3B84B"/>
              </a:gs>
            </a:gsLst>
            <a:lin scaled="1"/>
          </a:gradFill>
        </p:spPr>
        <p:txBody>
          <a:bodyP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indent="0" fontAlgn="auto">
              <a:lnSpc>
                <a:spcPct val="100000"/>
              </a:lnSpc>
            </a:pPr>
            <a:r>
              <a:rPr lang="zh-CN" altLang="en-US" sz="2400" b="1" dirty="0" smtClean="0">
                <a:solidFill>
                  <a:schemeClr val="tx1"/>
                </a:solidFill>
                <a:latin typeface="+mn-ea"/>
                <a:ea typeface="+mn-ea"/>
                <a:cs typeface="Arial Unicode MS" panose="020B0604020202020204" pitchFamily="34" charset="-122"/>
              </a:rPr>
              <a:t>  </a:t>
            </a:r>
            <a:r>
              <a:rPr lang="en-US" altLang="zh-CN" sz="2400" b="1" dirty="0" smtClean="0">
                <a:solidFill>
                  <a:schemeClr val="tx1"/>
                </a:solidFill>
                <a:latin typeface="+mn-ea"/>
                <a:ea typeface="+mn-ea"/>
                <a:cs typeface="Arial Unicode MS" panose="020B0604020202020204" pitchFamily="34" charset="-122"/>
              </a:rPr>
              <a:t>    </a:t>
            </a:r>
            <a:r>
              <a:rPr lang="en-US" altLang="zh-CN" sz="3555" b="1" dirty="0" smtClean="0">
                <a:gradFill>
                  <a:gsLst>
                    <a:gs pos="0">
                      <a:srgbClr val="E30000"/>
                    </a:gs>
                    <a:gs pos="100000">
                      <a:srgbClr val="760303"/>
                    </a:gs>
                  </a:gsLst>
                  <a:lin scaled="0"/>
                </a:gradFill>
                <a:latin typeface="+mn-ea"/>
                <a:ea typeface="+mn-ea"/>
                <a:cs typeface="Arial Unicode MS" panose="020B0604020202020204" pitchFamily="34" charset="-122"/>
              </a:rPr>
              <a:t>Problem </a:t>
            </a:r>
            <a:r>
              <a:rPr lang="en-US" altLang="zh-CN" sz="3555" b="1" dirty="0" smtClean="0">
                <a:gradFill>
                  <a:gsLst>
                    <a:gs pos="0">
                      <a:srgbClr val="E30000"/>
                    </a:gs>
                    <a:gs pos="100000">
                      <a:srgbClr val="760303"/>
                    </a:gs>
                  </a:gsLst>
                  <a:lin scaled="0"/>
                </a:gradFill>
                <a:latin typeface="+mn-ea"/>
                <a:ea typeface="+mn-ea"/>
              </a:rPr>
              <a:t>2</a:t>
            </a:r>
            <a:r>
              <a:rPr lang="en-US" altLang="zh-CN" sz="3555" b="1" dirty="0" smtClean="0">
                <a:gradFill>
                  <a:gsLst>
                    <a:gs pos="0">
                      <a:srgbClr val="E30000"/>
                    </a:gs>
                    <a:gs pos="100000">
                      <a:srgbClr val="760303"/>
                    </a:gs>
                  </a:gsLst>
                  <a:lin scaled="0"/>
                </a:gradFill>
                <a:latin typeface="+mn-ea"/>
                <a:ea typeface="+mn-ea"/>
              </a:rPr>
              <a:t>: </a:t>
            </a:r>
            <a:r>
              <a:rPr lang="zh-CN" altLang="en-US" sz="3555" b="1" dirty="0" smtClean="0">
                <a:gradFill>
                  <a:gsLst>
                    <a:gs pos="0">
                      <a:srgbClr val="E30000"/>
                    </a:gs>
                    <a:gs pos="100000">
                      <a:srgbClr val="760303"/>
                    </a:gs>
                  </a:gsLst>
                  <a:lin scaled="0"/>
                </a:gradFill>
                <a:latin typeface="+mn-ea"/>
                <a:ea typeface="+mn-ea"/>
              </a:rPr>
              <a:t>升华牵强，脱离</a:t>
            </a:r>
            <a:r>
              <a:rPr lang="zh-CN" altLang="en-US" sz="3555" b="1" dirty="0" smtClean="0">
                <a:gradFill>
                  <a:gsLst>
                    <a:gs pos="0">
                      <a:srgbClr val="E30000"/>
                    </a:gs>
                    <a:gs pos="100000">
                      <a:srgbClr val="760303"/>
                    </a:gs>
                  </a:gsLst>
                  <a:lin scaled="0"/>
                </a:gradFill>
                <a:latin typeface="+mn-ea"/>
                <a:ea typeface="+mn-ea"/>
              </a:rPr>
              <a:t>主题</a:t>
            </a:r>
            <a:endParaRPr lang="zh-CN" altLang="en-US" sz="3555" b="1" dirty="0" smtClean="0">
              <a:gradFill>
                <a:gsLst>
                  <a:gs pos="0">
                    <a:srgbClr val="E30000"/>
                  </a:gs>
                  <a:gs pos="100000">
                    <a:srgbClr val="760303"/>
                  </a:gs>
                </a:gsLst>
                <a:lin scaled="0"/>
              </a:gradFill>
              <a:latin typeface="+mn-ea"/>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52830" y="908685"/>
            <a:ext cx="8209915" cy="5372100"/>
          </a:xfrm>
          <a:prstGeom prst="rect">
            <a:avLst/>
          </a:prstGeom>
        </p:spPr>
        <p:txBody>
          <a:bodyPr wrap="square">
            <a:noAutofit/>
          </a:bodyPr>
          <a:lstStyle/>
          <a:p>
            <a:r>
              <a:rPr lang="zh-CN" altLang="en-US" sz="2800" dirty="0"/>
              <a:t>① 在险境中学会遇事不慌，沉着冷静。</a:t>
            </a:r>
            <a:endParaRPr lang="en-US" altLang="zh-CN" sz="2800" dirty="0"/>
          </a:p>
          <a:p>
            <a:endParaRPr lang="en-US" altLang="zh-CN" sz="2800" dirty="0"/>
          </a:p>
          <a:p>
            <a:endParaRPr lang="en-US" altLang="zh-CN" sz="2800" dirty="0"/>
          </a:p>
          <a:p>
            <a:endParaRPr lang="en-US" altLang="zh-CN" sz="2800" dirty="0"/>
          </a:p>
          <a:p>
            <a:endParaRPr lang="en-US" altLang="zh-CN" sz="2800" dirty="0"/>
          </a:p>
          <a:p>
            <a:pPr>
              <a:buNone/>
            </a:pPr>
            <a:endParaRPr lang="en-US" altLang="zh-CN" sz="2800" dirty="0"/>
          </a:p>
          <a:p>
            <a:pPr>
              <a:buNone/>
            </a:pPr>
            <a:endParaRPr lang="zh-CN" altLang="en-US" sz="2800" dirty="0"/>
          </a:p>
          <a:p>
            <a:pPr>
              <a:buNone/>
            </a:pPr>
            <a:r>
              <a:rPr lang="zh-CN" altLang="en-US" sz="2800" dirty="0"/>
              <a:t>② 脱险后亲朋相聚的喜悦和激动。</a:t>
            </a:r>
            <a:endParaRPr lang="en-US" altLang="zh-CN" sz="2800" dirty="0"/>
          </a:p>
          <a:p>
            <a:pPr>
              <a:buNone/>
            </a:pPr>
            <a:endParaRPr lang="en-US" altLang="zh-CN" sz="2800" dirty="0"/>
          </a:p>
          <a:p>
            <a:pPr>
              <a:buNone/>
            </a:pPr>
            <a:endParaRPr lang="en-US" altLang="zh-CN" sz="2800" dirty="0"/>
          </a:p>
          <a:p>
            <a:pPr>
              <a:buNone/>
            </a:pPr>
            <a:endParaRPr lang="en-US" altLang="zh-CN" sz="2800" dirty="0"/>
          </a:p>
          <a:p>
            <a:pPr>
              <a:buNone/>
            </a:pPr>
            <a:endParaRPr lang="en-US" altLang="zh-CN" sz="2800" dirty="0"/>
          </a:p>
        </p:txBody>
      </p:sp>
      <p:sp>
        <p:nvSpPr>
          <p:cNvPr id="3" name="矩形 2"/>
          <p:cNvSpPr/>
          <p:nvPr/>
        </p:nvSpPr>
        <p:spPr>
          <a:xfrm>
            <a:off x="1199515" y="1556385"/>
            <a:ext cx="9962515" cy="779780"/>
          </a:xfrm>
          <a:prstGeom prst="rect">
            <a:avLst/>
          </a:prstGeom>
          <a:solidFill>
            <a:schemeClr val="accent1">
              <a:lumMod val="20000"/>
              <a:lumOff val="80000"/>
            </a:schemeClr>
          </a:solidFill>
        </p:spPr>
        <p:txBody>
          <a:bodyPr wrap="square">
            <a:noAutofit/>
          </a:bodyPr>
          <a:lstStyle/>
          <a:p>
            <a:r>
              <a:rPr lang="zh-CN" altLang="en-US" sz="2800" dirty="0"/>
              <a:t>我逐渐明白如果我们在险境中不放弃希望，总是会有出路的。</a:t>
            </a:r>
            <a:endParaRPr lang="zh-CN" altLang="en-US" sz="2800" dirty="0"/>
          </a:p>
        </p:txBody>
      </p:sp>
      <p:sp>
        <p:nvSpPr>
          <p:cNvPr id="4" name="矩形 3"/>
          <p:cNvSpPr/>
          <p:nvPr/>
        </p:nvSpPr>
        <p:spPr>
          <a:xfrm>
            <a:off x="1052195" y="5511800"/>
            <a:ext cx="10109835" cy="1066800"/>
          </a:xfrm>
          <a:prstGeom prst="rect">
            <a:avLst/>
          </a:prstGeom>
          <a:ln>
            <a:solidFill>
              <a:schemeClr val="accent4">
                <a:lumMod val="20000"/>
                <a:lumOff val="80000"/>
              </a:schemeClr>
            </a:solidFill>
          </a:ln>
          <a:effectLst>
            <a:glow rad="63500">
              <a:schemeClr val="accent4">
                <a:satMod val="175000"/>
                <a:alpha val="40000"/>
              </a:schemeClr>
            </a:glow>
          </a:effectLst>
        </p:spPr>
        <p:txBody>
          <a:bodyPr wrap="square">
            <a:noAutofit/>
          </a:bodyPr>
          <a:lstStyle/>
          <a:p>
            <a:pPr>
              <a:buNone/>
            </a:pPr>
            <a:r>
              <a:rPr lang="en-US" altLang="zh-CN" sz="2800" dirty="0"/>
              <a:t>Sitting in the guestroom, I found it really blissful </a:t>
            </a:r>
            <a:r>
              <a:rPr lang="en-US" altLang="zh-CN" sz="2800" dirty="0" smtClean="0"/>
              <a:t>to </a:t>
            </a:r>
            <a:r>
              <a:rPr lang="en-US" altLang="zh-CN" sz="2800" dirty="0"/>
              <a:t>be accompanied by </a:t>
            </a:r>
            <a:r>
              <a:rPr lang="en-US" altLang="zh-CN" sz="2800" dirty="0"/>
              <a:t>my beloved ones!</a:t>
            </a:r>
            <a:endParaRPr lang="en-US" altLang="zh-CN" sz="2800" dirty="0"/>
          </a:p>
        </p:txBody>
      </p:sp>
      <p:sp>
        <p:nvSpPr>
          <p:cNvPr id="5" name="矩形 4"/>
          <p:cNvSpPr/>
          <p:nvPr/>
        </p:nvSpPr>
        <p:spPr>
          <a:xfrm>
            <a:off x="1052195" y="2460625"/>
            <a:ext cx="10109835" cy="1033780"/>
          </a:xfrm>
          <a:prstGeom prst="rect">
            <a:avLst/>
          </a:prstGeom>
          <a:ln>
            <a:solidFill>
              <a:schemeClr val="accent1">
                <a:lumMod val="20000"/>
                <a:lumOff val="80000"/>
              </a:schemeClr>
            </a:solidFill>
          </a:ln>
          <a:effectLst>
            <a:glow rad="63500">
              <a:schemeClr val="accent1">
                <a:satMod val="175000"/>
                <a:alpha val="40000"/>
              </a:schemeClr>
            </a:glow>
          </a:effectLst>
        </p:spPr>
        <p:txBody>
          <a:bodyPr wrap="square">
            <a:noAutofit/>
          </a:bodyPr>
          <a:lstStyle/>
          <a:p>
            <a:r>
              <a:rPr lang="en-US" altLang="zh-CN" sz="2800" b="1" dirty="0">
                <a:solidFill>
                  <a:srgbClr val="FF0000"/>
                </a:solidFill>
              </a:rPr>
              <a:t>It dawned on me that</a:t>
            </a:r>
            <a:r>
              <a:rPr lang="en-US" altLang="zh-CN" sz="2800" dirty="0">
                <a:solidFill>
                  <a:schemeClr val="tx2"/>
                </a:solidFill>
              </a:rPr>
              <a:t> </a:t>
            </a:r>
            <a:r>
              <a:rPr lang="en-US" altLang="zh-CN" sz="2800" dirty="0"/>
              <a:t>if we never lose hope in adversity, there will be a way out. </a:t>
            </a:r>
            <a:endParaRPr lang="zh-CN" altLang="en-US" sz="2800" dirty="0"/>
          </a:p>
        </p:txBody>
      </p:sp>
      <p:sp>
        <p:nvSpPr>
          <p:cNvPr id="6" name="矩形 5"/>
          <p:cNvSpPr/>
          <p:nvPr/>
        </p:nvSpPr>
        <p:spPr>
          <a:xfrm>
            <a:off x="1041400" y="4530725"/>
            <a:ext cx="10048240" cy="944880"/>
          </a:xfrm>
          <a:prstGeom prst="rect">
            <a:avLst/>
          </a:prstGeom>
          <a:solidFill>
            <a:schemeClr val="accent4">
              <a:lumMod val="20000"/>
              <a:lumOff val="80000"/>
            </a:schemeClr>
          </a:solidFill>
        </p:spPr>
        <p:txBody>
          <a:bodyPr wrap="square">
            <a:noAutofit/>
          </a:bodyPr>
          <a:lstStyle/>
          <a:p>
            <a:pPr>
              <a:buNone/>
            </a:pPr>
            <a:r>
              <a:rPr lang="zh-CN" altLang="en-US" sz="2800" dirty="0"/>
              <a:t>坐在客房里，我意识到有你所爱的人陪伴着，这是多么幸福的事啊！</a:t>
            </a:r>
            <a:endParaRPr lang="zh-CN" altLang="en-US" sz="2800" dirty="0"/>
          </a:p>
        </p:txBody>
      </p:sp>
      <p:sp>
        <p:nvSpPr>
          <p:cNvPr id="7" name="标题 1"/>
          <p:cNvSpPr txBox="1"/>
          <p:nvPr/>
        </p:nvSpPr>
        <p:spPr>
          <a:xfrm>
            <a:off x="201930" y="173990"/>
            <a:ext cx="8283575" cy="593090"/>
          </a:xfrm>
          <a:prstGeom prst="rect">
            <a:avLst/>
          </a:prstGeom>
          <a:gradFill>
            <a:gsLst>
              <a:gs pos="3896">
                <a:srgbClr val="F2E6CD"/>
              </a:gs>
              <a:gs pos="97000">
                <a:srgbClr val="E3B84B"/>
              </a:gs>
            </a:gsLst>
            <a:lin scaled="1"/>
          </a:gradFill>
        </p:spPr>
        <p:txBody>
          <a:bodyP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altLang="zh-CN" sz="2700" dirty="0" smtClean="0">
                <a:solidFill>
                  <a:schemeClr val="tx1"/>
                </a:solidFill>
                <a:latin typeface="+mn-ea"/>
                <a:ea typeface="+mn-ea"/>
                <a:cs typeface="Arial Unicode MS" panose="020B0604020202020204" pitchFamily="34" charset="-122"/>
              </a:rPr>
              <a:t>	</a:t>
            </a:r>
            <a:r>
              <a:rPr lang="en-US" altLang="zh-CN" sz="3200" b="1" dirty="0" smtClean="0">
                <a:solidFill>
                  <a:srgbClr val="FF0000"/>
                </a:solidFill>
                <a:latin typeface="+mn-ea"/>
                <a:ea typeface="+mn-ea"/>
                <a:cs typeface="Arial Unicode MS" panose="020B0604020202020204" pitchFamily="34" charset="-122"/>
              </a:rPr>
              <a:t>Approach 3: </a:t>
            </a:r>
            <a:r>
              <a:rPr lang="zh-CN" altLang="en-US" sz="3200" b="1" dirty="0" smtClean="0">
                <a:solidFill>
                  <a:srgbClr val="FF0000"/>
                </a:solidFill>
                <a:latin typeface="+mn-ea"/>
                <a:ea typeface="+mn-ea"/>
                <a:cs typeface="Arial Unicode MS" panose="020B0604020202020204" pitchFamily="34" charset="-122"/>
              </a:rPr>
              <a:t>结尾不要</a:t>
            </a:r>
            <a:r>
              <a:rPr lang="zh-CN" altLang="en-US" sz="3200" b="1" dirty="0" smtClean="0">
                <a:solidFill>
                  <a:srgbClr val="FF0000"/>
                </a:solidFill>
                <a:latin typeface="+mn-ea"/>
                <a:ea typeface="+mn-ea"/>
                <a:cs typeface="Arial Unicode MS" panose="020B0604020202020204" pitchFamily="34" charset="-122"/>
              </a:rPr>
              <a:t>笼统，</a:t>
            </a:r>
            <a:r>
              <a:rPr lang="zh-CN" altLang="en-US" sz="3200" b="1" dirty="0" smtClean="0">
                <a:solidFill>
                  <a:srgbClr val="FF0000"/>
                </a:solidFill>
                <a:latin typeface="+mn-ea"/>
                <a:ea typeface="+mn-ea"/>
                <a:cs typeface="Arial Unicode MS" panose="020B0604020202020204" pitchFamily="34" charset="-122"/>
              </a:rPr>
              <a:t>紧扣主题</a:t>
            </a:r>
            <a:endParaRPr lang="zh-CN" altLang="en-US" sz="3200" b="1" dirty="0" smtClean="0">
              <a:solidFill>
                <a:srgbClr val="FF0000"/>
              </a:solidFill>
              <a:latin typeface="+mn-ea"/>
              <a:ea typeface="+mn-ea"/>
              <a:cs typeface="Arial Unicode MS" panose="020B0604020202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95325" y="1700530"/>
            <a:ext cx="10659110" cy="4617720"/>
          </a:xfrm>
          <a:prstGeom prst="rect">
            <a:avLst/>
          </a:prstGeom>
          <a:noFill/>
        </p:spPr>
        <p:txBody>
          <a:bodyPr wrap="square" rtlCol="0">
            <a:noAutofit/>
          </a:bodyPr>
          <a:lstStyle/>
          <a:p>
            <a:r>
              <a:rPr lang="en-US" altLang="zh-CN" sz="2800" dirty="0" smtClean="0">
                <a:latin typeface="Times New Roman" panose="02020603050405020304" pitchFamily="18" charset="0"/>
                <a:cs typeface="Times New Roman" panose="02020603050405020304" pitchFamily="18" charset="0"/>
              </a:rPr>
              <a:t>Keep calm no matter what happened, </a:t>
            </a:r>
            <a:r>
              <a:rPr lang="en-US" altLang="zh-CN" sz="2800" dirty="0" smtClean="0">
                <a:latin typeface="Times New Roman" panose="02020603050405020304" pitchFamily="18" charset="0"/>
                <a:cs typeface="Times New Roman" panose="02020603050405020304" pitchFamily="18" charset="0"/>
              </a:rPr>
              <a:t>and then you can overcome everything. That’s what I've learned from this adventure with my dad.</a:t>
            </a:r>
            <a:endParaRPr lang="en-US" altLang="zh-CN" sz="2800" dirty="0" smtClean="0">
              <a:latin typeface="Times New Roman" panose="02020603050405020304" pitchFamily="18" charset="0"/>
              <a:cs typeface="Times New Roman" panose="02020603050405020304" pitchFamily="18" charset="0"/>
            </a:endParaRPr>
          </a:p>
          <a:p>
            <a:endParaRPr lang="en-US" altLang="zh-CN" sz="2800" dirty="0">
              <a:latin typeface="Times New Roman" panose="02020603050405020304" pitchFamily="18" charset="0"/>
              <a:cs typeface="Times New Roman" panose="02020603050405020304" pitchFamily="18" charset="0"/>
            </a:endParaRPr>
          </a:p>
          <a:p>
            <a:r>
              <a:rPr lang="en-US" altLang="zh-CN" sz="2800" dirty="0" smtClean="0">
                <a:solidFill>
                  <a:srgbClr val="FF0000"/>
                </a:solidFill>
                <a:latin typeface="Times New Roman" panose="02020603050405020304" pitchFamily="18" charset="0"/>
                <a:cs typeface="Times New Roman" panose="02020603050405020304" pitchFamily="18" charset="0"/>
              </a:rPr>
              <a:t>It turns out that</a:t>
            </a:r>
            <a:r>
              <a:rPr lang="en-US" altLang="zh-CN" sz="2800" dirty="0" smtClean="0">
                <a:latin typeface="Times New Roman" panose="02020603050405020304" pitchFamily="18" charset="0"/>
                <a:cs typeface="Times New Roman" panose="02020603050405020304" pitchFamily="18" charset="0"/>
              </a:rPr>
              <a:t> there’s always a way out of any plight as long as we stay calm.</a:t>
            </a:r>
            <a:endParaRPr lang="en-US" altLang="zh-CN" sz="2800" dirty="0" smtClean="0">
              <a:latin typeface="Times New Roman" panose="02020603050405020304" pitchFamily="18" charset="0"/>
              <a:cs typeface="Times New Roman" panose="02020603050405020304" pitchFamily="18" charset="0"/>
            </a:endParaRPr>
          </a:p>
        </p:txBody>
      </p:sp>
      <p:sp>
        <p:nvSpPr>
          <p:cNvPr id="4" name="文本框 3"/>
          <p:cNvSpPr txBox="1"/>
          <p:nvPr/>
        </p:nvSpPr>
        <p:spPr>
          <a:xfrm>
            <a:off x="911860" y="332105"/>
            <a:ext cx="4161790" cy="521970"/>
          </a:xfrm>
          <a:prstGeom prst="rect">
            <a:avLst/>
          </a:prstGeom>
          <a:gradFill>
            <a:gsLst>
              <a:gs pos="3896">
                <a:srgbClr val="F2E6CD"/>
              </a:gs>
              <a:gs pos="97000">
                <a:srgbClr val="E3B84B"/>
              </a:gs>
            </a:gsLst>
            <a:lin scaled="1"/>
          </a:gradFill>
        </p:spPr>
        <p:txBody>
          <a:bodyPr wrap="square" rtlCol="0">
            <a:spAutoFit/>
          </a:bodyPr>
          <a:lstStyle/>
          <a:p>
            <a:r>
              <a:rPr lang="en-US" altLang="zh-CN" sz="2800" b="1" i="1" dirty="0" smtClean="0"/>
              <a:t>Other possible versions</a:t>
            </a:r>
            <a:endParaRPr lang="en-US" altLang="zh-CN" sz="2800" b="1" i="1"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哲理点睛</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7670" y="332740"/>
            <a:ext cx="11377295" cy="4894580"/>
          </a:xfrm>
        </p:spPr>
        <p:txBody>
          <a:bodyPr>
            <a:noAutofit/>
          </a:bodyPr>
          <a:lstStyle/>
          <a:p>
            <a:pPr marL="0" indent="457200" algn="just">
              <a:buNone/>
            </a:pPr>
            <a:r>
              <a:rPr lang="en-US" altLang="zh-CN" sz="2800" dirty="0">
                <a:solidFill>
                  <a:schemeClr val="tx1"/>
                </a:solidFill>
                <a:latin typeface="Times New Roman" panose="02020603050405020304" pitchFamily="18" charset="0"/>
                <a:cs typeface="Times New Roman" panose="02020603050405020304" pitchFamily="18" charset="0"/>
              </a:rPr>
              <a:t>Many years have gone by, but when I looked back to that day, I still remember the lesson he taught me: </a:t>
            </a:r>
            <a:r>
              <a:rPr lang="en-US" altLang="zh-CN" sz="2800" b="1" dirty="0">
                <a:solidFill>
                  <a:srgbClr val="FF0000"/>
                </a:solidFill>
                <a:latin typeface="Times New Roman" panose="02020603050405020304" pitchFamily="18" charset="0"/>
                <a:cs typeface="Times New Roman" panose="02020603050405020304" pitchFamily="18" charset="0"/>
              </a:rPr>
              <a:t>Honesty is the best policy. / Forgiveness is more powerful than hatred. / It’s unwise to judge people by their looks.</a:t>
            </a:r>
            <a:r>
              <a:rPr lang="en-US" altLang="zh-CN" sz="2800" dirty="0">
                <a:solidFill>
                  <a:schemeClr val="tx1"/>
                </a:solidFill>
                <a:latin typeface="Times New Roman" panose="02020603050405020304" pitchFamily="18" charset="0"/>
                <a:cs typeface="Times New Roman" panose="02020603050405020304" pitchFamily="18" charset="0"/>
              </a:rPr>
              <a:t> </a:t>
            </a: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457200" algn="just">
              <a:buNone/>
            </a:pPr>
            <a:r>
              <a:rPr lang="en-US" altLang="zh-CN" sz="2800" dirty="0">
                <a:solidFill>
                  <a:schemeClr val="tx1"/>
                </a:solidFill>
                <a:latin typeface="Times New Roman" panose="02020603050405020304" pitchFamily="18" charset="0"/>
                <a:cs typeface="Times New Roman" panose="02020603050405020304" pitchFamily="18" charset="0"/>
              </a:rPr>
              <a:t>Staring at the blisters on my palms and the test paper covered with red crosses. I slumped down on the playground steps, the thought of giving up surging in my mind. Just then, a quote from Winston Churchill popped into my head: “success is not final, failure is not fatal. It is the courage to continue that counts.” All of a sudden, I realized that </a:t>
            </a:r>
            <a:r>
              <a:rPr lang="en-US" altLang="zh-CN" sz="2800" b="1" dirty="0">
                <a:solidFill>
                  <a:srgbClr val="FF0000"/>
                </a:solidFill>
                <a:latin typeface="Times New Roman" panose="02020603050405020304" pitchFamily="18" charset="0"/>
                <a:cs typeface="Times New Roman" panose="02020603050405020304" pitchFamily="18" charset="0"/>
              </a:rPr>
              <a:t>one setback meant nothing. True growth always took root and sprouted from the courage to stand up again after every fall.</a:t>
            </a:r>
            <a:endParaRPr lang="en-US" altLang="zh-CN" sz="2800" b="1" dirty="0">
              <a:solidFill>
                <a:srgbClr val="FF0000"/>
              </a:solidFill>
              <a:latin typeface="Times New Roman" panose="02020603050405020304" pitchFamily="18" charset="0"/>
              <a:cs typeface="Times New Roman" panose="02020603050405020304" pitchFamily="18" charset="0"/>
            </a:endParaRPr>
          </a:p>
        </p:txBody>
      </p:sp>
      <p:sp>
        <p:nvSpPr>
          <p:cNvPr id="4" name="文本框 3"/>
          <p:cNvSpPr txBox="1"/>
          <p:nvPr/>
        </p:nvSpPr>
        <p:spPr>
          <a:xfrm>
            <a:off x="911225" y="5661660"/>
            <a:ext cx="10789920" cy="953135"/>
          </a:xfrm>
          <a:prstGeom prst="rect">
            <a:avLst/>
          </a:prstGeom>
          <a:solidFill>
            <a:srgbClr val="FFC000"/>
          </a:solidFill>
        </p:spPr>
        <p:txBody>
          <a:bodyPr wrap="square" rtlCol="0">
            <a:spAutoFit/>
          </a:bodyPr>
          <a:lstStyle/>
          <a:p>
            <a:r>
              <a:rPr lang="zh-CN" altLang="en-US" sz="2800" b="1" dirty="0" smtClean="0"/>
              <a:t>直接点出主题</a:t>
            </a:r>
            <a:r>
              <a:rPr lang="zh-CN" altLang="en-US" sz="2800" b="1" dirty="0"/>
              <a:t>，</a:t>
            </a:r>
            <a:r>
              <a:rPr lang="zh-CN" altLang="en-US" sz="2800" b="1" dirty="0" smtClean="0"/>
              <a:t>升华</a:t>
            </a:r>
            <a:r>
              <a:rPr lang="zh-CN" altLang="en-US" sz="2800" b="1" dirty="0"/>
              <a:t>意义，起到画龙点睛的作用</a:t>
            </a:r>
            <a:r>
              <a:rPr lang="zh-CN" altLang="en-US" sz="2800" b="1" dirty="0" smtClean="0"/>
              <a:t>。</a:t>
            </a:r>
            <a:endParaRPr lang="en-US" altLang="zh-CN" sz="2800" b="1" dirty="0" smtClean="0"/>
          </a:p>
          <a:p>
            <a:r>
              <a:rPr lang="zh-CN" altLang="en-US" sz="2800" b="1" dirty="0" smtClean="0"/>
              <a:t>可结合文本分析后采取</a:t>
            </a:r>
            <a:r>
              <a:rPr lang="zh-CN" altLang="en-US" sz="2800" b="1" dirty="0"/>
              <a:t>：</a:t>
            </a:r>
            <a:r>
              <a:rPr lang="en-US" altLang="zh-CN" sz="2800" b="1" dirty="0"/>
              <a:t>1</a:t>
            </a:r>
            <a:r>
              <a:rPr lang="zh-CN" altLang="en-US" sz="2800" b="1" dirty="0"/>
              <a:t>）引用名言；</a:t>
            </a:r>
            <a:r>
              <a:rPr lang="en-US" altLang="zh-CN" sz="2800" b="1" dirty="0"/>
              <a:t>2</a:t>
            </a:r>
            <a:r>
              <a:rPr lang="zh-CN" altLang="en-US" sz="2800" b="1" dirty="0"/>
              <a:t>）自己组织哲理性语言</a:t>
            </a:r>
            <a:r>
              <a:rPr lang="zh-CN" altLang="en-US" sz="2800" b="1" dirty="0" smtClean="0"/>
              <a:t>。</a:t>
            </a:r>
            <a:endParaRPr lang="zh-CN" altLang="en-US" sz="28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92201" y="116205"/>
            <a:ext cx="8229600" cy="836712"/>
          </a:xfrm>
        </p:spPr>
        <p:txBody>
          <a:bodyPr>
            <a:normAutofit/>
          </a:bodyPr>
          <a:lstStyle/>
          <a:p>
            <a:r>
              <a:rPr lang="zh-CN" altLang="en-US" sz="4000" b="1" dirty="0" smtClean="0"/>
              <a:t>积累各类</a:t>
            </a:r>
            <a:r>
              <a:rPr lang="zh-CN" altLang="en-US" sz="4000" b="1" dirty="0" smtClean="0"/>
              <a:t>名言警句</a:t>
            </a:r>
            <a:endParaRPr lang="zh-CN" altLang="en-US" sz="4000" b="1" dirty="0" smtClean="0"/>
          </a:p>
        </p:txBody>
      </p:sp>
      <p:sp>
        <p:nvSpPr>
          <p:cNvPr id="3" name="内容占位符 2"/>
          <p:cNvSpPr>
            <a:spLocks noGrp="1"/>
          </p:cNvSpPr>
          <p:nvPr>
            <p:ph idx="1"/>
          </p:nvPr>
        </p:nvSpPr>
        <p:spPr>
          <a:xfrm>
            <a:off x="372110" y="1121410"/>
            <a:ext cx="11403965" cy="5335905"/>
          </a:xfrm>
        </p:spPr>
        <p:txBody>
          <a:bodyPr>
            <a:noAutofit/>
          </a:bodyPr>
          <a:lstStyle/>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Only </a:t>
            </a:r>
            <a:r>
              <a:rPr lang="en-US" altLang="zh-CN" sz="2600" dirty="0">
                <a:latin typeface="Times New Roman" panose="02020603050405020304" pitchFamily="18" charset="0"/>
                <a:cs typeface="Times New Roman" panose="02020603050405020304" pitchFamily="18" charset="0"/>
              </a:rPr>
              <a:t>by love, life is kept together and moves forward</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solidFill>
                  <a:srgbClr val="FF0000"/>
                </a:solidFill>
                <a:latin typeface="Times New Roman" panose="02020603050405020304" pitchFamily="18" charset="0"/>
                <a:cs typeface="Times New Roman" panose="02020603050405020304" pitchFamily="18" charset="0"/>
              </a:rPr>
              <a:t>It </a:t>
            </a:r>
            <a:r>
              <a:rPr lang="en-US" altLang="zh-CN" sz="2600" dirty="0">
                <a:solidFill>
                  <a:srgbClr val="FF0000"/>
                </a:solidFill>
                <a:latin typeface="Times New Roman" panose="02020603050405020304" pitchFamily="18" charset="0"/>
                <a:cs typeface="Times New Roman" panose="02020603050405020304" pitchFamily="18" charset="0"/>
              </a:rPr>
              <a:t>is</a:t>
            </a:r>
            <a:r>
              <a:rPr lang="en-US" altLang="zh-CN" sz="2600" dirty="0">
                <a:latin typeface="Times New Roman" panose="02020603050405020304" pitchFamily="18" charset="0"/>
                <a:cs typeface="Times New Roman" panose="02020603050405020304" pitchFamily="18" charset="0"/>
              </a:rPr>
              <a:t> love </a:t>
            </a:r>
            <a:r>
              <a:rPr lang="en-US" altLang="zh-CN" sz="2600" dirty="0">
                <a:solidFill>
                  <a:srgbClr val="FF0000"/>
                </a:solidFill>
                <a:latin typeface="Times New Roman" panose="02020603050405020304" pitchFamily="18" charset="0"/>
                <a:cs typeface="Times New Roman" panose="02020603050405020304" pitchFamily="18" charset="0"/>
              </a:rPr>
              <a:t>that</a:t>
            </a:r>
            <a:r>
              <a:rPr lang="en-US" altLang="zh-CN" sz="2600" dirty="0">
                <a:latin typeface="Times New Roman" panose="02020603050405020304" pitchFamily="18" charset="0"/>
                <a:cs typeface="Times New Roman" panose="02020603050405020304" pitchFamily="18" charset="0"/>
              </a:rPr>
              <a:t> makes the world go around</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solidFill>
                  <a:srgbClr val="FF0000"/>
                </a:solidFill>
                <a:latin typeface="Times New Roman" panose="02020603050405020304" pitchFamily="18" charset="0"/>
                <a:cs typeface="Times New Roman" panose="02020603050405020304" pitchFamily="18" charset="0"/>
              </a:rPr>
              <a:t>Where </a:t>
            </a:r>
            <a:r>
              <a:rPr lang="en-US" altLang="zh-CN" sz="2600" dirty="0">
                <a:latin typeface="Times New Roman" panose="02020603050405020304" pitchFamily="18" charset="0"/>
                <a:cs typeface="Times New Roman" panose="02020603050405020304" pitchFamily="18" charset="0"/>
              </a:rPr>
              <a:t>there is great love, there are always miracles</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Kindness </a:t>
            </a:r>
            <a:r>
              <a:rPr lang="en-US" altLang="zh-CN" sz="2600" dirty="0">
                <a:latin typeface="Times New Roman" panose="02020603050405020304" pitchFamily="18" charset="0"/>
                <a:cs typeface="Times New Roman" panose="02020603050405020304" pitchFamily="18" charset="0"/>
              </a:rPr>
              <a:t>is the golden chain </a:t>
            </a:r>
            <a:r>
              <a:rPr lang="en-US" altLang="zh-CN" sz="2600" dirty="0">
                <a:solidFill>
                  <a:srgbClr val="FF0000"/>
                </a:solidFill>
                <a:latin typeface="Times New Roman" panose="02020603050405020304" pitchFamily="18" charset="0"/>
                <a:cs typeface="Times New Roman" panose="02020603050405020304" pitchFamily="18" charset="0"/>
              </a:rPr>
              <a:t>by which</a:t>
            </a:r>
            <a:r>
              <a:rPr lang="en-US" altLang="zh-CN" sz="2600" dirty="0">
                <a:latin typeface="Times New Roman" panose="02020603050405020304" pitchFamily="18" charset="0"/>
                <a:cs typeface="Times New Roman" panose="02020603050405020304" pitchFamily="18" charset="0"/>
              </a:rPr>
              <a:t> society is bound together</a:t>
            </a:r>
            <a:r>
              <a:rPr lang="en-US" altLang="zh-CN" sz="2600" dirty="0" smtClean="0">
                <a:latin typeface="Times New Roman" panose="02020603050405020304" pitchFamily="18" charset="0"/>
                <a:cs typeface="Times New Roman" panose="02020603050405020304" pitchFamily="18" charset="0"/>
              </a:rPr>
              <a:t>.</a:t>
            </a:r>
            <a:endParaRPr lang="en-US" altLang="zh-CN" sz="2600" dirty="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Even </a:t>
            </a:r>
            <a:r>
              <a:rPr lang="en-US" altLang="zh-CN" sz="2600" dirty="0">
                <a:latin typeface="Times New Roman" panose="02020603050405020304" pitchFamily="18" charset="0"/>
                <a:cs typeface="Times New Roman" panose="02020603050405020304" pitchFamily="18" charset="0"/>
              </a:rPr>
              <a:t>small acts of </a:t>
            </a:r>
            <a:r>
              <a:rPr lang="en-US" altLang="zh-CN" sz="2600" dirty="0" smtClean="0">
                <a:latin typeface="Times New Roman" panose="02020603050405020304" pitchFamily="18" charset="0"/>
                <a:cs typeface="Times New Roman" panose="02020603050405020304" pitchFamily="18" charset="0"/>
              </a:rPr>
              <a:t>kindness </a:t>
            </a:r>
            <a:r>
              <a:rPr lang="en-US" altLang="zh-CN" sz="2600" dirty="0">
                <a:latin typeface="Times New Roman" panose="02020603050405020304" pitchFamily="18" charset="0"/>
                <a:cs typeface="Times New Roman" panose="02020603050405020304" pitchFamily="18" charset="0"/>
              </a:rPr>
              <a:t>can make a big difference</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The </a:t>
            </a:r>
            <a:r>
              <a:rPr lang="en-US" altLang="zh-CN" sz="2600" dirty="0">
                <a:latin typeface="Times New Roman" panose="02020603050405020304" pitchFamily="18" charset="0"/>
                <a:cs typeface="Times New Roman" panose="02020603050405020304" pitchFamily="18" charset="0"/>
              </a:rPr>
              <a:t>best way to defeat your fear is to face your fear </a:t>
            </a:r>
            <a:r>
              <a:rPr lang="en-US" altLang="zh-CN" sz="2600" dirty="0" smtClean="0">
                <a:latin typeface="Times New Roman" panose="02020603050405020304" pitchFamily="18" charset="0"/>
                <a:cs typeface="Times New Roman" panose="02020603050405020304" pitchFamily="18" charset="0"/>
              </a:rPr>
              <a:t>head-on.</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Never underestimate</a:t>
            </a:r>
            <a:r>
              <a:rPr lang="zh-CN" altLang="en-US" sz="2600" dirty="0" smtClean="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yourself, for you have no idea what you are capable </a:t>
            </a:r>
            <a:r>
              <a:rPr lang="en-US" altLang="zh-CN" sz="2600" dirty="0" smtClean="0">
                <a:latin typeface="Times New Roman" panose="02020603050405020304" pitchFamily="18" charset="0"/>
                <a:cs typeface="Times New Roman" panose="02020603050405020304" pitchFamily="18" charset="0"/>
              </a:rPr>
              <a:t>of.</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Storms </a:t>
            </a:r>
            <a:r>
              <a:rPr lang="en-US" altLang="zh-CN" sz="2600" dirty="0">
                <a:latin typeface="Times New Roman" panose="02020603050405020304" pitchFamily="18" charset="0"/>
                <a:cs typeface="Times New Roman" panose="02020603050405020304" pitchFamily="18" charset="0"/>
              </a:rPr>
              <a:t>make trees take deeper roots</a:t>
            </a:r>
            <a:r>
              <a:rPr lang="en-US" altLang="zh-CN" sz="2600" dirty="0" smtClean="0">
                <a:latin typeface="Times New Roman" panose="02020603050405020304" pitchFamily="18" charset="0"/>
                <a:cs typeface="Times New Roman" panose="02020603050405020304" pitchFamily="18" charset="0"/>
              </a:rPr>
              <a:t>.</a:t>
            </a:r>
            <a:endParaRPr lang="en-US" altLang="zh-CN" sz="2600" dirty="0" smtClean="0">
              <a:latin typeface="Times New Roman" panose="02020603050405020304" pitchFamily="18" charset="0"/>
              <a:cs typeface="Times New Roman" panose="02020603050405020304" pitchFamily="18" charset="0"/>
            </a:endParaRPr>
          </a:p>
          <a:p>
            <a:pPr marL="363855" indent="-363855">
              <a:buFont typeface="+mj-lt"/>
              <a:buAutoNum type="arabicPeriod"/>
            </a:pPr>
            <a:r>
              <a:rPr lang="en-US" altLang="zh-CN" sz="2600" dirty="0" smtClean="0">
                <a:latin typeface="Times New Roman" panose="02020603050405020304" pitchFamily="18" charset="0"/>
                <a:cs typeface="Times New Roman" panose="02020603050405020304" pitchFamily="18" charset="0"/>
              </a:rPr>
              <a:t>Dreams </a:t>
            </a:r>
            <a:r>
              <a:rPr lang="en-US" altLang="zh-CN" sz="2600" dirty="0">
                <a:solidFill>
                  <a:srgbClr val="FF0000"/>
                </a:solidFill>
                <a:latin typeface="Times New Roman" panose="02020603050405020304" pitchFamily="18" charset="0"/>
                <a:cs typeface="Times New Roman" panose="02020603050405020304" pitchFamily="18" charset="0"/>
              </a:rPr>
              <a:t>that</a:t>
            </a:r>
            <a:r>
              <a:rPr lang="en-US" altLang="zh-CN" sz="2600" dirty="0">
                <a:latin typeface="Times New Roman" panose="02020603050405020304" pitchFamily="18" charset="0"/>
                <a:cs typeface="Times New Roman" panose="02020603050405020304" pitchFamily="18" charset="0"/>
              </a:rPr>
              <a:t> seem impossible can be realized with determination and persistence, </a:t>
            </a:r>
            <a:r>
              <a:rPr lang="en-US" altLang="zh-CN" sz="2600" dirty="0">
                <a:solidFill>
                  <a:srgbClr val="FF0000"/>
                </a:solidFill>
                <a:latin typeface="Times New Roman" panose="02020603050405020304" pitchFamily="18" charset="0"/>
                <a:cs typeface="Times New Roman" panose="02020603050405020304" pitchFamily="18" charset="0"/>
              </a:rPr>
              <a:t>no matter</a:t>
            </a:r>
            <a:r>
              <a:rPr lang="en-US" altLang="zh-CN" sz="2600" dirty="0">
                <a:latin typeface="Times New Roman" panose="02020603050405020304" pitchFamily="18" charset="0"/>
                <a:cs typeface="Times New Roman" panose="02020603050405020304" pitchFamily="18" charset="0"/>
              </a:rPr>
              <a:t> what the odds are.</a:t>
            </a: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sz="2600" dirty="0">
                <a:solidFill>
                  <a:srgbClr val="FF0000"/>
                </a:solidFill>
                <a:latin typeface="Times New Roman" panose="02020603050405020304" pitchFamily="18" charset="0"/>
                <a:cs typeface="Times New Roman" panose="02020603050405020304" pitchFamily="18" charset="0"/>
              </a:rPr>
              <a:t>Without</a:t>
            </a:r>
            <a:r>
              <a:rPr lang="en-US" altLang="zh-CN" sz="2600" dirty="0">
                <a:latin typeface="Times New Roman" panose="02020603050405020304" pitchFamily="18" charset="0"/>
                <a:cs typeface="Times New Roman" panose="02020603050405020304" pitchFamily="18" charset="0"/>
              </a:rPr>
              <a:t> the dark, you </a:t>
            </a:r>
            <a:r>
              <a:rPr lang="en-US" altLang="zh-CN" sz="2600" dirty="0">
                <a:solidFill>
                  <a:srgbClr val="FF0000"/>
                </a:solidFill>
                <a:latin typeface="Times New Roman" panose="02020603050405020304" pitchFamily="18" charset="0"/>
                <a:cs typeface="Times New Roman" panose="02020603050405020304" pitchFamily="18" charset="0"/>
              </a:rPr>
              <a:t>would</a:t>
            </a:r>
            <a:r>
              <a:rPr lang="en-US" altLang="zh-CN" sz="2600" dirty="0">
                <a:latin typeface="Times New Roman" panose="02020603050405020304" pitchFamily="18" charset="0"/>
                <a:cs typeface="Times New Roman" panose="02020603050405020304" pitchFamily="18" charset="0"/>
              </a:rPr>
              <a:t> never see the stars.</a:t>
            </a: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altLang="zh-CN" sz="26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zh-CN" altLang="en-US" sz="26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68140" y="2829560"/>
            <a:ext cx="3855720" cy="1198880"/>
          </a:xfrm>
          <a:prstGeom prst="rect">
            <a:avLst/>
          </a:prstGeom>
          <a:noFill/>
          <a:ln>
            <a:noFill/>
          </a:ln>
        </p:spPr>
        <p:txBody>
          <a:bodyPr wrap="none" rtlCol="0" anchor="t">
            <a:spAutoFit/>
            <a:scene3d>
              <a:camera prst="orthographicFront"/>
              <a:lightRig rig="threePt" dir="t"/>
            </a:scene3d>
          </a:bodyPr>
          <a:p>
            <a:pPr algn="ctr"/>
            <a:r>
              <a:rPr lang="zh-CN" altLang="en-US" sz="7200" b="1" dirty="0" smtClean="0">
                <a:solidFill>
                  <a:schemeClr val="accent1"/>
                </a:solidFill>
                <a:effectLst>
                  <a:outerShdw blurRad="38100" dist="25400" dir="5400000" algn="ctr" rotWithShape="0">
                    <a:srgbClr val="6E747A">
                      <a:alpha val="43000"/>
                    </a:srgbClr>
                  </a:outerShdw>
                </a:effectLst>
                <a:sym typeface="+mn-ea"/>
              </a:rPr>
              <a:t>首尾呼应</a:t>
            </a:r>
            <a:endParaRPr lang="zh-CN" altLang="en-US" sz="7200" b="1" dirty="0" smtClean="0">
              <a:solidFill>
                <a:schemeClr val="accent1"/>
              </a:solidFill>
              <a:effectLst>
                <a:outerShdw blurRad="38100" dist="25400" dir="5400000" algn="ctr" rotWithShape="0">
                  <a:srgbClr val="6E747A">
                    <a:alpha val="43000"/>
                  </a:srgbClr>
                </a:outerShdw>
              </a:effectLst>
              <a:sym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5755" y="165735"/>
            <a:ext cx="11499215" cy="6377940"/>
          </a:xfrm>
        </p:spPr>
        <p:txBody>
          <a:bodyPr>
            <a:noAutofit/>
          </a:bodyPr>
          <a:lstStyle/>
          <a:p>
            <a:pPr marL="0" indent="0">
              <a:spcBef>
                <a:spcPts val="0"/>
              </a:spcBef>
              <a:buNone/>
            </a:pPr>
            <a:r>
              <a:rPr lang="zh-CN" altLang="zh-CN" sz="2800" dirty="0" smtClean="0">
                <a:latin typeface="Times New Roman" panose="02020603050405020304" pitchFamily="18" charset="0"/>
                <a:cs typeface="Times New Roman" panose="02020603050405020304" pitchFamily="18" charset="0"/>
              </a:rPr>
              <a:t>文中</a:t>
            </a:r>
            <a:r>
              <a:rPr lang="zh-CN" altLang="zh-CN"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 I had an interesting childhood. It was filled with </a:t>
            </a:r>
            <a:r>
              <a:rPr lang="en-US" altLang="zh-CN" sz="2800" dirty="0" smtClean="0">
                <a:latin typeface="Times New Roman" panose="02020603050405020304" pitchFamily="18" charset="0"/>
                <a:cs typeface="Times New Roman" panose="02020603050405020304" pitchFamily="18" charset="0"/>
              </a:rPr>
              <a:t>surprises </a:t>
            </a:r>
            <a:r>
              <a:rPr lang="en-US" altLang="zh-CN" sz="2800" dirty="0">
                <a:latin typeface="Times New Roman" panose="02020603050405020304" pitchFamily="18" charset="0"/>
                <a:cs typeface="Times New Roman" panose="02020603050405020304" pitchFamily="18" charset="0"/>
              </a:rPr>
              <a:t>and amusements, all because of my mother</a:t>
            </a:r>
            <a:r>
              <a:rPr lang="en-US" altLang="zh-CN" sz="2800" dirty="0">
                <a:latin typeface="Times New Roman" panose="02020603050405020304" pitchFamily="18" charset="0"/>
                <a:cs typeface="Times New Roman" panose="02020603050405020304" pitchFamily="18" charset="0"/>
              </a:rPr>
              <a:t>—loving, sweet, yet absent-minded and forgetful. One strange </a:t>
            </a:r>
            <a:r>
              <a:rPr lang="en-US" altLang="zh-CN" sz="2800" dirty="0" smtClean="0">
                <a:latin typeface="Times New Roman" panose="02020603050405020304" pitchFamily="18" charset="0"/>
                <a:cs typeface="Times New Roman" panose="02020603050405020304" pitchFamily="18" charset="0"/>
              </a:rPr>
              <a:t>family </a:t>
            </a:r>
            <a:r>
              <a:rPr lang="en-US" altLang="zh-CN" sz="2800" dirty="0">
                <a:latin typeface="Times New Roman" panose="02020603050405020304" pitchFamily="18" charset="0"/>
                <a:cs typeface="Times New Roman" panose="02020603050405020304" pitchFamily="18" charset="0"/>
              </a:rPr>
              <a:t>trip we took when I was eleven tells a lot about her</a:t>
            </a:r>
            <a:r>
              <a:rPr lang="en-US" altLang="zh-CN" sz="2800" dirty="0" smtClean="0">
                <a:latin typeface="Times New Roman" panose="02020603050405020304" pitchFamily="18" charset="0"/>
                <a:cs typeface="Times New Roman" panose="02020603050405020304" pitchFamily="18" charset="0"/>
              </a:rPr>
              <a:t>.</a:t>
            </a:r>
            <a:endParaRPr lang="en-US" altLang="zh-CN" sz="2800" dirty="0" smtClean="0">
              <a:latin typeface="Times New Roman" panose="02020603050405020304" pitchFamily="18" charset="0"/>
              <a:cs typeface="Times New Roman" panose="02020603050405020304" pitchFamily="18" charset="0"/>
            </a:endParaRPr>
          </a:p>
          <a:p>
            <a:pPr marL="0" indent="0">
              <a:spcBef>
                <a:spcPts val="0"/>
              </a:spcBef>
              <a:buNone/>
            </a:pPr>
            <a:endParaRPr lang="zh-CN" altLang="zh-CN" sz="2800" dirty="0">
              <a:latin typeface="Times New Roman" panose="02020603050405020304" pitchFamily="18" charset="0"/>
              <a:cs typeface="Times New Roman" panose="02020603050405020304" pitchFamily="18" charset="0"/>
            </a:endParaRPr>
          </a:p>
          <a:p>
            <a:pPr marL="0" indent="0">
              <a:spcBef>
                <a:spcPts val="0"/>
              </a:spcBef>
              <a:buNone/>
            </a:pPr>
            <a:r>
              <a:rPr lang="zh-CN" altLang="zh-CN" sz="2800" dirty="0">
                <a:latin typeface="Times New Roman" panose="02020603050405020304" pitchFamily="18" charset="0"/>
                <a:cs typeface="Times New Roman" panose="02020603050405020304" pitchFamily="18" charset="0"/>
              </a:rPr>
              <a:t>结尾：</a:t>
            </a:r>
            <a:r>
              <a:rPr lang="en-US" altLang="zh-CN" sz="2800" b="1" dirty="0">
                <a:solidFill>
                  <a:srgbClr val="FF0000"/>
                </a:solidFill>
                <a:latin typeface="Times New Roman" panose="02020603050405020304" pitchFamily="18" charset="0"/>
                <a:cs typeface="Times New Roman" panose="02020603050405020304" pitchFamily="18" charset="0"/>
              </a:rPr>
              <a:t>Despite mom's being</a:t>
            </a:r>
            <a:r>
              <a:rPr lang="en-US" altLang="zh-CN" sz="2800" b="1" u="sng" dirty="0">
                <a:solidFill>
                  <a:srgbClr val="FF0000"/>
                </a:solidFill>
                <a:latin typeface="Times New Roman" panose="02020603050405020304" pitchFamily="18" charset="0"/>
                <a:cs typeface="Times New Roman" panose="02020603050405020304" pitchFamily="18" charset="0"/>
              </a:rPr>
              <a:t> absent-minded and </a:t>
            </a:r>
            <a:r>
              <a:rPr lang="en-US" altLang="zh-CN" sz="2800" b="1" u="sng" dirty="0" smtClean="0">
                <a:solidFill>
                  <a:srgbClr val="FF0000"/>
                </a:solidFill>
                <a:latin typeface="Times New Roman" panose="02020603050405020304" pitchFamily="18" charset="0"/>
                <a:cs typeface="Times New Roman" panose="02020603050405020304" pitchFamily="18" charset="0"/>
              </a:rPr>
              <a:t>forgetful</a:t>
            </a:r>
            <a:r>
              <a:rPr lang="zh-CN" altLang="en-US" sz="2800" b="1" u="sng" dirty="0" smtClean="0">
                <a:solidFill>
                  <a:srgbClr val="FF0000"/>
                </a:solidFill>
                <a:latin typeface="Times New Roman" panose="02020603050405020304" pitchFamily="18" charset="0"/>
                <a:cs typeface="Times New Roman" panose="02020603050405020304" pitchFamily="18" charset="0"/>
              </a:rPr>
              <a:t>（呼应）</a:t>
            </a:r>
            <a:r>
              <a:rPr lang="en-US" altLang="zh-CN" sz="2800" b="1" dirty="0" smtClean="0">
                <a:solidFill>
                  <a:srgbClr val="FF0000"/>
                </a:solidFill>
                <a:latin typeface="Times New Roman" panose="02020603050405020304" pitchFamily="18" charset="0"/>
                <a:cs typeface="Times New Roman" panose="02020603050405020304" pitchFamily="18" charset="0"/>
              </a:rPr>
              <a:t>,</a:t>
            </a:r>
            <a:r>
              <a:rPr lang="en-US" altLang="zh-CN" sz="2800" b="1" dirty="0">
                <a:solidFill>
                  <a:srgbClr val="FF0000"/>
                </a:solidFill>
                <a:latin typeface="Times New Roman" panose="02020603050405020304" pitchFamily="18" charset="0"/>
                <a:cs typeface="Times New Roman" panose="02020603050405020304" pitchFamily="18" charset="0"/>
              </a:rPr>
              <a:t> </a:t>
            </a:r>
            <a:r>
              <a:rPr lang="en-US" altLang="zh-CN" sz="2800" b="1" dirty="0" smtClean="0">
                <a:solidFill>
                  <a:srgbClr val="FF0000"/>
                </a:solidFill>
                <a:latin typeface="Times New Roman" panose="02020603050405020304" pitchFamily="18" charset="0"/>
                <a:cs typeface="Times New Roman" panose="02020603050405020304" pitchFamily="18" charset="0"/>
              </a:rPr>
              <a:t>she </a:t>
            </a:r>
            <a:r>
              <a:rPr lang="en-US" altLang="zh-CN" sz="2800" b="1" dirty="0">
                <a:solidFill>
                  <a:srgbClr val="FF0000"/>
                </a:solidFill>
                <a:latin typeface="Times New Roman" panose="02020603050405020304" pitchFamily="18" charset="0"/>
                <a:cs typeface="Times New Roman" panose="02020603050405020304" pitchFamily="18" charset="0"/>
              </a:rPr>
              <a:t>was still a kind and nice mom.</a:t>
            </a:r>
            <a:r>
              <a:rPr lang="en-US" altLang="zh-CN" sz="2800" dirty="0">
                <a:solidFill>
                  <a:srgbClr val="C00000"/>
                </a:solidFill>
                <a:latin typeface="Times New Roman" panose="02020603050405020304" pitchFamily="18" charset="0"/>
                <a:cs typeface="Times New Roman" panose="02020603050405020304" pitchFamily="18" charset="0"/>
              </a:rPr>
              <a:t> </a:t>
            </a:r>
            <a:endParaRPr lang="en-US" altLang="zh-CN" sz="2800"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zh-CN" altLang="en-US" sz="2800"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zh-CN" altLang="zh-CN" sz="2800" dirty="0" smtClean="0">
              <a:latin typeface="Times New Roman" panose="02020603050405020304" pitchFamily="18" charset="0"/>
              <a:cs typeface="Times New Roman" panose="02020603050405020304" pitchFamily="18" charset="0"/>
              <a:sym typeface="+mn-ea"/>
            </a:endParaRPr>
          </a:p>
          <a:p>
            <a:pPr marL="0" indent="0">
              <a:spcBef>
                <a:spcPts val="0"/>
              </a:spcBef>
              <a:buNone/>
            </a:pPr>
            <a:r>
              <a:rPr lang="zh-CN" altLang="zh-CN" sz="2800" dirty="0">
                <a:latin typeface="Times New Roman" panose="02020603050405020304" pitchFamily="18" charset="0"/>
                <a:cs typeface="Times New Roman" panose="02020603050405020304" pitchFamily="18" charset="0"/>
                <a:sym typeface="+mn-ea"/>
              </a:rPr>
              <a:t>文中：</a:t>
            </a:r>
            <a:r>
              <a:rPr lang="en-US" altLang="zh-CN" sz="2800" dirty="0" smtClean="0">
                <a:sym typeface="+mn-ea"/>
              </a:rPr>
              <a:t>Twenty </a:t>
            </a:r>
            <a:r>
              <a:rPr lang="en-US" altLang="zh-CN" sz="2800" dirty="0">
                <a:sym typeface="+mn-ea"/>
              </a:rPr>
              <a:t>years ago, I drove a taxi for a living. ..."You have to make a living," she answered. "Oh, there are other passengers," I answered. She said thanks to me, but she looked so sad</a:t>
            </a:r>
            <a:r>
              <a:rPr lang="en-US" altLang="zh-CN" sz="2800" dirty="0" smtClean="0">
                <a:sym typeface="+mn-ea"/>
              </a:rPr>
              <a:t>.</a:t>
            </a:r>
            <a:endParaRPr lang="en-US" altLang="zh-CN" sz="2800" dirty="0">
              <a:sym typeface="+mn-ea"/>
            </a:endParaRPr>
          </a:p>
          <a:p>
            <a:pPr algn="just"/>
            <a:r>
              <a:rPr lang="zh-CN" altLang="zh-CN" sz="2800" dirty="0">
                <a:latin typeface="Times New Roman" panose="02020603050405020304" pitchFamily="18" charset="0"/>
                <a:cs typeface="Times New Roman" panose="02020603050405020304" pitchFamily="18" charset="0"/>
                <a:sym typeface="+mn-ea"/>
              </a:rPr>
              <a:t>结尾：</a:t>
            </a:r>
            <a:r>
              <a:rPr lang="en-US" altLang="zh-CN" sz="2800" b="1" dirty="0" smtClean="0">
                <a:solidFill>
                  <a:srgbClr val="FF0000"/>
                </a:solidFill>
                <a:sym typeface="+mn-ea"/>
              </a:rPr>
              <a:t>When it was time to leave, she hugged me, softly. It</a:t>
            </a:r>
            <a:r>
              <a:rPr lang="en-US" altLang="zh-CN" sz="2800" b="1" dirty="0" smtClean="0">
                <a:solidFill>
                  <a:srgbClr val="FF0000"/>
                </a:solidFill>
                <a:sym typeface="+mn-ea"/>
              </a:rPr>
              <a:t> made me feel that it was so fortunate to drive a taxi and meet her, </a:t>
            </a:r>
            <a:r>
              <a:rPr lang="en-US" altLang="zh-CN" sz="2800" b="1" u="sng" dirty="0" smtClean="0">
                <a:solidFill>
                  <a:srgbClr val="FF0000"/>
                </a:solidFill>
                <a:sym typeface="+mn-ea"/>
              </a:rPr>
              <a:t>which was more than making a living</a:t>
            </a:r>
            <a:r>
              <a:rPr lang="zh-CN" altLang="en-US" sz="2800" b="1" u="sng" dirty="0" smtClean="0">
                <a:solidFill>
                  <a:srgbClr val="FF0000"/>
                </a:solidFill>
                <a:sym typeface="+mn-ea"/>
              </a:rPr>
              <a:t>（呼应）</a:t>
            </a:r>
            <a:r>
              <a:rPr lang="en-US" altLang="zh-CN" sz="2800" b="1" dirty="0" smtClean="0">
                <a:solidFill>
                  <a:srgbClr val="FF0000"/>
                </a:solidFill>
                <a:sym typeface="+mn-ea"/>
              </a:rPr>
              <a:t>.</a:t>
            </a:r>
            <a:endParaRPr lang="en-US" altLang="zh-CN" sz="2800" b="1" dirty="0" smtClean="0">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p="http://schemas.openxmlformats.org/presentationml/2006/main">
  <p:tag name="KSO_WM_UNIT_PLACING_PICTURE_USER_VIEWPORT" val="{&quot;height&quot;:3767.1811023622045,&quot;width&quot;:5650.771653543307}"/>
</p:tagLst>
</file>

<file path=ppt/tags/tag2.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fontAlgn="auto">
          <a:lnSpc>
            <a:spcPct val="150000"/>
          </a:lnSpc>
          <a:defRPr lang="en-US" altLang="zh-CN" sz="40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18146</Words>
  <Application>WPS 演示</Application>
  <PresentationFormat>全屏显示(4:3)</PresentationFormat>
  <Paragraphs>294</Paragraphs>
  <Slides>47</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47</vt:i4>
      </vt:variant>
    </vt:vector>
  </HeadingPairs>
  <TitlesOfParts>
    <vt:vector size="59" baseType="lpstr">
      <vt:lpstr>Arial</vt:lpstr>
      <vt:lpstr>宋体</vt:lpstr>
      <vt:lpstr>Wingdings</vt:lpstr>
      <vt:lpstr>Times New Roman</vt:lpstr>
      <vt:lpstr>华文楷体</vt:lpstr>
      <vt:lpstr>微软雅黑</vt:lpstr>
      <vt:lpstr>Arial Unicode MS</vt:lpstr>
      <vt:lpstr>Calibri</vt:lpstr>
      <vt:lpstr>Times New Roman</vt:lpstr>
      <vt:lpstr>Arial Unicode MS</vt:lpstr>
      <vt:lpstr>Aharoni</vt:lpstr>
      <vt:lpstr>Office 主题</vt:lpstr>
      <vt:lpstr>PowerPoint 演示文稿</vt:lpstr>
      <vt:lpstr>PowerPoint 演示文稿</vt:lpstr>
      <vt:lpstr>PowerPoint 演示文稿</vt:lpstr>
      <vt:lpstr>PowerPoint 演示文稿</vt:lpstr>
      <vt:lpstr>PowerPoint 演示文稿</vt:lpstr>
      <vt:lpstr>PowerPoint 演示文稿</vt:lpstr>
      <vt:lpstr>积累各类名言警句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结尾句的语言提升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高考读后续写之提分策略</dc:title>
  <dc:creator>admin</dc:creator>
  <cp:lastModifiedBy>Sally</cp:lastModifiedBy>
  <cp:revision>107</cp:revision>
  <dcterms:created xsi:type="dcterms:W3CDTF">2021-08-29T16:05:00Z</dcterms:created>
  <dcterms:modified xsi:type="dcterms:W3CDTF">2026-01-23T01:06:39Z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3142EFD283F5408784350FF47C55B738_13</vt:lpwstr>
  </property>
</Properties>
</file>