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320" r:id="rId3"/>
    <p:sldId id="382" r:id="rId4"/>
    <p:sldId id="256" r:id="rId5"/>
    <p:sldId id="336" r:id="rId6"/>
    <p:sldId id="453" r:id="rId7"/>
    <p:sldId id="383" r:id="rId8"/>
    <p:sldId id="384" r:id="rId9"/>
    <p:sldId id="474" r:id="rId10"/>
    <p:sldId id="475" r:id="rId11"/>
    <p:sldId id="476" r:id="rId12"/>
    <p:sldId id="477" r:id="rId13"/>
    <p:sldId id="500" r:id="rId14"/>
    <p:sldId id="501" r:id="rId15"/>
    <p:sldId id="478" r:id="rId16"/>
    <p:sldId id="479" r:id="rId18"/>
    <p:sldId id="480" r:id="rId19"/>
    <p:sldId id="481" r:id="rId20"/>
    <p:sldId id="482" r:id="rId21"/>
    <p:sldId id="483" r:id="rId22"/>
    <p:sldId id="484" r:id="rId23"/>
    <p:sldId id="485" r:id="rId24"/>
    <p:sldId id="486" r:id="rId25"/>
  </p:sldIdLst>
  <p:sldSz cx="12192000"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39A01"/>
    <a:srgbClr val="120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68" d="100"/>
          <a:sy n="68" d="100"/>
        </p:scale>
        <p:origin x="1446" y="7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gs" Target="tags/tag2.xml"/><Relationship Id="rId3" Type="http://schemas.openxmlformats.org/officeDocument/2006/relationships/slide" Target="slides/slide1.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notesMaster" Target="notesMasters/notesMaster1.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274638"/>
            <a:ext cx="802640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0"/>
            <a:ext cx="10363200"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7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084"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9C000D-A16C-4E4A-938E-FC7794339037}" type="datetimeFigureOut">
              <a:rPr lang="zh-CN" altLang="en-US" smtClean="0"/>
            </a:fld>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51687A-92FF-4C8E-8B36-B87CBA0B862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png"/><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776095" y="1341120"/>
            <a:ext cx="8549640" cy="3138170"/>
          </a:xfrm>
          <a:prstGeom prst="rect">
            <a:avLst/>
          </a:prstGeom>
          <a:noFill/>
        </p:spPr>
        <p:txBody>
          <a:bodyPr wrap="square" rtlCol="0">
            <a:spAutoFit/>
          </a:bodyPr>
          <a:p>
            <a:pPr algn="ctr"/>
            <a:r>
              <a:rPr lang="zh-CN" altLang="en-US"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rPr>
              <a:t>高考读后续写</a:t>
            </a:r>
            <a:endParaRPr lang="zh-CN" altLang="en-US"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endParaRPr>
          </a:p>
          <a:p>
            <a:pPr algn="ctr"/>
            <a:br>
              <a:rPr lang="zh-CN" altLang="en-US"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rPr>
            </a:br>
            <a:r>
              <a:rPr lang="zh-CN" altLang="en-US"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rPr>
              <a:t>精彩结尾</a:t>
            </a:r>
            <a:r>
              <a:rPr lang="en-US" altLang="zh-CN"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rPr>
              <a:t>     </a:t>
            </a:r>
            <a:r>
              <a:rPr lang="zh-CN" altLang="en-US"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rPr>
              <a:t>主题升华</a:t>
            </a:r>
            <a:endParaRPr lang="zh-CN" altLang="en-US"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71905" y="4653280"/>
            <a:ext cx="9309100" cy="953135"/>
          </a:xfrm>
          <a:prstGeom prst="rect">
            <a:avLst/>
          </a:prstGeom>
          <a:solidFill>
            <a:srgbClr val="FFC000"/>
          </a:solidFill>
        </p:spPr>
        <p:txBody>
          <a:bodyPr wrap="square">
            <a:spAutoFit/>
          </a:bodyPr>
          <a:lstStyle/>
          <a:p>
            <a:pPr fontAlgn="auto">
              <a:lnSpc>
                <a:spcPct val="100000"/>
              </a:lnSpc>
            </a:pPr>
            <a:r>
              <a:rPr lang="zh-CN" altLang="en-US" sz="2800" b="1" dirty="0"/>
              <a:t>结尾呼应原文提到的某种物品或某种思想，利用主人公的变化成长深化主题，起到画龙点睛的效果。</a:t>
            </a:r>
            <a:r>
              <a:rPr lang="en-US" altLang="zh-CN" sz="2800" b="1" dirty="0"/>
              <a:t> </a:t>
            </a:r>
            <a:endParaRPr lang="en-US" altLang="zh-CN" sz="2800" b="1" dirty="0"/>
          </a:p>
        </p:txBody>
      </p:sp>
      <p:sp>
        <p:nvSpPr>
          <p:cNvPr id="5" name="矩形 4"/>
          <p:cNvSpPr/>
          <p:nvPr/>
        </p:nvSpPr>
        <p:spPr>
          <a:xfrm>
            <a:off x="464820" y="692150"/>
            <a:ext cx="11141710" cy="2750820"/>
          </a:xfrm>
          <a:prstGeom prst="rect">
            <a:avLst/>
          </a:prstGeom>
        </p:spPr>
        <p:txBody>
          <a:bodyPr wrap="square">
            <a:noAutofit/>
          </a:bodyPr>
          <a:lstStyle/>
          <a:p>
            <a:pPr algn="just">
              <a:spcAft>
                <a:spcPts val="0"/>
              </a:spcAft>
            </a:pPr>
            <a:r>
              <a:rPr lang="zh-CN" altLang="zh-CN" sz="2800" kern="100" dirty="0">
                <a:latin typeface="Times New Roman" panose="02020603050405020304" pitchFamily="18" charset="0"/>
                <a:cs typeface="Times New Roman" panose="02020603050405020304" pitchFamily="18" charset="0"/>
              </a:rPr>
              <a:t>正文：</a:t>
            </a:r>
            <a:r>
              <a:rPr lang="en-US" altLang="zh-CN" sz="2800" dirty="0">
                <a:solidFill>
                  <a:schemeClr val="tx1"/>
                </a:solidFill>
                <a:sym typeface="+mn-ea"/>
              </a:rPr>
              <a:t>I wasn't used to this sort of emergency-I'd never been trained as a lifeguard-but I didn't think twice about trying to save them. </a:t>
            </a:r>
            <a:r>
              <a:rPr lang="en-US" altLang="zh-CN" sz="2800" u="sng" dirty="0">
                <a:solidFill>
                  <a:schemeClr val="tx1"/>
                </a:solidFill>
                <a:sym typeface="+mn-ea"/>
              </a:rPr>
              <a:t>I supposed in a way I wanted to impress everyone</a:t>
            </a:r>
            <a:r>
              <a:rPr lang="en-US" altLang="zh-CN" sz="2800" dirty="0">
                <a:solidFill>
                  <a:schemeClr val="tx1"/>
                </a:solidFill>
                <a:sym typeface="+mn-ea"/>
              </a:rPr>
              <a:t>: at 19, a deal like that can seem like a good opportunity to show off.</a:t>
            </a:r>
            <a:endParaRPr lang="en-US" altLang="zh-CN" sz="2800" dirty="0">
              <a:solidFill>
                <a:schemeClr val="tx1"/>
              </a:solidFill>
            </a:endParaRPr>
          </a:p>
          <a:p>
            <a:pPr algn="just">
              <a:spcAft>
                <a:spcPts val="0"/>
              </a:spcAft>
            </a:pPr>
            <a:endParaRPr lang="zh-CN" altLang="zh-CN" sz="2800" kern="100" dirty="0">
              <a:latin typeface="Calibri" panose="020F0502020204030204" charset="0"/>
              <a:cs typeface="Times New Roman" panose="02020603050405020304" pitchFamily="18" charset="0"/>
            </a:endParaRPr>
          </a:p>
          <a:p>
            <a:pPr algn="just"/>
            <a:r>
              <a:rPr lang="zh-CN" altLang="zh-CN" sz="2800" kern="100" dirty="0">
                <a:latin typeface="Times New Roman" panose="02020603050405020304" pitchFamily="18" charset="0"/>
                <a:cs typeface="Times New Roman" panose="02020603050405020304" pitchFamily="18" charset="0"/>
              </a:rPr>
              <a:t>结尾：</a:t>
            </a:r>
            <a:r>
              <a:rPr lang="en-US" altLang="zh-CN" sz="2800" b="1" dirty="0" smtClean="0">
                <a:solidFill>
                  <a:srgbClr val="FF0000"/>
                </a:solidFill>
                <a:sym typeface="+mn-ea"/>
              </a:rPr>
              <a:t>He laughed as we all knew the true reason: the happiness of helping others is </a:t>
            </a:r>
            <a:r>
              <a:rPr lang="en-US" altLang="zh-CN" sz="2800" b="1" u="sng" dirty="0" smtClean="0">
                <a:solidFill>
                  <a:srgbClr val="FF0000"/>
                </a:solidFill>
                <a:sym typeface="+mn-ea"/>
              </a:rPr>
              <a:t>not about impressing anyone </a:t>
            </a:r>
            <a:r>
              <a:rPr lang="en-US" altLang="zh-CN" sz="2800" b="1" dirty="0" smtClean="0">
                <a:solidFill>
                  <a:srgbClr val="FF0000"/>
                </a:solidFill>
                <a:sym typeface="+mn-ea"/>
              </a:rPr>
              <a:t>(</a:t>
            </a:r>
            <a:r>
              <a:rPr lang="zh-CN" altLang="en-US" sz="2800" b="1" dirty="0" smtClean="0">
                <a:solidFill>
                  <a:srgbClr val="FF0000"/>
                </a:solidFill>
                <a:sym typeface="+mn-ea"/>
              </a:rPr>
              <a:t>呼应</a:t>
            </a:r>
            <a:r>
              <a:rPr lang="zh-CN" altLang="en-US" sz="2800" b="1" dirty="0" smtClean="0">
                <a:solidFill>
                  <a:srgbClr val="FF0000"/>
                </a:solidFill>
                <a:sym typeface="+mn-ea"/>
              </a:rPr>
              <a:t>）</a:t>
            </a:r>
            <a:r>
              <a:rPr lang="en-US" altLang="zh-CN" sz="2800" b="1" dirty="0" smtClean="0">
                <a:solidFill>
                  <a:srgbClr val="FF0000"/>
                </a:solidFill>
                <a:sym typeface="+mn-ea"/>
              </a:rPr>
              <a:t> but about giving two souls a second chance at life .</a:t>
            </a:r>
            <a:endParaRPr lang="en-US" altLang="zh-CN" sz="2800" b="1" kern="100" dirty="0" smtClean="0">
              <a:solidFill>
                <a:srgbClr val="FF0000"/>
              </a:solidFill>
              <a:latin typeface="Times New Roman" panose="02020603050405020304" pitchFamily="18" charset="0"/>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p:nvSpPr>
        <p:spPr>
          <a:xfrm>
            <a:off x="-882015" y="2829560"/>
            <a:ext cx="13956030" cy="1198880"/>
          </a:xfrm>
          <a:prstGeom prst="rect">
            <a:avLst/>
          </a:prstGeom>
          <a:noFill/>
          <a:ln>
            <a:noFill/>
          </a:ln>
        </p:spPr>
        <p:txBody>
          <a:bodyPr wrap="none" rtlCol="0" anchor="t">
            <a:spAutoFit/>
            <a:scene3d>
              <a:camera prst="orthographicFront"/>
              <a:lightRig rig="threePt" dir="t"/>
            </a:scene3d>
          </a:bodyPr>
          <a:p>
            <a:pPr algn="ctr"/>
            <a:r>
              <a:rPr lang="zh-CN" altLang="en-US" sz="7200" b="1" dirty="0" smtClean="0">
                <a:solidFill>
                  <a:schemeClr val="accent1"/>
                </a:solidFill>
                <a:effectLst>
                  <a:outerShdw blurRad="38100" dist="25400" dir="5400000" algn="ctr" rotWithShape="0">
                    <a:srgbClr val="6E747A">
                      <a:alpha val="43000"/>
                    </a:srgbClr>
                  </a:outerShdw>
                </a:effectLst>
                <a:sym typeface="+mn-ea"/>
              </a:rPr>
              <a:t>案例分析（请阅读材料上的文章）</a:t>
            </a:r>
            <a:endParaRPr lang="zh-CN" altLang="en-US" sz="7200" b="1" dirty="0" smtClean="0">
              <a:solidFill>
                <a:schemeClr val="accent1"/>
              </a:solidFill>
              <a:effectLst>
                <a:outerShdw blurRad="38100" dist="25400" dir="5400000" algn="ctr" rotWithShape="0">
                  <a:srgbClr val="6E747A">
                    <a:alpha val="43000"/>
                  </a:srgbClr>
                </a:outerShdw>
              </a:effectLst>
              <a:sym typeface="+mn-ea"/>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1906270" y="2829560"/>
            <a:ext cx="8379460" cy="1445260"/>
          </a:xfrm>
          <a:prstGeom prst="rect">
            <a:avLst/>
          </a:prstGeom>
          <a:noFill/>
          <a:ln>
            <a:noFill/>
          </a:ln>
        </p:spPr>
        <p:txBody>
          <a:bodyPr wrap="none" rtlCol="0" anchor="t">
            <a:spAutoFit/>
            <a:scene3d>
              <a:camera prst="orthographicFront"/>
              <a:lightRig rig="threePt" dir="t"/>
            </a:scene3d>
          </a:bodyPr>
          <a:p>
            <a:pPr algn="ctr"/>
            <a:r>
              <a:rPr lang="zh-CN" altLang="en-US" sz="8800" b="1">
                <a:solidFill>
                  <a:schemeClr val="accent1"/>
                </a:solidFill>
                <a:effectLst>
                  <a:outerShdw blurRad="38100" dist="25400" dir="5400000" algn="ctr" rotWithShape="0">
                    <a:srgbClr val="6E747A">
                      <a:alpha val="43000"/>
                    </a:srgbClr>
                  </a:outerShdw>
                </a:effectLst>
              </a:rPr>
              <a:t>开马场</a:t>
            </a:r>
            <a:r>
              <a:rPr lang="en-US" altLang="zh-CN" sz="8800" b="1">
                <a:solidFill>
                  <a:schemeClr val="accent1"/>
                </a:solidFill>
                <a:effectLst>
                  <a:outerShdw blurRad="38100" dist="25400" dir="5400000" algn="ctr" rotWithShape="0">
                    <a:srgbClr val="6E747A">
                      <a:alpha val="43000"/>
                    </a:srgbClr>
                  </a:outerShdw>
                </a:effectLst>
              </a:rPr>
              <a:t>-</a:t>
            </a:r>
            <a:r>
              <a:rPr lang="zh-CN" altLang="en-US" sz="8800" b="1">
                <a:solidFill>
                  <a:schemeClr val="accent1"/>
                </a:solidFill>
                <a:effectLst>
                  <a:outerShdw blurRad="38100" dist="25400" dir="5400000" algn="ctr" rotWithShape="0">
                    <a:srgbClr val="6E747A">
                      <a:alpha val="43000"/>
                    </a:srgbClr>
                  </a:outerShdw>
                </a:effectLst>
              </a:rPr>
              <a:t>续写范文</a:t>
            </a:r>
            <a:endParaRPr lang="zh-CN" altLang="en-US" sz="8800" b="1">
              <a:solidFill>
                <a:schemeClr val="accent1"/>
              </a:solidFill>
              <a:effectLst>
                <a:outerShdw blurRad="38100" dist="25400" dir="5400000" algn="ctr" rotWithShape="0">
                  <a:srgbClr val="6E747A">
                    <a:alpha val="43000"/>
                  </a:srgbClr>
                </a:outerShdw>
              </a:effectLst>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15875" y="-27305"/>
            <a:ext cx="12214225" cy="6880225"/>
          </a:xfrm>
          <a:prstGeom prst="rect">
            <a:avLst/>
          </a:prstGeom>
        </p:spPr>
        <p:txBody>
          <a:bodyPr>
            <a:noAutofit/>
          </a:bodyPr>
          <a:p>
            <a:pPr marL="0" indent="457200" algn="just" defTabSz="266700">
              <a:spcBef>
                <a:spcPct val="0"/>
              </a:spcBef>
              <a:spcAft>
                <a:spcPct val="0"/>
              </a:spcAft>
            </a:pPr>
            <a:r>
              <a:rPr lang="en-US" altLang="zh-CN" sz="2500" i="1" u="sng">
                <a:latin typeface="Times New Roman" panose="02020603050405020304"/>
                <a:ea typeface="Times New Roman" panose="02020603050405020304"/>
                <a:sym typeface="+mn-ea"/>
              </a:rPr>
              <a:t>The boy went home and thought about it long and hard.</a:t>
            </a:r>
            <a:r>
              <a:rPr lang="en-US" altLang="zh-CN" sz="2500">
                <a:latin typeface="宋体" panose="02010600030101010101" pitchFamily="2" charset="-122"/>
                <a:ea typeface="宋体" panose="02010600030101010101" pitchFamily="2" charset="-122"/>
                <a:sym typeface="+mn-ea"/>
              </a:rPr>
              <a:t> </a:t>
            </a:r>
            <a:r>
              <a:rPr lang="en-US" altLang="zh-CN" sz="2500">
                <a:latin typeface="Times New Roman" panose="02020603050405020304"/>
                <a:ea typeface="Times New Roman" panose="02020603050405020304"/>
                <a:sym typeface="+mn-ea"/>
              </a:rPr>
              <a:t>He tossed and turned in bed, the teacher</a:t>
            </a:r>
            <a:r>
              <a:rPr lang="en-US" altLang="zh-CN" sz="2500">
                <a:latin typeface="Times New Roman" panose="02020603050405020304"/>
                <a:ea typeface="宋体" panose="02010600030101010101" pitchFamily="2" charset="-122"/>
                <a:sym typeface="+mn-ea"/>
              </a:rPr>
              <a:t>’</a:t>
            </a:r>
            <a:r>
              <a:rPr lang="en-US" altLang="zh-CN" sz="2500">
                <a:latin typeface="Times New Roman" panose="02020603050405020304"/>
                <a:ea typeface="Times New Roman" panose="02020603050405020304"/>
                <a:sym typeface="+mn-ea"/>
              </a:rPr>
              <a:t>s harsh words echoing in his ears. However, the vivid blueprint of the horse ranch kept flashing before his eyes. After a sleepless night, he made up his mind to stick to his dream. The next day, </a:t>
            </a:r>
            <a:r>
              <a:rPr lang="en-US" altLang="zh-CN" sz="2500" u="sng">
                <a:latin typeface="Times New Roman" panose="02020603050405020304"/>
                <a:ea typeface="Times New Roman" panose="02020603050405020304"/>
                <a:sym typeface="+mn-ea"/>
              </a:rPr>
              <a:t>Monty walked into the classroom with the unaltered paper and handed it to the teacher. </a:t>
            </a:r>
            <a:r>
              <a:rPr lang="zh-CN" altLang="en-US" sz="2500" u="sng">
                <a:latin typeface="Times New Roman" panose="02020603050405020304"/>
                <a:ea typeface="宋体" panose="02010600030101010101" pitchFamily="2" charset="-122"/>
                <a:sym typeface="+mn-ea"/>
              </a:rPr>
              <a:t>（</a:t>
            </a:r>
            <a:r>
              <a:rPr lang="zh-CN" altLang="en-US" sz="2500" u="sng">
                <a:solidFill>
                  <a:srgbClr val="FF0000"/>
                </a:solidFill>
                <a:latin typeface="Times New Roman" panose="02020603050405020304"/>
                <a:ea typeface="宋体" panose="02010600030101010101" pitchFamily="2" charset="-122"/>
                <a:sym typeface="+mn-ea"/>
              </a:rPr>
              <a:t>呼应）</a:t>
            </a:r>
            <a:r>
              <a:rPr lang="en-US" altLang="zh-CN" sz="2500">
                <a:latin typeface="Times New Roman" panose="02020603050405020304"/>
                <a:ea typeface="宋体" panose="02010600030101010101" pitchFamily="2" charset="-122"/>
                <a:sym typeface="+mn-ea"/>
              </a:rPr>
              <a:t>“</a:t>
            </a:r>
            <a:r>
              <a:rPr lang="en-US" altLang="zh-CN" sz="2500">
                <a:latin typeface="Times New Roman" panose="02020603050405020304"/>
                <a:ea typeface="Times New Roman" panose="02020603050405020304"/>
                <a:sym typeface="+mn-ea"/>
              </a:rPr>
              <a:t>I</a:t>
            </a:r>
            <a:r>
              <a:rPr lang="en-US" altLang="zh-CN" sz="2500">
                <a:latin typeface="Times New Roman" panose="02020603050405020304"/>
                <a:ea typeface="宋体" panose="02010600030101010101" pitchFamily="2" charset="-122"/>
                <a:sym typeface="+mn-ea"/>
              </a:rPr>
              <a:t>’</a:t>
            </a:r>
            <a:r>
              <a:rPr lang="en-US" altLang="zh-CN" sz="2500">
                <a:latin typeface="Times New Roman" panose="02020603050405020304"/>
                <a:ea typeface="Times New Roman" panose="02020603050405020304"/>
                <a:sym typeface="+mn-ea"/>
              </a:rPr>
              <a:t>m sorry, sir, but I can</a:t>
            </a:r>
            <a:r>
              <a:rPr lang="en-US" altLang="zh-CN" sz="2500">
                <a:latin typeface="Times New Roman" panose="02020603050405020304"/>
                <a:ea typeface="宋体" panose="02010600030101010101" pitchFamily="2" charset="-122"/>
                <a:sym typeface="+mn-ea"/>
              </a:rPr>
              <a:t>’</a:t>
            </a:r>
            <a:r>
              <a:rPr lang="en-US" altLang="zh-CN" sz="2500">
                <a:latin typeface="Times New Roman" panose="02020603050405020304"/>
                <a:ea typeface="Times New Roman" panose="02020603050405020304"/>
                <a:sym typeface="+mn-ea"/>
              </a:rPr>
              <a:t>t rewrite my dream,</a:t>
            </a:r>
            <a:r>
              <a:rPr lang="en-US" altLang="zh-CN" sz="2500">
                <a:latin typeface="Times New Roman" panose="02020603050405020304"/>
                <a:ea typeface="宋体" panose="02010600030101010101" pitchFamily="2" charset="-122"/>
                <a:sym typeface="+mn-ea"/>
              </a:rPr>
              <a:t>”</a:t>
            </a:r>
            <a:r>
              <a:rPr lang="en-US" altLang="zh-CN" sz="2500">
                <a:latin typeface="宋体" panose="02010600030101010101" pitchFamily="2" charset="-122"/>
                <a:ea typeface="宋体" panose="02010600030101010101" pitchFamily="2" charset="-122"/>
                <a:sym typeface="+mn-ea"/>
              </a:rPr>
              <a:t> </a:t>
            </a:r>
            <a:r>
              <a:rPr lang="en-US" altLang="zh-CN" sz="2500">
                <a:latin typeface="Times New Roman" panose="02020603050405020304"/>
                <a:ea typeface="Times New Roman" panose="02020603050405020304"/>
                <a:sym typeface="+mn-ea"/>
              </a:rPr>
              <a:t>he said earnestly. </a:t>
            </a:r>
            <a:r>
              <a:rPr lang="en-US" altLang="zh-CN" sz="2500">
                <a:latin typeface="Times New Roman" panose="02020603050405020304"/>
                <a:ea typeface="Times New Roman" panose="02020603050405020304"/>
                <a:sym typeface="+mn-ea"/>
              </a:rPr>
              <a:t>The teacher shook his head in disappointment. However, Monty resolved to hold on to his dream, never letting go of the ranch he had so vividly envisioned.</a:t>
            </a:r>
            <a:endParaRPr lang="en-US" altLang="zh-CN" sz="2500" dirty="0">
              <a:latin typeface="Times New Roman" panose="02020603050405020304" pitchFamily="18" charset="0"/>
            </a:endParaRPr>
          </a:p>
          <a:p>
            <a:pPr marL="0" indent="457200" algn="just" defTabSz="266700">
              <a:spcBef>
                <a:spcPct val="0"/>
              </a:spcBef>
              <a:spcAft>
                <a:spcPct val="0"/>
              </a:spcAft>
            </a:pPr>
            <a:endParaRPr lang="en-US" altLang="zh-CN" sz="2500" b="1">
              <a:latin typeface="Times New Roman" panose="02020603050405020304"/>
              <a:ea typeface="宋体" panose="02010600030101010101" pitchFamily="2" charset="-122"/>
            </a:endParaRPr>
          </a:p>
          <a:p>
            <a:pPr indent="457200" algn="just" defTabSz="266700" fontAlgn="auto">
              <a:lnSpc>
                <a:spcPct val="100000"/>
              </a:lnSpc>
              <a:spcBef>
                <a:spcPct val="0"/>
              </a:spcBef>
              <a:spcAft>
                <a:spcPct val="0"/>
              </a:spcAft>
            </a:pPr>
            <a:r>
              <a:rPr lang="en-US" altLang="zh-CN" sz="2500" b="0" i="1" u="sng">
                <a:latin typeface="Times New Roman" panose="02020603050405020304"/>
                <a:ea typeface="Times New Roman" panose="02020603050405020304"/>
              </a:rPr>
              <a:t>Twenty years later, the teacher brought 30 students to camp out on a ranch for a week.</a:t>
            </a:r>
            <a:r>
              <a:rPr lang="en-US" altLang="zh-CN" sz="2500" b="0" i="1">
                <a:latin typeface="宋体" panose="02010600030101010101" pitchFamily="2" charset="-122"/>
                <a:ea typeface="宋体" panose="02010600030101010101" pitchFamily="2" charset="-122"/>
              </a:rPr>
              <a:t> </a:t>
            </a:r>
            <a:r>
              <a:rPr lang="en-US" altLang="zh-CN" sz="2500">
                <a:solidFill>
                  <a:schemeClr val="tx1"/>
                </a:solidFill>
                <a:latin typeface="Times New Roman" panose="02020603050405020304"/>
                <a:ea typeface="Times New Roman" panose="02020603050405020304"/>
              </a:rPr>
              <a:t>They wandered about the sprawling pasture, admired the red-roofed barn and chatted with the gracious rancher. </a:t>
            </a:r>
            <a:r>
              <a:rPr lang="en-US" altLang="zh-CN" sz="2500" u="sng">
                <a:solidFill>
                  <a:schemeClr val="tx1"/>
                </a:solidFill>
                <a:latin typeface="Times New Roman" panose="02020603050405020304"/>
                <a:ea typeface="Times New Roman" panose="02020603050405020304"/>
              </a:rPr>
              <a:t>It was not until she spotted a child’s drawing framed on the wall that she froze.</a:t>
            </a:r>
            <a:r>
              <a:rPr lang="zh-CN" altLang="en-US" sz="2500" u="sng">
                <a:solidFill>
                  <a:srgbClr val="FF0000"/>
                </a:solidFill>
                <a:latin typeface="Times New Roman" panose="02020603050405020304"/>
                <a:ea typeface="宋体" panose="02010600030101010101" pitchFamily="2" charset="-122"/>
              </a:rPr>
              <a:t>（呼应）</a:t>
            </a:r>
            <a:r>
              <a:rPr lang="en-US" altLang="zh-CN" sz="2500">
                <a:solidFill>
                  <a:schemeClr val="tx1"/>
                </a:solidFill>
                <a:latin typeface="Times New Roman" panose="02020603050405020304"/>
                <a:ea typeface="Times New Roman" panose="02020603050405020304"/>
              </a:rPr>
              <a:t> The rancher was Monty! Memories flooded back and guilt washed over her. The teacher stepped forward, voice trembling with regret. “I owe you an apology dear.” Monty smiled gently, eyes crinkling as he waved off her remorse. “This drawing pushed me to hold on to my dream.” Warm applause rose from the students, their cheers of admiration mingling with the breeze. </a:t>
            </a:r>
            <a:r>
              <a:rPr lang="en-US" altLang="zh-CN" sz="2500" b="1">
                <a:solidFill>
                  <a:srgbClr val="FF0000"/>
                </a:solidFill>
                <a:latin typeface="Times New Roman" panose="02020603050405020304"/>
                <a:ea typeface="Times New Roman" panose="02020603050405020304"/>
              </a:rPr>
              <a:t>While the golden sunset dripping down the ranch, the teacher wore a tearful smile and Monty stood tall in the tender glow.</a:t>
            </a:r>
            <a:endParaRPr lang="en-US" altLang="zh-CN" sz="2500" b="1">
              <a:solidFill>
                <a:srgbClr val="FF0000"/>
              </a:solidFill>
              <a:latin typeface="Times New Roman" panose="02020603050405020304"/>
              <a:ea typeface="Times New Roman" panose="020206030504050203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13995" y="-8255"/>
            <a:ext cx="11710670" cy="6749415"/>
          </a:xfrm>
          <a:prstGeom prst="rect">
            <a:avLst/>
          </a:prstGeom>
          <a:noFill/>
        </p:spPr>
        <p:txBody>
          <a:bodyPr wrap="square" rtlCol="0">
            <a:noAutofit/>
          </a:bodyPr>
          <a:p>
            <a:pPr algn="ctr" fontAlgn="auto">
              <a:lnSpc>
                <a:spcPct val="150000"/>
              </a:lnSpc>
            </a:pPr>
            <a:r>
              <a:rPr lang="en-US" altLang="zh-CN" sz="4000" b="1">
                <a:gradFill>
                  <a:gsLst>
                    <a:gs pos="0">
                      <a:srgbClr val="E30000"/>
                    </a:gs>
                    <a:gs pos="100000">
                      <a:srgbClr val="760303"/>
                    </a:gs>
                  </a:gsLst>
                  <a:lin scaled="0"/>
                </a:gradFill>
                <a:latin typeface="Times New Roman" panose="02020603050405020304" pitchFamily="18" charset="0"/>
                <a:cs typeface="Times New Roman" panose="02020603050405020304" pitchFamily="18" charset="0"/>
              </a:rPr>
              <a:t>Monty’s Dream </a:t>
            </a:r>
            <a:endParaRPr lang="en-US" altLang="zh-CN" sz="4000" b="1">
              <a:gradFill>
                <a:gsLst>
                  <a:gs pos="0">
                    <a:srgbClr val="E30000"/>
                  </a:gs>
                  <a:gs pos="100000">
                    <a:srgbClr val="760303"/>
                  </a:gs>
                </a:gsLst>
                <a:lin scaled="0"/>
              </a:gradFill>
              <a:latin typeface="Times New Roman" panose="02020603050405020304" pitchFamily="18" charset="0"/>
              <a:cs typeface="Times New Roman" panose="02020603050405020304" pitchFamily="18" charset="0"/>
            </a:endParaRPr>
          </a:p>
          <a:p>
            <a:pPr algn="l" fontAlgn="auto">
              <a:lnSpc>
                <a:spcPct val="150000"/>
              </a:lnSpc>
            </a:pPr>
            <a:r>
              <a:rPr lang="en-US" altLang="zh-CN" sz="4000" b="1">
                <a:latin typeface="Times New Roman" panose="02020603050405020304" pitchFamily="18" charset="0"/>
                <a:cs typeface="Times New Roman" panose="02020603050405020304" pitchFamily="18" charset="0"/>
              </a:rPr>
              <a:t>I</a:t>
            </a:r>
            <a:r>
              <a:rPr lang="zh-CN" altLang="en-US" sz="4000" b="1">
                <a:latin typeface="Times New Roman" panose="02020603050405020304" pitchFamily="18" charset="0"/>
                <a:cs typeface="Times New Roman" panose="02020603050405020304" pitchFamily="18" charset="0"/>
              </a:rPr>
              <a:t>：审题</a:t>
            </a:r>
            <a:endParaRPr lang="zh-CN" altLang="en-US" sz="4000" b="1">
              <a:latin typeface="Times New Roman" panose="02020603050405020304" pitchFamily="18" charset="0"/>
              <a:cs typeface="Times New Roman" panose="02020603050405020304" pitchFamily="18" charset="0"/>
            </a:endParaRPr>
          </a:p>
          <a:p>
            <a:pPr fontAlgn="auto">
              <a:lnSpc>
                <a:spcPct val="150000"/>
              </a:lnSpc>
            </a:pPr>
            <a:r>
              <a:rPr lang="en-US" altLang="zh-CN" sz="3600">
                <a:latin typeface="Times New Roman" panose="02020603050405020304" pitchFamily="18" charset="0"/>
                <a:cs typeface="Times New Roman" panose="02020603050405020304" pitchFamily="18" charset="0"/>
              </a:rPr>
              <a:t>Theme: </a:t>
            </a:r>
            <a:endParaRPr lang="en-US" altLang="zh-CN" sz="3600">
              <a:latin typeface="Times New Roman" panose="02020603050405020304" pitchFamily="18" charset="0"/>
              <a:cs typeface="Times New Roman" panose="02020603050405020304" pitchFamily="18" charset="0"/>
            </a:endParaRPr>
          </a:p>
          <a:p>
            <a:pPr fontAlgn="auto">
              <a:lnSpc>
                <a:spcPct val="150000"/>
              </a:lnSpc>
            </a:pPr>
            <a:endParaRPr lang="en-US" altLang="zh-CN" sz="3600">
              <a:latin typeface="Times New Roman" panose="02020603050405020304" pitchFamily="18" charset="0"/>
              <a:cs typeface="Times New Roman" panose="02020603050405020304" pitchFamily="18" charset="0"/>
            </a:endParaRPr>
          </a:p>
          <a:p>
            <a:pPr fontAlgn="auto">
              <a:lnSpc>
                <a:spcPct val="150000"/>
              </a:lnSpc>
            </a:pPr>
            <a:endParaRPr lang="en-US" altLang="zh-CN" sz="3600">
              <a:latin typeface="Times New Roman" panose="02020603050405020304" pitchFamily="18" charset="0"/>
              <a:cs typeface="Times New Roman" panose="02020603050405020304" pitchFamily="18" charset="0"/>
            </a:endParaRPr>
          </a:p>
          <a:p>
            <a:pPr fontAlgn="auto">
              <a:lnSpc>
                <a:spcPct val="150000"/>
              </a:lnSpc>
            </a:pPr>
            <a:r>
              <a:rPr lang="en-US" altLang="zh-CN" sz="3600">
                <a:latin typeface="Times New Roman" panose="02020603050405020304" pitchFamily="18" charset="0"/>
                <a:cs typeface="Times New Roman" panose="02020603050405020304" pitchFamily="18" charset="0"/>
              </a:rPr>
              <a:t>Conflict: </a:t>
            </a:r>
            <a:endParaRPr lang="en-US" altLang="zh-CN" sz="3600">
              <a:solidFill>
                <a:srgbClr val="FF0000"/>
              </a:solidFill>
              <a:latin typeface="Times New Roman" panose="02020603050405020304" pitchFamily="18" charset="0"/>
              <a:cs typeface="Times New Roman" panose="02020603050405020304" pitchFamily="18" charset="0"/>
            </a:endParaRPr>
          </a:p>
        </p:txBody>
      </p:sp>
      <p:sp>
        <p:nvSpPr>
          <p:cNvPr id="3" name="文本框 2"/>
          <p:cNvSpPr txBox="1"/>
          <p:nvPr/>
        </p:nvSpPr>
        <p:spPr>
          <a:xfrm>
            <a:off x="551180" y="2644775"/>
            <a:ext cx="11075670" cy="1568450"/>
          </a:xfrm>
          <a:prstGeom prst="rect">
            <a:avLst/>
          </a:prstGeom>
          <a:noFill/>
        </p:spPr>
        <p:txBody>
          <a:bodyPr wrap="square" rtlCol="0" anchor="t">
            <a:spAutoFit/>
          </a:bodyPr>
          <a:p>
            <a:pPr algn="l" fontAlgn="auto">
              <a:lnSpc>
                <a:spcPct val="150000"/>
              </a:lnSpc>
            </a:pPr>
            <a:r>
              <a:rPr lang="en-US" altLang="zh-CN" sz="3200">
                <a:solidFill>
                  <a:srgbClr val="FF0000"/>
                </a:solidFill>
                <a:latin typeface="Times New Roman" panose="02020603050405020304" pitchFamily="18" charset="0"/>
                <a:cs typeface="Times New Roman" panose="02020603050405020304" pitchFamily="18" charset="0"/>
                <a:sym typeface="+mn-ea"/>
              </a:rPr>
              <a:t>Stick to dreams.</a:t>
            </a:r>
            <a:endParaRPr lang="en-US" altLang="zh-CN" sz="3200">
              <a:solidFill>
                <a:srgbClr val="FF0000"/>
              </a:solidFill>
              <a:latin typeface="Times New Roman" panose="02020603050405020304" pitchFamily="18" charset="0"/>
              <a:cs typeface="Times New Roman" panose="02020603050405020304" pitchFamily="18" charset="0"/>
              <a:sym typeface="+mn-ea"/>
            </a:endParaRPr>
          </a:p>
          <a:p>
            <a:pPr algn="l" fontAlgn="auto">
              <a:lnSpc>
                <a:spcPct val="150000"/>
              </a:lnSpc>
            </a:pPr>
            <a:r>
              <a:rPr lang="en-US" altLang="zh-CN" sz="3200">
                <a:solidFill>
                  <a:srgbClr val="FF0000"/>
                </a:solidFill>
                <a:latin typeface="Times New Roman" panose="02020603050405020304" pitchFamily="18" charset="0"/>
                <a:cs typeface="Times New Roman" panose="02020603050405020304" pitchFamily="18" charset="0"/>
                <a:sym typeface="+mn-ea"/>
              </a:rPr>
              <a:t>Never give up dreams however unrealistic they seem to be.</a:t>
            </a:r>
            <a:endParaRPr lang="en-US" altLang="zh-CN" sz="3200" b="1">
              <a:solidFill>
                <a:srgbClr val="FF0000"/>
              </a:solidFill>
              <a:latin typeface="Times New Roman" panose="02020603050405020304" pitchFamily="18" charset="0"/>
              <a:cs typeface="Times New Roman" panose="02020603050405020304" pitchFamily="18" charset="0"/>
              <a:sym typeface="+mn-ea"/>
            </a:endParaRPr>
          </a:p>
        </p:txBody>
      </p:sp>
      <p:sp>
        <p:nvSpPr>
          <p:cNvPr id="4" name="文本框 3"/>
          <p:cNvSpPr txBox="1"/>
          <p:nvPr/>
        </p:nvSpPr>
        <p:spPr>
          <a:xfrm>
            <a:off x="352425" y="5201920"/>
            <a:ext cx="11363960" cy="1568450"/>
          </a:xfrm>
          <a:prstGeom prst="rect">
            <a:avLst/>
          </a:prstGeom>
          <a:noFill/>
        </p:spPr>
        <p:txBody>
          <a:bodyPr wrap="square" rtlCol="0" anchor="t">
            <a:spAutoFit/>
          </a:bodyPr>
          <a:p>
            <a:pPr fontAlgn="auto">
              <a:lnSpc>
                <a:spcPct val="150000"/>
              </a:lnSpc>
            </a:pPr>
            <a:r>
              <a:rPr lang="en-US" altLang="zh-CN" sz="3200">
                <a:solidFill>
                  <a:srgbClr val="FF0000"/>
                </a:solidFill>
                <a:latin typeface="Times New Roman" panose="02020603050405020304" pitchFamily="18" charset="0"/>
                <a:cs typeface="Times New Roman" panose="02020603050405020304" pitchFamily="18" charset="0"/>
                <a:sym typeface="+mn-ea"/>
              </a:rPr>
              <a:t>A boy’s big dream</a:t>
            </a:r>
            <a:r>
              <a:rPr lang="en-US" altLang="zh-CN" sz="3200">
                <a:latin typeface="Times New Roman" panose="02020603050405020304" pitchFamily="18" charset="0"/>
                <a:cs typeface="Times New Roman" panose="02020603050405020304" pitchFamily="18" charset="0"/>
                <a:sym typeface="+mn-ea"/>
              </a:rPr>
              <a:t> VS </a:t>
            </a:r>
            <a:endParaRPr lang="en-US" altLang="zh-CN" sz="3200">
              <a:latin typeface="Times New Roman" panose="02020603050405020304" pitchFamily="18" charset="0"/>
              <a:cs typeface="Times New Roman" panose="02020603050405020304" pitchFamily="18" charset="0"/>
              <a:sym typeface="+mn-ea"/>
            </a:endParaRPr>
          </a:p>
          <a:p>
            <a:pPr fontAlgn="auto">
              <a:lnSpc>
                <a:spcPct val="150000"/>
              </a:lnSpc>
            </a:pPr>
            <a:r>
              <a:rPr lang="en-US" altLang="zh-CN" sz="3200">
                <a:solidFill>
                  <a:srgbClr val="FF0000"/>
                </a:solidFill>
                <a:latin typeface="Times New Roman" panose="02020603050405020304" pitchFamily="18" charset="0"/>
                <a:cs typeface="Times New Roman" panose="02020603050405020304" pitchFamily="18" charset="0"/>
                <a:sym typeface="+mn-ea"/>
              </a:rPr>
              <a:t>the reality in the adult’s world</a:t>
            </a:r>
            <a:endParaRPr lang="en-US" altLang="zh-CN" sz="3200" b="1">
              <a:solidFill>
                <a:srgbClr val="FF0000"/>
              </a:solidFill>
              <a:latin typeface="Times New Roman" panose="02020603050405020304" pitchFamily="18" charset="0"/>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 calcmode="lin" valueType="num">
                                      <p:cBhvr additive="base">
                                        <p:cTn id="1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98450" y="264795"/>
            <a:ext cx="11557000" cy="6268085"/>
          </a:xfrm>
          <a:prstGeom prst="rect">
            <a:avLst/>
          </a:prstGeom>
          <a:noFill/>
        </p:spPr>
        <p:txBody>
          <a:bodyPr wrap="square" rtlCol="0">
            <a:noAutofit/>
          </a:bodyPr>
          <a:p>
            <a:r>
              <a:rPr lang="en-US" altLang="zh-CN" sz="3200" b="1">
                <a:latin typeface="Times New Roman" panose="02020603050405020304" pitchFamily="18" charset="0"/>
                <a:cs typeface="Times New Roman" panose="02020603050405020304" pitchFamily="18" charset="0"/>
                <a:sym typeface="+mn-ea"/>
              </a:rPr>
              <a:t>II. </a:t>
            </a:r>
            <a:r>
              <a:rPr lang="zh-CN" altLang="en-US" sz="3200" b="1">
                <a:latin typeface="Times New Roman" panose="02020603050405020304" pitchFamily="18" charset="0"/>
                <a:cs typeface="Times New Roman" panose="02020603050405020304" pitchFamily="18" charset="0"/>
                <a:sym typeface="+mn-ea"/>
              </a:rPr>
              <a:t>情节设计</a:t>
            </a:r>
            <a:r>
              <a:rPr lang="en-US" altLang="zh-CN" sz="3200" b="1">
                <a:latin typeface="Times New Roman" panose="02020603050405020304" pitchFamily="18" charset="0"/>
                <a:cs typeface="Times New Roman" panose="02020603050405020304" pitchFamily="18" charset="0"/>
                <a:sym typeface="+mn-ea"/>
              </a:rPr>
              <a:t>:</a:t>
            </a:r>
            <a:endParaRPr lang="en-US" altLang="zh-CN" sz="3200" b="1">
              <a:latin typeface="Times New Roman" panose="02020603050405020304" pitchFamily="18" charset="0"/>
              <a:cs typeface="Times New Roman" panose="02020603050405020304" pitchFamily="18" charset="0"/>
            </a:endParaRPr>
          </a:p>
          <a:p>
            <a:endParaRPr lang="en-US" altLang="zh-CN" sz="2800">
              <a:latin typeface="Times New Roman" panose="02020603050405020304" pitchFamily="18" charset="0"/>
              <a:cs typeface="Times New Roman" panose="02020603050405020304" pitchFamily="18" charset="0"/>
              <a:sym typeface="+mn-ea"/>
            </a:endParaRPr>
          </a:p>
          <a:p>
            <a:r>
              <a:rPr lang="en-US" altLang="zh-CN" sz="2800" b="1" i="1">
                <a:latin typeface="Times New Roman" panose="02020603050405020304" pitchFamily="18" charset="0"/>
                <a:cs typeface="Times New Roman" panose="02020603050405020304" pitchFamily="18" charset="0"/>
                <a:sym typeface="+mn-ea"/>
              </a:rPr>
              <a:t>Para 1. The boy went home and </a:t>
            </a:r>
            <a:r>
              <a:rPr lang="en-US" altLang="zh-CN" sz="2800" b="1" i="1">
                <a:solidFill>
                  <a:srgbClr val="FF0000"/>
                </a:solidFill>
                <a:latin typeface="Times New Roman" panose="02020603050405020304" pitchFamily="18" charset="0"/>
                <a:cs typeface="Times New Roman" panose="02020603050405020304" pitchFamily="18" charset="0"/>
                <a:sym typeface="+mn-ea"/>
              </a:rPr>
              <a:t>thought about it long and hard.</a:t>
            </a:r>
            <a:endParaRPr lang="en-US" altLang="zh-CN" sz="2800">
              <a:solidFill>
                <a:srgbClr val="FF0000"/>
              </a:solidFill>
              <a:latin typeface="Times New Roman" panose="02020603050405020304" pitchFamily="18" charset="0"/>
              <a:cs typeface="Times New Roman" panose="02020603050405020304" pitchFamily="18" charset="0"/>
              <a:sym typeface="+mn-ea"/>
            </a:endParaRPr>
          </a:p>
          <a:p>
            <a:r>
              <a:rPr lang="en-US" altLang="zh-CN" sz="2800">
                <a:latin typeface="Times New Roman" panose="02020603050405020304" pitchFamily="18" charset="0"/>
                <a:cs typeface="Times New Roman" panose="02020603050405020304" pitchFamily="18" charset="0"/>
                <a:sym typeface="+mn-ea"/>
              </a:rPr>
              <a:t> </a:t>
            </a:r>
            <a:endParaRPr lang="en-US" altLang="zh-CN" sz="2800">
              <a:latin typeface="Times New Roman" panose="02020603050405020304" pitchFamily="18" charset="0"/>
              <a:cs typeface="Times New Roman" panose="02020603050405020304" pitchFamily="18" charset="0"/>
            </a:endParaRPr>
          </a:p>
          <a:p>
            <a:r>
              <a:rPr lang="en-US" altLang="zh-CN" sz="2800" b="1" u="sng">
                <a:latin typeface="Times New Roman" panose="02020603050405020304" pitchFamily="18" charset="0"/>
                <a:cs typeface="Times New Roman" panose="02020603050405020304" pitchFamily="18" charset="0"/>
                <a:sym typeface="+mn-ea"/>
              </a:rPr>
              <a:t>Contents:</a:t>
            </a:r>
            <a:r>
              <a:rPr lang="en-US" altLang="zh-CN" sz="2800">
                <a:latin typeface="Times New Roman" panose="02020603050405020304" pitchFamily="18" charset="0"/>
                <a:cs typeface="Times New Roman" panose="02020603050405020304" pitchFamily="18" charset="0"/>
                <a:sym typeface="+mn-ea"/>
              </a:rPr>
              <a:t>  </a:t>
            </a:r>
            <a:endParaRPr lang="en-US" altLang="zh-CN" sz="2800">
              <a:latin typeface="Times New Roman" panose="02020603050405020304" pitchFamily="18" charset="0"/>
              <a:cs typeface="Times New Roman" panose="02020603050405020304" pitchFamily="18" charset="0"/>
              <a:sym typeface="+mn-ea"/>
            </a:endParaRPr>
          </a:p>
          <a:p>
            <a:r>
              <a:rPr lang="en-US" altLang="zh-CN" sz="2800">
                <a:latin typeface="Times New Roman" panose="02020603050405020304" pitchFamily="18" charset="0"/>
                <a:cs typeface="Times New Roman" panose="02020603050405020304" pitchFamily="18" charset="0"/>
                <a:sym typeface="+mn-ea"/>
              </a:rPr>
              <a:t>soul-searching; self-dialogue; self-reflection; dialogue between father and son...</a:t>
            </a:r>
            <a:endParaRPr lang="en-US" altLang="zh-CN" sz="2800">
              <a:latin typeface="Times New Roman" panose="02020603050405020304" pitchFamily="18" charset="0"/>
              <a:cs typeface="Times New Roman" panose="02020603050405020304" pitchFamily="18" charset="0"/>
              <a:sym typeface="+mn-ea"/>
            </a:endParaRPr>
          </a:p>
          <a:p>
            <a:endParaRPr lang="en-US" altLang="zh-CN" sz="2800">
              <a:latin typeface="Times New Roman" panose="02020603050405020304" pitchFamily="18" charset="0"/>
              <a:cs typeface="Times New Roman" panose="02020603050405020304" pitchFamily="18" charset="0"/>
            </a:endParaRPr>
          </a:p>
          <a:p>
            <a:r>
              <a:rPr lang="en-US" altLang="zh-CN" sz="2800" b="1" u="sng">
                <a:latin typeface="Times New Roman" panose="02020603050405020304" pitchFamily="18" charset="0"/>
                <a:cs typeface="Times New Roman" panose="02020603050405020304" pitchFamily="18" charset="0"/>
                <a:sym typeface="+mn-ea"/>
              </a:rPr>
              <a:t>Methods:</a:t>
            </a:r>
            <a:r>
              <a:rPr lang="en-US" altLang="zh-CN" sz="2800">
                <a:latin typeface="Times New Roman" panose="02020603050405020304" pitchFamily="18" charset="0"/>
                <a:cs typeface="Times New Roman" panose="02020603050405020304" pitchFamily="18" charset="0"/>
                <a:sym typeface="+mn-ea"/>
              </a:rPr>
              <a:t> </a:t>
            </a:r>
            <a:endParaRPr lang="en-US" altLang="zh-CN" sz="2800">
              <a:latin typeface="Times New Roman" panose="02020603050405020304" pitchFamily="18" charset="0"/>
              <a:cs typeface="Times New Roman" panose="02020603050405020304" pitchFamily="18" charset="0"/>
              <a:sym typeface="+mn-ea"/>
            </a:endParaRPr>
          </a:p>
          <a:p>
            <a:r>
              <a:rPr lang="en-US" altLang="zh-CN" sz="2800">
                <a:latin typeface="Times New Roman" panose="02020603050405020304" pitchFamily="18" charset="0"/>
                <a:cs typeface="Times New Roman" panose="02020603050405020304" pitchFamily="18" charset="0"/>
                <a:sym typeface="+mn-ea"/>
              </a:rPr>
              <a:t>descriptions &amp; dialogues (mental activities; judging and weighing between dreams and reality; environment...)</a:t>
            </a:r>
            <a:endParaRPr lang="en-US" altLang="zh-CN" sz="2800">
              <a:latin typeface="Times New Roman" panose="02020603050405020304" pitchFamily="18" charset="0"/>
              <a:cs typeface="Times New Roman" panose="02020603050405020304" pitchFamily="18" charset="0"/>
              <a:sym typeface="+mn-ea"/>
            </a:endParaRPr>
          </a:p>
          <a:p>
            <a:endParaRPr lang="en-US" altLang="zh-CN" sz="2800">
              <a:latin typeface="Times New Roman" panose="02020603050405020304" pitchFamily="18" charset="0"/>
              <a:cs typeface="Times New Roman" panose="02020603050405020304" pitchFamily="18" charset="0"/>
            </a:endParaRPr>
          </a:p>
          <a:p>
            <a:r>
              <a:rPr lang="en-US" altLang="zh-CN" sz="2800" b="1">
                <a:solidFill>
                  <a:srgbClr val="FF0000"/>
                </a:solidFill>
                <a:latin typeface="Times New Roman" panose="02020603050405020304" pitchFamily="18" charset="0"/>
                <a:cs typeface="Times New Roman" panose="02020603050405020304" pitchFamily="18" charset="0"/>
                <a:sym typeface="+mn-ea"/>
              </a:rPr>
              <a:t>Transition to Para 2:</a:t>
            </a:r>
            <a:r>
              <a:rPr lang="en-US" altLang="zh-CN" sz="2800">
                <a:solidFill>
                  <a:srgbClr val="FF0000"/>
                </a:solidFill>
                <a:latin typeface="Times New Roman" panose="02020603050405020304" pitchFamily="18" charset="0"/>
                <a:cs typeface="Times New Roman" panose="02020603050405020304" pitchFamily="18" charset="0"/>
                <a:sym typeface="+mn-ea"/>
              </a:rPr>
              <a:t> </a:t>
            </a:r>
            <a:endParaRPr lang="en-US" altLang="zh-CN" sz="2800">
              <a:solidFill>
                <a:srgbClr val="FF0000"/>
              </a:solidFill>
              <a:latin typeface="Times New Roman" panose="02020603050405020304" pitchFamily="18" charset="0"/>
              <a:cs typeface="Times New Roman" panose="02020603050405020304" pitchFamily="18" charset="0"/>
              <a:sym typeface="+mn-ea"/>
            </a:endParaRPr>
          </a:p>
          <a:p>
            <a:r>
              <a:rPr lang="en-US" altLang="zh-CN" sz="2800">
                <a:solidFill>
                  <a:srgbClr val="FF0000"/>
                </a:solidFill>
                <a:latin typeface="Times New Roman" panose="02020603050405020304" pitchFamily="18" charset="0"/>
                <a:cs typeface="Times New Roman" panose="02020603050405020304" pitchFamily="18" charset="0"/>
                <a:sym typeface="+mn-ea"/>
              </a:rPr>
              <a:t>response to the teacher and grade with an unchanged mind.</a:t>
            </a:r>
            <a:endParaRPr lang="en-US" altLang="zh-CN" sz="2800">
              <a:solidFill>
                <a:srgbClr val="FF0000"/>
              </a:solidFill>
              <a:latin typeface="Times New Roman" panose="02020603050405020304" pitchFamily="18" charset="0"/>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 calcmode="lin" valueType="num">
                                      <p:cBhvr additive="base">
                                        <p:cTn id="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anim calcmode="lin" valueType="num">
                                      <p:cBhvr additive="base">
                                        <p:cTn id="1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anim calcmode="lin" valueType="num">
                                      <p:cBhvr additive="base">
                                        <p:cTn id="19"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831975" y="419100"/>
            <a:ext cx="8512175" cy="368300"/>
          </a:xfrm>
          <a:prstGeom prst="rect">
            <a:avLst/>
          </a:prstGeom>
          <a:noFill/>
        </p:spPr>
        <p:txBody>
          <a:bodyPr wrap="square" rtlCol="0">
            <a:spAutoFit/>
          </a:bodyPr>
          <a:p>
            <a:endParaRPr lang="zh-CN" altLang="en-US"/>
          </a:p>
        </p:txBody>
      </p:sp>
      <p:sp>
        <p:nvSpPr>
          <p:cNvPr id="3" name="文本框 2"/>
          <p:cNvSpPr txBox="1"/>
          <p:nvPr/>
        </p:nvSpPr>
        <p:spPr>
          <a:xfrm>
            <a:off x="363855" y="401320"/>
            <a:ext cx="11580495" cy="6770370"/>
          </a:xfrm>
          <a:prstGeom prst="rect">
            <a:avLst/>
          </a:prstGeom>
          <a:noFill/>
        </p:spPr>
        <p:txBody>
          <a:bodyPr wrap="square" rtlCol="0">
            <a:spAutoFit/>
          </a:bodyPr>
          <a:p>
            <a:r>
              <a:rPr lang="en-US" altLang="zh-CN" sz="2800" b="1">
                <a:latin typeface="Times New Roman" panose="02020603050405020304" pitchFamily="18" charset="0"/>
                <a:cs typeface="Times New Roman" panose="02020603050405020304" pitchFamily="18" charset="0"/>
                <a:sym typeface="+mn-ea"/>
              </a:rPr>
              <a:t>Plot Design:</a:t>
            </a:r>
            <a:endParaRPr lang="en-US" altLang="zh-CN" sz="2800" b="1">
              <a:latin typeface="Times New Roman" panose="02020603050405020304" pitchFamily="18" charset="0"/>
              <a:cs typeface="Times New Roman" panose="02020603050405020304" pitchFamily="18" charset="0"/>
              <a:sym typeface="+mn-ea"/>
            </a:endParaRPr>
          </a:p>
          <a:p>
            <a:endParaRPr lang="en-US" altLang="zh-CN" sz="2800" b="1">
              <a:latin typeface="Times New Roman" panose="02020603050405020304" pitchFamily="18" charset="0"/>
              <a:cs typeface="Times New Roman" panose="02020603050405020304" pitchFamily="18" charset="0"/>
              <a:sym typeface="+mn-ea"/>
            </a:endParaRPr>
          </a:p>
          <a:p>
            <a:pPr fontAlgn="auto">
              <a:lnSpc>
                <a:spcPct val="150000"/>
              </a:lnSpc>
            </a:pPr>
            <a:r>
              <a:rPr lang="en-US" altLang="zh-CN" sz="2800" b="1" i="1">
                <a:latin typeface="Times New Roman" panose="02020603050405020304" pitchFamily="18" charset="0"/>
                <a:cs typeface="Times New Roman" panose="02020603050405020304" pitchFamily="18" charset="0"/>
              </a:rPr>
              <a:t>Para 2: Twenty years later, the teacher </a:t>
            </a:r>
            <a:r>
              <a:rPr lang="en-US" altLang="zh-CN" sz="2800" b="1" i="1">
                <a:solidFill>
                  <a:srgbClr val="FF0000"/>
                </a:solidFill>
                <a:latin typeface="Times New Roman" panose="02020603050405020304" pitchFamily="18" charset="0"/>
                <a:cs typeface="Times New Roman" panose="02020603050405020304" pitchFamily="18" charset="0"/>
              </a:rPr>
              <a:t>brought 30 students to camp out on a ranch</a:t>
            </a:r>
            <a:r>
              <a:rPr lang="en-US" altLang="zh-CN" sz="2800" b="1" i="1">
                <a:latin typeface="Times New Roman" panose="02020603050405020304" pitchFamily="18" charset="0"/>
                <a:cs typeface="Times New Roman" panose="02020603050405020304" pitchFamily="18" charset="0"/>
              </a:rPr>
              <a:t> for a week.</a:t>
            </a:r>
            <a:r>
              <a:rPr lang="en-US" altLang="zh-CN" sz="2800">
                <a:latin typeface="Times New Roman" panose="02020603050405020304" pitchFamily="18" charset="0"/>
                <a:cs typeface="Times New Roman" panose="02020603050405020304" pitchFamily="18" charset="0"/>
              </a:rPr>
              <a:t> </a:t>
            </a:r>
            <a:endParaRPr lang="en-US" altLang="zh-CN" sz="2800">
              <a:latin typeface="Times New Roman" panose="02020603050405020304" pitchFamily="18" charset="0"/>
              <a:cs typeface="Times New Roman" panose="02020603050405020304" pitchFamily="18" charset="0"/>
            </a:endParaRPr>
          </a:p>
          <a:p>
            <a:pPr fontAlgn="auto">
              <a:lnSpc>
                <a:spcPct val="150000"/>
              </a:lnSpc>
            </a:pPr>
            <a:r>
              <a:rPr lang="en-US" altLang="zh-CN" sz="2800" b="1" u="sng">
                <a:latin typeface="Times New Roman" panose="02020603050405020304" pitchFamily="18" charset="0"/>
                <a:cs typeface="Times New Roman" panose="02020603050405020304" pitchFamily="18" charset="0"/>
                <a:sym typeface="+mn-ea"/>
              </a:rPr>
              <a:t>Contents:</a:t>
            </a:r>
            <a:r>
              <a:rPr lang="en-US" altLang="zh-CN" sz="2800">
                <a:latin typeface="Times New Roman" panose="02020603050405020304" pitchFamily="18" charset="0"/>
                <a:cs typeface="Times New Roman" panose="02020603050405020304" pitchFamily="18" charset="0"/>
                <a:sym typeface="+mn-ea"/>
              </a:rPr>
              <a:t> </a:t>
            </a:r>
            <a:endParaRPr lang="en-US" altLang="zh-CN" sz="2800">
              <a:latin typeface="Times New Roman" panose="02020603050405020304" pitchFamily="18" charset="0"/>
              <a:cs typeface="Times New Roman" panose="02020603050405020304" pitchFamily="18" charset="0"/>
              <a:sym typeface="+mn-ea"/>
            </a:endParaRPr>
          </a:p>
          <a:p>
            <a:pPr fontAlgn="auto">
              <a:lnSpc>
                <a:spcPct val="150000"/>
              </a:lnSpc>
            </a:pPr>
            <a:r>
              <a:rPr lang="en-US" altLang="zh-CN" sz="2800">
                <a:latin typeface="Times New Roman" panose="02020603050405020304" pitchFamily="18" charset="0"/>
                <a:cs typeface="Times New Roman" panose="02020603050405020304" pitchFamily="18" charset="0"/>
                <a:sym typeface="+mn-ea"/>
              </a:rPr>
              <a:t>brief description of the ranch; ranch owner’s identity recognized; teacher’s apology; instructive lesson to the students; </a:t>
            </a:r>
            <a:r>
              <a:rPr lang="en-US" altLang="zh-CN" sz="2800">
                <a:latin typeface="Times New Roman" panose="02020603050405020304" pitchFamily="18" charset="0"/>
                <a:cs typeface="Times New Roman" panose="02020603050405020304" pitchFamily="18" charset="0"/>
                <a:sym typeface="+mn-ea"/>
              </a:rPr>
              <a:t>elevation of the </a:t>
            </a:r>
            <a:r>
              <a:rPr lang="en-US" altLang="zh-CN" sz="2800">
                <a:latin typeface="Times New Roman" panose="02020603050405020304" pitchFamily="18" charset="0"/>
                <a:cs typeface="Times New Roman" panose="02020603050405020304" pitchFamily="18" charset="0"/>
                <a:sym typeface="+mn-ea"/>
              </a:rPr>
              <a:t>ending...</a:t>
            </a:r>
            <a:endParaRPr lang="en-US" altLang="zh-CN" sz="2800">
              <a:latin typeface="Times New Roman" panose="02020603050405020304" pitchFamily="18" charset="0"/>
              <a:cs typeface="Times New Roman" panose="02020603050405020304" pitchFamily="18" charset="0"/>
              <a:sym typeface="+mn-ea"/>
            </a:endParaRPr>
          </a:p>
          <a:p>
            <a:pPr fontAlgn="auto">
              <a:lnSpc>
                <a:spcPct val="150000"/>
              </a:lnSpc>
            </a:pPr>
            <a:r>
              <a:rPr lang="en-US" altLang="zh-CN" sz="2800" b="1" u="sng">
                <a:latin typeface="Times New Roman" panose="02020603050405020304" pitchFamily="18" charset="0"/>
                <a:cs typeface="Times New Roman" panose="02020603050405020304" pitchFamily="18" charset="0"/>
                <a:sym typeface="+mn-ea"/>
              </a:rPr>
              <a:t>Methods:</a:t>
            </a:r>
            <a:r>
              <a:rPr lang="en-US" altLang="zh-CN" sz="2800">
                <a:latin typeface="Times New Roman" panose="02020603050405020304" pitchFamily="18" charset="0"/>
                <a:cs typeface="Times New Roman" panose="02020603050405020304" pitchFamily="18" charset="0"/>
                <a:sym typeface="+mn-ea"/>
              </a:rPr>
              <a:t> </a:t>
            </a:r>
            <a:endParaRPr lang="en-US" altLang="zh-CN" sz="2800">
              <a:latin typeface="Times New Roman" panose="02020603050405020304" pitchFamily="18" charset="0"/>
              <a:cs typeface="Times New Roman" panose="02020603050405020304" pitchFamily="18" charset="0"/>
              <a:sym typeface="+mn-ea"/>
            </a:endParaRPr>
          </a:p>
          <a:p>
            <a:pPr fontAlgn="auto">
              <a:lnSpc>
                <a:spcPct val="150000"/>
              </a:lnSpc>
            </a:pPr>
            <a:r>
              <a:rPr lang="en-US" altLang="zh-CN" sz="2800">
                <a:latin typeface="Times New Roman" panose="02020603050405020304" pitchFamily="18" charset="0"/>
                <a:cs typeface="Times New Roman" panose="02020603050405020304" pitchFamily="18" charset="0"/>
                <a:sym typeface="+mn-ea"/>
              </a:rPr>
              <a:t>descriptions &amp; dialogues &amp; moral</a:t>
            </a:r>
            <a:endParaRPr lang="zh-CN" altLang="en-US" sz="2800" b="1">
              <a:solidFill>
                <a:srgbClr val="FF0000"/>
              </a:solidFill>
              <a:latin typeface="Arial" panose="020B0604020202020204" pitchFamily="34" charset="0"/>
              <a:cs typeface="Times New Roman" panose="02020603050405020304" pitchFamily="18" charset="0"/>
              <a:sym typeface="+mn-ea"/>
            </a:endParaRPr>
          </a:p>
          <a:p>
            <a:pPr fontAlgn="auto">
              <a:lnSpc>
                <a:spcPct val="150000"/>
              </a:lnSpc>
            </a:pPr>
            <a:r>
              <a:rPr lang="zh-CN" altLang="en-US" sz="2800" b="1">
                <a:solidFill>
                  <a:srgbClr val="FF0000"/>
                </a:solidFill>
                <a:latin typeface="Arial" panose="020B0604020202020204" pitchFamily="34" charset="0"/>
                <a:cs typeface="Times New Roman" panose="02020603050405020304" pitchFamily="18" charset="0"/>
                <a:sym typeface="+mn-ea"/>
              </a:rPr>
              <a:t>▲</a:t>
            </a:r>
            <a:r>
              <a:rPr lang="zh-CN" altLang="en-US" sz="2800" b="1">
                <a:latin typeface="Times New Roman" panose="02020603050405020304" pitchFamily="18" charset="0"/>
                <a:cs typeface="Times New Roman" panose="02020603050405020304" pitchFamily="18" charset="0"/>
                <a:sym typeface="+mn-ea"/>
              </a:rPr>
              <a:t>第二段涉及到的情节和要点较多，注意详略和手法</a:t>
            </a:r>
            <a:endParaRPr lang="en-US" altLang="zh-CN" sz="2800" b="1">
              <a:latin typeface="Times New Roman" panose="02020603050405020304" pitchFamily="18" charset="0"/>
              <a:cs typeface="Times New Roman" panose="02020603050405020304" pitchFamily="18" charset="0"/>
              <a:sym typeface="+mn-ea"/>
            </a:endParaRPr>
          </a:p>
          <a:p>
            <a:pPr fontAlgn="auto">
              <a:lnSpc>
                <a:spcPct val="150000"/>
              </a:lnSpc>
            </a:pPr>
            <a:r>
              <a:rPr lang="en-US" altLang="zh-CN" sz="2800">
                <a:latin typeface="Times New Roman" panose="02020603050405020304" pitchFamily="18" charset="0"/>
                <a:cs typeface="Times New Roman" panose="02020603050405020304" pitchFamily="18" charset="0"/>
              </a:rPr>
              <a:t> </a:t>
            </a:r>
            <a:endParaRPr lang="en-US" altLang="zh-CN" sz="2800">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01955" y="260350"/>
            <a:ext cx="11371580" cy="6170295"/>
          </a:xfrm>
          <a:prstGeom prst="rect">
            <a:avLst/>
          </a:prstGeom>
          <a:noFill/>
        </p:spPr>
        <p:txBody>
          <a:bodyPr wrap="square" rtlCol="0">
            <a:noAutofit/>
          </a:bodyPr>
          <a:p>
            <a:r>
              <a:rPr lang="en-US" altLang="zh-CN" sz="3600" b="1">
                <a:solidFill>
                  <a:srgbClr val="FF0000"/>
                </a:solidFill>
                <a:latin typeface="Times New Roman" panose="02020603050405020304" pitchFamily="18" charset="0"/>
                <a:cs typeface="Times New Roman" panose="02020603050405020304" pitchFamily="18" charset="0"/>
              </a:rPr>
              <a:t>Problems:</a:t>
            </a:r>
            <a:endParaRPr lang="en-US" altLang="zh-CN" sz="3600" b="1">
              <a:solidFill>
                <a:srgbClr val="FF0000"/>
              </a:solidFill>
              <a:latin typeface="Times New Roman" panose="02020603050405020304" pitchFamily="18" charset="0"/>
              <a:cs typeface="Times New Roman" panose="02020603050405020304" pitchFamily="18" charset="0"/>
            </a:endParaRPr>
          </a:p>
          <a:p>
            <a:pPr marL="342900" indent="-342900" fontAlgn="auto">
              <a:lnSpc>
                <a:spcPts val="4460"/>
              </a:lnSpc>
              <a:buFont typeface="Arial" panose="020B0604020202020204" pitchFamily="34" charset="0"/>
              <a:buChar char="•"/>
            </a:pPr>
            <a:r>
              <a:rPr lang="en-US" altLang="zh-CN" sz="2800">
                <a:solidFill>
                  <a:schemeClr val="tx1"/>
                </a:solidFill>
                <a:latin typeface="Times New Roman" panose="02020603050405020304" pitchFamily="18" charset="0"/>
                <a:cs typeface="Times New Roman" panose="02020603050405020304" pitchFamily="18" charset="0"/>
              </a:rPr>
              <a:t>Para 1 </a:t>
            </a:r>
            <a:r>
              <a:rPr lang="zh-CN" altLang="en-US" sz="2800">
                <a:solidFill>
                  <a:schemeClr val="tx1"/>
                </a:solidFill>
                <a:latin typeface="Times New Roman" panose="02020603050405020304" pitchFamily="18" charset="0"/>
                <a:cs typeface="Times New Roman" panose="02020603050405020304" pitchFamily="18" charset="0"/>
              </a:rPr>
              <a:t>没有聚焦在</a:t>
            </a:r>
            <a:r>
              <a:rPr lang="en-US" altLang="zh-CN" sz="2800">
                <a:solidFill>
                  <a:schemeClr val="tx1"/>
                </a:solidFill>
                <a:latin typeface="Times New Roman" panose="02020603050405020304" pitchFamily="18" charset="0"/>
                <a:cs typeface="Times New Roman" panose="02020603050405020304" pitchFamily="18" charset="0"/>
                <a:sym typeface="+mn-ea"/>
              </a:rPr>
              <a:t>thought about it long and hard</a:t>
            </a:r>
            <a:r>
              <a:rPr lang="zh-CN" altLang="en-US" sz="2800">
                <a:solidFill>
                  <a:schemeClr val="tx1"/>
                </a:solidFill>
                <a:latin typeface="Times New Roman" panose="02020603050405020304" pitchFamily="18" charset="0"/>
                <a:cs typeface="Times New Roman" panose="02020603050405020304" pitchFamily="18" charset="0"/>
                <a:sym typeface="+mn-ea"/>
              </a:rPr>
              <a:t>上面，立马坚定信念，不改初衷，接着大量篇幅写了毕业后努力奋斗的过程，</a:t>
            </a:r>
            <a:r>
              <a:rPr lang="zh-CN" altLang="en-US" sz="2800" u="sng">
                <a:solidFill>
                  <a:schemeClr val="tx1"/>
                </a:solidFill>
                <a:latin typeface="Times New Roman" panose="02020603050405020304" pitchFamily="18" charset="0"/>
                <a:cs typeface="Times New Roman" panose="02020603050405020304" pitchFamily="18" charset="0"/>
                <a:sym typeface="+mn-ea"/>
              </a:rPr>
              <a:t>人物和场景频繁转换</a:t>
            </a:r>
            <a:r>
              <a:rPr lang="zh-CN" altLang="en-US" sz="2800">
                <a:solidFill>
                  <a:schemeClr val="tx1"/>
                </a:solidFill>
                <a:latin typeface="Times New Roman" panose="02020603050405020304" pitchFamily="18" charset="0"/>
                <a:cs typeface="Times New Roman" panose="02020603050405020304" pitchFamily="18" charset="0"/>
                <a:sym typeface="+mn-ea"/>
              </a:rPr>
              <a:t>，和</a:t>
            </a:r>
            <a:r>
              <a:rPr lang="en-US" altLang="zh-CN" sz="2800">
                <a:solidFill>
                  <a:schemeClr val="tx1"/>
                </a:solidFill>
                <a:latin typeface="Times New Roman" panose="02020603050405020304" pitchFamily="18" charset="0"/>
                <a:cs typeface="Times New Roman" panose="02020603050405020304" pitchFamily="18" charset="0"/>
                <a:sym typeface="+mn-ea"/>
              </a:rPr>
              <a:t>Para 2</a:t>
            </a:r>
            <a:r>
              <a:rPr lang="zh-CN" altLang="en-US" sz="2800">
                <a:solidFill>
                  <a:schemeClr val="tx1"/>
                </a:solidFill>
                <a:latin typeface="Times New Roman" panose="02020603050405020304" pitchFamily="18" charset="0"/>
                <a:cs typeface="Times New Roman" panose="02020603050405020304" pitchFamily="18" charset="0"/>
                <a:sym typeface="+mn-ea"/>
              </a:rPr>
              <a:t>开头的</a:t>
            </a:r>
            <a:r>
              <a:rPr lang="en-US" altLang="zh-CN" sz="2800">
                <a:solidFill>
                  <a:schemeClr val="tx1"/>
                </a:solidFill>
                <a:latin typeface="Times New Roman" panose="02020603050405020304" pitchFamily="18" charset="0"/>
                <a:cs typeface="Times New Roman" panose="02020603050405020304" pitchFamily="18" charset="0"/>
                <a:sym typeface="+mn-ea"/>
              </a:rPr>
              <a:t> </a:t>
            </a:r>
            <a:r>
              <a:rPr lang="zh-CN" altLang="en-US" sz="2800">
                <a:solidFill>
                  <a:schemeClr val="tx1"/>
                </a:solidFill>
                <a:latin typeface="Times New Roman" panose="02020603050405020304" pitchFamily="18" charset="0"/>
                <a:cs typeface="Times New Roman" panose="02020603050405020304" pitchFamily="18" charset="0"/>
                <a:sym typeface="+mn-ea"/>
              </a:rPr>
              <a:t>二十年后接不上。</a:t>
            </a:r>
            <a:endParaRPr lang="zh-CN" altLang="en-US" sz="2800">
              <a:solidFill>
                <a:schemeClr val="tx1"/>
              </a:solidFill>
              <a:latin typeface="Times New Roman" panose="02020603050405020304" pitchFamily="18" charset="0"/>
              <a:cs typeface="Times New Roman" panose="02020603050405020304" pitchFamily="18" charset="0"/>
              <a:sym typeface="+mn-ea"/>
            </a:endParaRPr>
          </a:p>
          <a:p>
            <a:pPr marL="342900" indent="-342900" fontAlgn="auto">
              <a:lnSpc>
                <a:spcPts val="4460"/>
              </a:lnSpc>
              <a:buFont typeface="Arial" panose="020B0604020202020204" pitchFamily="34" charset="0"/>
              <a:buChar char="•"/>
            </a:pPr>
            <a:r>
              <a:rPr lang="en-US" altLang="zh-CN" sz="2800">
                <a:solidFill>
                  <a:schemeClr val="tx1"/>
                </a:solidFill>
                <a:latin typeface="Times New Roman" panose="02020603050405020304" pitchFamily="18" charset="0"/>
                <a:cs typeface="Times New Roman" panose="02020603050405020304" pitchFamily="18" charset="0"/>
                <a:sym typeface="+mn-ea"/>
              </a:rPr>
              <a:t>Para 1 </a:t>
            </a:r>
            <a:r>
              <a:rPr lang="zh-CN" altLang="en-US" sz="2800">
                <a:solidFill>
                  <a:schemeClr val="tx1"/>
                </a:solidFill>
                <a:latin typeface="Times New Roman" panose="02020603050405020304" pitchFamily="18" charset="0"/>
                <a:cs typeface="Times New Roman" panose="02020603050405020304" pitchFamily="18" charset="0"/>
                <a:sym typeface="+mn-ea"/>
              </a:rPr>
              <a:t>和</a:t>
            </a:r>
            <a:r>
              <a:rPr lang="en-US" altLang="zh-CN" sz="2800">
                <a:solidFill>
                  <a:schemeClr val="tx1"/>
                </a:solidFill>
                <a:latin typeface="Times New Roman" panose="02020603050405020304" pitchFamily="18" charset="0"/>
                <a:cs typeface="Times New Roman" panose="02020603050405020304" pitchFamily="18" charset="0"/>
                <a:sym typeface="+mn-ea"/>
              </a:rPr>
              <a:t>Para 2</a:t>
            </a:r>
            <a:r>
              <a:rPr lang="zh-CN" altLang="en-US" sz="2800">
                <a:solidFill>
                  <a:schemeClr val="tx1"/>
                </a:solidFill>
                <a:latin typeface="Times New Roman" panose="02020603050405020304" pitchFamily="18" charset="0"/>
                <a:cs typeface="Times New Roman" panose="02020603050405020304" pitchFamily="18" charset="0"/>
                <a:sym typeface="+mn-ea"/>
              </a:rPr>
              <a:t>的衔接过渡不恰当，写了坚定信念，不改初衷，</a:t>
            </a:r>
            <a:r>
              <a:rPr lang="zh-CN" altLang="en-US" sz="2800" u="sng">
                <a:solidFill>
                  <a:schemeClr val="tx1"/>
                </a:solidFill>
                <a:latin typeface="Times New Roman" panose="02020603050405020304" pitchFamily="18" charset="0"/>
                <a:cs typeface="Times New Roman" panose="02020603050405020304" pitchFamily="18" charset="0"/>
                <a:sym typeface="+mn-ea"/>
              </a:rPr>
              <a:t>却没有写对老师和成绩</a:t>
            </a:r>
            <a:r>
              <a:rPr lang="en-US" altLang="zh-CN" sz="2800" u="sng">
                <a:solidFill>
                  <a:schemeClr val="tx1"/>
                </a:solidFill>
                <a:latin typeface="Times New Roman" panose="02020603050405020304" pitchFamily="18" charset="0"/>
                <a:cs typeface="Times New Roman" panose="02020603050405020304" pitchFamily="18" charset="0"/>
                <a:sym typeface="+mn-ea"/>
              </a:rPr>
              <a:t>“F”</a:t>
            </a:r>
            <a:r>
              <a:rPr lang="zh-CN" altLang="en-US" sz="2800" u="sng">
                <a:solidFill>
                  <a:schemeClr val="tx1"/>
                </a:solidFill>
                <a:latin typeface="Times New Roman" panose="02020603050405020304" pitchFamily="18" charset="0"/>
                <a:cs typeface="Times New Roman" panose="02020603050405020304" pitchFamily="18" charset="0"/>
                <a:sym typeface="+mn-ea"/>
              </a:rPr>
              <a:t>的回应</a:t>
            </a:r>
            <a:r>
              <a:rPr lang="zh-CN" altLang="en-US" sz="2800">
                <a:solidFill>
                  <a:schemeClr val="tx1"/>
                </a:solidFill>
                <a:latin typeface="Times New Roman" panose="02020603050405020304" pitchFamily="18" charset="0"/>
                <a:cs typeface="Times New Roman" panose="02020603050405020304" pitchFamily="18" charset="0"/>
                <a:sym typeface="+mn-ea"/>
              </a:rPr>
              <a:t>。</a:t>
            </a:r>
            <a:endParaRPr lang="zh-CN" altLang="en-US" sz="2800">
              <a:solidFill>
                <a:schemeClr val="tx1"/>
              </a:solidFill>
              <a:latin typeface="Times New Roman" panose="02020603050405020304" pitchFamily="18" charset="0"/>
              <a:cs typeface="Times New Roman" panose="02020603050405020304" pitchFamily="18" charset="0"/>
              <a:sym typeface="+mn-ea"/>
            </a:endParaRPr>
          </a:p>
          <a:p>
            <a:pPr marL="342900" indent="-342900" fontAlgn="auto">
              <a:lnSpc>
                <a:spcPts val="4460"/>
              </a:lnSpc>
              <a:buFont typeface="Arial" panose="020B0604020202020204" pitchFamily="34" charset="0"/>
              <a:buChar char="•"/>
            </a:pPr>
            <a:r>
              <a:rPr lang="en-US" altLang="zh-CN" sz="2800">
                <a:solidFill>
                  <a:schemeClr val="tx1"/>
                </a:solidFill>
                <a:latin typeface="Times New Roman" panose="02020603050405020304" pitchFamily="18" charset="0"/>
                <a:cs typeface="Times New Roman" panose="02020603050405020304" pitchFamily="18" charset="0"/>
                <a:sym typeface="+mn-ea"/>
              </a:rPr>
              <a:t>Para 2 </a:t>
            </a:r>
            <a:r>
              <a:rPr lang="zh-CN" altLang="en-US" sz="2800">
                <a:solidFill>
                  <a:schemeClr val="tx1"/>
                </a:solidFill>
                <a:latin typeface="Times New Roman" panose="02020603050405020304" pitchFamily="18" charset="0"/>
                <a:cs typeface="Times New Roman" panose="02020603050405020304" pitchFamily="18" charset="0"/>
                <a:sym typeface="+mn-ea"/>
              </a:rPr>
              <a:t>农场景观过多（东南西北，</a:t>
            </a:r>
            <a:r>
              <a:rPr lang="en-US" altLang="zh-CN" sz="2800">
                <a:solidFill>
                  <a:schemeClr val="tx1"/>
                </a:solidFill>
                <a:latin typeface="Times New Roman" panose="02020603050405020304" pitchFamily="18" charset="0"/>
                <a:cs typeface="Times New Roman" panose="02020603050405020304" pitchFamily="18" charset="0"/>
                <a:sym typeface="+mn-ea"/>
              </a:rPr>
              <a:t>traces</a:t>
            </a:r>
            <a:r>
              <a:rPr lang="zh-CN" altLang="en-US" sz="2800">
                <a:solidFill>
                  <a:schemeClr val="tx1"/>
                </a:solidFill>
                <a:latin typeface="Times New Roman" panose="02020603050405020304" pitchFamily="18" charset="0"/>
                <a:cs typeface="Times New Roman" panose="02020603050405020304" pitchFamily="18" charset="0"/>
                <a:sym typeface="+mn-ea"/>
              </a:rPr>
              <a:t>，</a:t>
            </a:r>
            <a:r>
              <a:rPr lang="en-US" altLang="zh-CN" sz="2800">
                <a:solidFill>
                  <a:schemeClr val="tx1"/>
                </a:solidFill>
                <a:latin typeface="Times New Roman" panose="02020603050405020304" pitchFamily="18" charset="0"/>
                <a:cs typeface="Times New Roman" panose="02020603050405020304" pitchFamily="18" charset="0"/>
                <a:sym typeface="+mn-ea"/>
              </a:rPr>
              <a:t>stables, buildings...</a:t>
            </a:r>
            <a:r>
              <a:rPr lang="zh-CN" altLang="en-US" sz="2800">
                <a:solidFill>
                  <a:schemeClr val="tx1"/>
                </a:solidFill>
                <a:latin typeface="Times New Roman" panose="02020603050405020304" pitchFamily="18" charset="0"/>
                <a:cs typeface="Times New Roman" panose="02020603050405020304" pitchFamily="18" charset="0"/>
                <a:sym typeface="+mn-ea"/>
              </a:rPr>
              <a:t>）、孩子们活动（骑马，游戏</a:t>
            </a:r>
            <a:r>
              <a:rPr lang="en-US" altLang="zh-CN" sz="2800">
                <a:solidFill>
                  <a:schemeClr val="tx1"/>
                </a:solidFill>
                <a:latin typeface="Times New Roman" panose="02020603050405020304" pitchFamily="18" charset="0"/>
                <a:cs typeface="Times New Roman" panose="02020603050405020304" pitchFamily="18" charset="0"/>
                <a:sym typeface="+mn-ea"/>
              </a:rPr>
              <a:t>...</a:t>
            </a:r>
            <a:r>
              <a:rPr lang="zh-CN" altLang="en-US" sz="2800">
                <a:solidFill>
                  <a:schemeClr val="tx1"/>
                </a:solidFill>
                <a:latin typeface="Times New Roman" panose="02020603050405020304" pitchFamily="18" charset="0"/>
                <a:cs typeface="Times New Roman" panose="02020603050405020304" pitchFamily="18" charset="0"/>
                <a:sym typeface="+mn-ea"/>
              </a:rPr>
              <a:t>）描写过多、师生相认的过程铺垫过多、老师自我检讨、道歉过多、</a:t>
            </a:r>
            <a:r>
              <a:rPr lang="en-US" altLang="zh-CN" sz="2800">
                <a:solidFill>
                  <a:schemeClr val="tx1"/>
                </a:solidFill>
                <a:latin typeface="Times New Roman" panose="02020603050405020304" pitchFamily="18" charset="0"/>
                <a:cs typeface="Times New Roman" panose="02020603050405020304" pitchFamily="18" charset="0"/>
                <a:sym typeface="+mn-ea"/>
              </a:rPr>
              <a:t>Monty</a:t>
            </a:r>
            <a:r>
              <a:rPr lang="zh-CN" altLang="en-US" sz="2800">
                <a:solidFill>
                  <a:schemeClr val="tx1"/>
                </a:solidFill>
                <a:latin typeface="Times New Roman" panose="02020603050405020304" pitchFamily="18" charset="0"/>
                <a:cs typeface="Times New Roman" panose="02020603050405020304" pitchFamily="18" charset="0"/>
                <a:sym typeface="+mn-ea"/>
              </a:rPr>
              <a:t>描述奋斗历程过多，都会导致篇幅过长，</a:t>
            </a:r>
            <a:r>
              <a:rPr lang="zh-CN" altLang="en-US" sz="2800">
                <a:solidFill>
                  <a:schemeClr val="tx1"/>
                </a:solidFill>
                <a:latin typeface="Times New Roman" panose="02020603050405020304" pitchFamily="18" charset="0"/>
                <a:cs typeface="Times New Roman" panose="02020603050405020304" pitchFamily="18" charset="0"/>
                <a:sym typeface="+mn-ea"/>
              </a:rPr>
              <a:t>情节分配不均衡，</a:t>
            </a:r>
            <a:r>
              <a:rPr lang="en-US" altLang="zh-CN" sz="2800" u="sng">
                <a:solidFill>
                  <a:schemeClr val="tx1"/>
                </a:solidFill>
                <a:latin typeface="Times New Roman" panose="02020603050405020304" pitchFamily="18" charset="0"/>
                <a:cs typeface="Times New Roman" panose="02020603050405020304" pitchFamily="18" charset="0"/>
                <a:sym typeface="+mn-ea"/>
              </a:rPr>
              <a:t>telling</a:t>
            </a:r>
            <a:r>
              <a:rPr lang="zh-CN" altLang="en-US" sz="2800" u="sng">
                <a:solidFill>
                  <a:schemeClr val="tx1"/>
                </a:solidFill>
                <a:latin typeface="Times New Roman" panose="02020603050405020304" pitchFamily="18" charset="0"/>
                <a:cs typeface="Times New Roman" panose="02020603050405020304" pitchFamily="18" charset="0"/>
                <a:sym typeface="+mn-ea"/>
              </a:rPr>
              <a:t>和</a:t>
            </a:r>
            <a:r>
              <a:rPr lang="en-US" altLang="zh-CN" sz="2800" u="sng">
                <a:solidFill>
                  <a:schemeClr val="tx1"/>
                </a:solidFill>
                <a:latin typeface="Times New Roman" panose="02020603050405020304" pitchFamily="18" charset="0"/>
                <a:cs typeface="Times New Roman" panose="02020603050405020304" pitchFamily="18" charset="0"/>
                <a:sym typeface="+mn-ea"/>
              </a:rPr>
              <a:t>showing</a:t>
            </a:r>
            <a:r>
              <a:rPr lang="zh-CN" altLang="en-US" sz="2800" u="sng">
                <a:solidFill>
                  <a:schemeClr val="tx1"/>
                </a:solidFill>
                <a:latin typeface="Times New Roman" panose="02020603050405020304" pitchFamily="18" charset="0"/>
                <a:cs typeface="Times New Roman" panose="02020603050405020304" pitchFamily="18" charset="0"/>
                <a:sym typeface="+mn-ea"/>
              </a:rPr>
              <a:t>手法侧重不恰当</a:t>
            </a:r>
            <a:r>
              <a:rPr lang="zh-CN" altLang="en-US" sz="2800">
                <a:solidFill>
                  <a:schemeClr val="tx1"/>
                </a:solidFill>
                <a:latin typeface="Times New Roman" panose="02020603050405020304" pitchFamily="18" charset="0"/>
                <a:cs typeface="Times New Roman" panose="02020603050405020304" pitchFamily="18" charset="0"/>
                <a:sym typeface="+mn-ea"/>
              </a:rPr>
              <a:t>。</a:t>
            </a:r>
            <a:endParaRPr lang="zh-CN" altLang="en-US" sz="2800">
              <a:solidFill>
                <a:schemeClr val="tx1"/>
              </a:solidFill>
              <a:latin typeface="Times New Roman" panose="02020603050405020304" pitchFamily="18" charset="0"/>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955165" y="340995"/>
            <a:ext cx="8177530" cy="4707890"/>
          </a:xfrm>
          <a:prstGeom prst="rect">
            <a:avLst/>
          </a:prstGeom>
          <a:noFill/>
        </p:spPr>
        <p:txBody>
          <a:bodyPr wrap="square" rtlCol="0">
            <a:spAutoFit/>
          </a:bodyPr>
          <a:lstStyle/>
          <a:p>
            <a:pPr fontAlgn="auto">
              <a:lnSpc>
                <a:spcPct val="150000"/>
              </a:lnSpc>
            </a:pPr>
            <a:r>
              <a:rPr lang="zh-CN" altLang="en-US" sz="4000" b="1" dirty="0" smtClean="0">
                <a:gradFill>
                  <a:gsLst>
                    <a:gs pos="0">
                      <a:srgbClr val="E30000"/>
                    </a:gs>
                    <a:gs pos="100000">
                      <a:srgbClr val="760303"/>
                    </a:gs>
                  </a:gsLst>
                  <a:lin scaled="0"/>
                </a:gradFill>
                <a:sym typeface="+mn-ea"/>
              </a:rPr>
              <a:t>本文可能得结尾方式：</a:t>
            </a:r>
            <a:endParaRPr lang="en-US" altLang="zh-CN" sz="4000" b="1" dirty="0" smtClean="0">
              <a:gradFill>
                <a:gsLst>
                  <a:gs pos="0">
                    <a:srgbClr val="E30000"/>
                  </a:gs>
                  <a:gs pos="100000">
                    <a:srgbClr val="760303"/>
                  </a:gs>
                </a:gsLst>
                <a:lin scaled="0"/>
              </a:gradFill>
              <a:sym typeface="+mn-ea"/>
            </a:endParaRPr>
          </a:p>
          <a:p>
            <a:pPr marL="742950" indent="-742950" fontAlgn="auto">
              <a:lnSpc>
                <a:spcPct val="150000"/>
              </a:lnSpc>
              <a:buAutoNum type="arabicPeriod"/>
            </a:pPr>
            <a:r>
              <a:rPr lang="zh-CN" altLang="en-US" sz="4000" dirty="0" smtClean="0">
                <a:highlight>
                  <a:srgbClr val="FFFF00"/>
                </a:highlight>
                <a:sym typeface="+mn-ea"/>
              </a:rPr>
              <a:t>哲理点睛</a:t>
            </a:r>
            <a:endParaRPr lang="zh-CN" altLang="en-US" sz="4000" dirty="0">
              <a:highlight>
                <a:srgbClr val="FFFF00"/>
              </a:highlight>
              <a:sym typeface="+mn-ea"/>
            </a:endParaRPr>
          </a:p>
          <a:p>
            <a:pPr marL="742950" indent="-742950" fontAlgn="auto">
              <a:lnSpc>
                <a:spcPct val="150000"/>
              </a:lnSpc>
              <a:buAutoNum type="arabicPeriod"/>
            </a:pPr>
            <a:r>
              <a:rPr lang="zh-CN" altLang="en-US" sz="4000" dirty="0" smtClean="0">
                <a:highlight>
                  <a:srgbClr val="FFFF00"/>
                </a:highlight>
                <a:sym typeface="+mn-ea"/>
              </a:rPr>
              <a:t>对话</a:t>
            </a:r>
            <a:r>
              <a:rPr lang="zh-CN" altLang="en-US" sz="4000" dirty="0">
                <a:highlight>
                  <a:srgbClr val="FFFF00"/>
                </a:highlight>
                <a:sym typeface="+mn-ea"/>
              </a:rPr>
              <a:t>收尾</a:t>
            </a:r>
            <a:endParaRPr lang="zh-CN" altLang="en-US" sz="4000" dirty="0">
              <a:sym typeface="+mn-ea"/>
            </a:endParaRPr>
          </a:p>
          <a:p>
            <a:pPr marL="742950" indent="-742950" fontAlgn="auto">
              <a:lnSpc>
                <a:spcPct val="150000"/>
              </a:lnSpc>
              <a:buAutoNum type="arabicPeriod"/>
            </a:pPr>
            <a:r>
              <a:rPr lang="zh-CN" altLang="en-US" sz="4000" dirty="0" smtClean="0">
                <a:highlight>
                  <a:srgbClr val="FFFF00"/>
                </a:highlight>
                <a:sym typeface="+mn-ea"/>
              </a:rPr>
              <a:t>首尾呼应</a:t>
            </a:r>
            <a:endParaRPr lang="zh-CN" altLang="en-US" sz="4000" dirty="0" smtClean="0">
              <a:highlight>
                <a:srgbClr val="FFFF00"/>
              </a:highlight>
              <a:sym typeface="+mn-ea"/>
            </a:endParaRPr>
          </a:p>
          <a:p>
            <a:pPr indent="0" fontAlgn="auto">
              <a:lnSpc>
                <a:spcPct val="150000"/>
              </a:lnSpc>
              <a:buNone/>
            </a:pPr>
            <a:r>
              <a:rPr lang="zh-CN" altLang="en-US" sz="4000" dirty="0"/>
              <a:t> </a:t>
            </a:r>
            <a:endParaRPr lang="zh-CN" altLang="en-US" sz="4000"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84150" y="78740"/>
            <a:ext cx="11859895" cy="6642735"/>
          </a:xfrm>
          <a:prstGeom prst="rect">
            <a:avLst/>
          </a:prstGeom>
          <a:noFill/>
        </p:spPr>
        <p:txBody>
          <a:bodyPr wrap="square" rtlCol="0">
            <a:noAutofit/>
          </a:bodyPr>
          <a:p>
            <a:r>
              <a:rPr lang="zh-CN" altLang="en-US" sz="2600" b="1">
                <a:latin typeface="Times New Roman" panose="02020603050405020304" pitchFamily="18" charset="0"/>
                <a:cs typeface="Times New Roman" panose="02020603050405020304" pitchFamily="18" charset="0"/>
              </a:rPr>
              <a:t>方法一：哲理点睛</a:t>
            </a:r>
            <a:endParaRPr lang="zh-CN" altLang="en-US" sz="2600" b="1">
              <a:latin typeface="Times New Roman" panose="02020603050405020304" pitchFamily="18" charset="0"/>
              <a:cs typeface="Times New Roman" panose="02020603050405020304" pitchFamily="18" charset="0"/>
            </a:endParaRPr>
          </a:p>
          <a:p>
            <a:endParaRPr lang="zh-CN" altLang="en-US" sz="2600">
              <a:latin typeface="Times New Roman" panose="02020603050405020304" pitchFamily="18" charset="0"/>
              <a:cs typeface="Times New Roman" panose="02020603050405020304" pitchFamily="18" charset="0"/>
            </a:endParaRPr>
          </a:p>
          <a:p>
            <a:pPr indent="457200"/>
            <a:r>
              <a:rPr lang="en-US" altLang="zh-CN" sz="2600">
                <a:latin typeface="Times New Roman" panose="02020603050405020304" pitchFamily="18" charset="0"/>
                <a:cs typeface="Times New Roman" panose="02020603050405020304" pitchFamily="18" charset="0"/>
              </a:rPr>
              <a:t>Twenty years later, the teacher brought 30 students to camp out on a ranch for a week. As they wandered around the 200-acre land, admiring the well-built stables and spacious house, the teacher was stunned to recognize the layout—it was presumably the one in the paper he marked an F decades ago. Just then, Monty walked over smiling. “Welcome to my ranch, sir,” he said. The teacher stared in awe, regret and pride filling his eyes. “I was wrong back then,” he admitted softly. Monty shook his head gently: </a:t>
            </a:r>
            <a:r>
              <a:rPr lang="en-US" altLang="zh-CN" sz="2600" b="1">
                <a:solidFill>
                  <a:srgbClr val="FF0000"/>
                </a:solidFill>
                <a:latin typeface="Times New Roman" panose="02020603050405020304" pitchFamily="18" charset="0"/>
                <a:cs typeface="Times New Roman" panose="02020603050405020304" pitchFamily="18" charset="0"/>
              </a:rPr>
              <a:t>“Dreams aren’t measured by how realistic they seem, but by how fiercely we chase them.”</a:t>
            </a:r>
            <a:r>
              <a:rPr lang="en-US" altLang="zh-CN" sz="2600">
                <a:latin typeface="Times New Roman" panose="02020603050405020304" pitchFamily="18" charset="0"/>
                <a:cs typeface="Times New Roman" panose="02020603050405020304" pitchFamily="18" charset="0"/>
              </a:rPr>
              <a:t> The students listened quietly, their young minds grasping the truth that </a:t>
            </a:r>
            <a:r>
              <a:rPr lang="en-US" altLang="zh-CN" sz="2600" b="1">
                <a:solidFill>
                  <a:srgbClr val="FF0000"/>
                </a:solidFill>
                <a:latin typeface="Times New Roman" panose="02020603050405020304" pitchFamily="18" charset="0"/>
                <a:cs typeface="Times New Roman" panose="02020603050405020304" pitchFamily="18" charset="0"/>
              </a:rPr>
              <a:t>persistence can turn even the wildest dream into reality.</a:t>
            </a:r>
            <a:endParaRPr lang="en-US" altLang="zh-CN" sz="2600">
              <a:latin typeface="Times New Roman" panose="02020603050405020304" pitchFamily="18" charset="0"/>
              <a:cs typeface="Times New Roman" panose="02020603050405020304" pitchFamily="18" charset="0"/>
            </a:endParaRPr>
          </a:p>
          <a:p>
            <a:endParaRPr lang="en-US" altLang="zh-CN" sz="2600">
              <a:latin typeface="Times New Roman" panose="02020603050405020304" pitchFamily="18" charset="0"/>
              <a:cs typeface="Times New Roman" panose="02020603050405020304" pitchFamily="18" charset="0"/>
            </a:endParaRPr>
          </a:p>
          <a:p>
            <a:pPr indent="457200"/>
            <a:r>
              <a:rPr lang="en-US" altLang="zh-CN" sz="2600">
                <a:latin typeface="Times New Roman" panose="02020603050405020304" pitchFamily="18" charset="0"/>
                <a:cs typeface="Times New Roman" panose="02020603050405020304" pitchFamily="18" charset="0"/>
              </a:rPr>
              <a:t>As Helen Keller once said, </a:t>
            </a:r>
            <a:r>
              <a:rPr lang="en-US" altLang="zh-CN" sz="2600" b="1">
                <a:solidFill>
                  <a:srgbClr val="FF0000"/>
                </a:solidFill>
                <a:latin typeface="Times New Roman" panose="02020603050405020304" pitchFamily="18" charset="0"/>
                <a:cs typeface="Times New Roman" panose="02020603050405020304" pitchFamily="18" charset="0"/>
              </a:rPr>
              <a:t>“The only thing worse than being blind is having sight but no vision.”</a:t>
            </a:r>
            <a:r>
              <a:rPr lang="en-US" altLang="zh-CN" sz="2600">
                <a:latin typeface="Times New Roman" panose="02020603050405020304" pitchFamily="18" charset="0"/>
                <a:cs typeface="Times New Roman" panose="02020603050405020304" pitchFamily="18" charset="0"/>
              </a:rPr>
              <a:t> The students around fell silent, their hearts stirred. They realized that </a:t>
            </a:r>
            <a:r>
              <a:rPr lang="en-US" altLang="zh-CN" sz="2600" b="1">
                <a:solidFill>
                  <a:srgbClr val="FF0000"/>
                </a:solidFill>
                <a:latin typeface="Times New Roman" panose="02020603050405020304" pitchFamily="18" charset="0"/>
                <a:cs typeface="Times New Roman" panose="02020603050405020304" pitchFamily="18" charset="0"/>
              </a:rPr>
              <a:t>dreams are not bound by reality’s limitations; they are fueled by the courage to hold on, even when the world says “impossible.”</a:t>
            </a:r>
            <a:endParaRPr lang="en-US" altLang="zh-CN" sz="26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2">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p:tgtEl>
                                          <p:spTgt spid="2">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2">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p:tgtEl>
                                          <p:spTgt spid="2">
                                            <p:txEl>
                                              <p:pRg st="4" end="4"/>
                                            </p:txEl>
                                          </p:spTgt>
                                        </p:tgtEl>
                                        <p:attrNameLst>
                                          <p:attrName>ppt_y</p:attrName>
                                        </p:attrNameLst>
                                      </p:cBhvr>
                                      <p:tavLst>
                                        <p:tav tm="0">
                                          <p:val>
                                            <p:strVal val="#ppt_y+#ppt_h*1.125000"/>
                                          </p:val>
                                        </p:tav>
                                        <p:tav tm="100000">
                                          <p:val>
                                            <p:strVal val="#ppt_y"/>
                                          </p:val>
                                        </p:tav>
                                      </p:tavLst>
                                    </p:anim>
                                    <p:animEffect transition="in" filter="wipe(up)">
                                      <p:cBhvr>
                                        <p:cTn id="2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04545" y="412750"/>
            <a:ext cx="11178540" cy="6868795"/>
          </a:xfrm>
          <a:prstGeom prst="rect">
            <a:avLst/>
          </a:prstGeom>
          <a:noFill/>
        </p:spPr>
        <p:txBody>
          <a:bodyPr wrap="square">
            <a:noAutofit/>
          </a:bodyPr>
          <a:lstStyle/>
          <a:p>
            <a:pPr indent="0" fontAlgn="auto">
              <a:lnSpc>
                <a:spcPct val="130000"/>
              </a:lnSpc>
              <a:tabLst>
                <a:tab pos="628650" algn="l"/>
              </a:tabLst>
            </a:pPr>
            <a:r>
              <a:rPr lang="en-US" altLang="zh-CN" sz="2100" dirty="0" smtClean="0"/>
              <a:t> </a:t>
            </a:r>
            <a:r>
              <a:rPr lang="en-US" altLang="zh-CN" sz="2100" b="1" dirty="0" smtClean="0"/>
              <a:t>      </a:t>
            </a:r>
            <a:r>
              <a:rPr lang="zh-CN" altLang="en-US" sz="2800" b="1" dirty="0" smtClean="0"/>
              <a:t>考试注意事项：</a:t>
            </a:r>
            <a:r>
              <a:rPr lang="en-US" altLang="zh-CN" sz="2800" b="1" dirty="0" smtClean="0"/>
              <a:t> </a:t>
            </a:r>
            <a:endParaRPr lang="en-US" altLang="zh-CN" sz="2800" dirty="0" smtClean="0"/>
          </a:p>
          <a:p>
            <a:pPr indent="0" fontAlgn="auto">
              <a:lnSpc>
                <a:spcPct val="130000"/>
              </a:lnSpc>
              <a:tabLst>
                <a:tab pos="628650" algn="l"/>
              </a:tabLst>
            </a:pPr>
            <a:r>
              <a:rPr lang="en-US" altLang="zh-CN" sz="2800" dirty="0" smtClean="0">
                <a:latin typeface="+mj-ea"/>
                <a:ea typeface="+mj-ea"/>
                <a:cs typeface="+mj-ea"/>
              </a:rPr>
              <a:t>    1.e</a:t>
            </a:r>
            <a:r>
              <a:rPr lang="zh-CN" altLang="en-US" sz="2800" dirty="0" smtClean="0">
                <a:latin typeface="+mj-ea"/>
                <a:ea typeface="+mj-ea"/>
                <a:cs typeface="+mj-ea"/>
              </a:rPr>
              <a:t>听说写作纸上要贴条码（学号上方）。</a:t>
            </a:r>
            <a:r>
              <a:rPr lang="en-US" altLang="zh-CN" sz="2800" dirty="0" smtClean="0">
                <a:latin typeface="+mj-ea"/>
                <a:ea typeface="+mj-ea"/>
                <a:cs typeface="+mj-ea"/>
              </a:rPr>
              <a:t> </a:t>
            </a:r>
            <a:r>
              <a:rPr lang="zh-CN" altLang="en-US" sz="2800" dirty="0" smtClean="0">
                <a:latin typeface="+mj-ea"/>
                <a:ea typeface="+mj-ea"/>
                <a:cs typeface="+mj-ea"/>
              </a:rPr>
              <a:t>写作时段首句要抄上。</a:t>
            </a:r>
            <a:r>
              <a:rPr lang="en-US" altLang="zh-CN" sz="2800" dirty="0" smtClean="0">
                <a:latin typeface="+mj-ea"/>
                <a:ea typeface="+mj-ea"/>
                <a:cs typeface="+mj-ea"/>
              </a:rPr>
              <a:t> </a:t>
            </a:r>
            <a:r>
              <a:rPr lang="zh-CN" altLang="en-US" sz="2800" dirty="0" smtClean="0">
                <a:latin typeface="+mj-ea"/>
                <a:ea typeface="+mj-ea"/>
                <a:cs typeface="+mj-ea"/>
              </a:rPr>
              <a:t>格子尽量写满，字数达标。</a:t>
            </a:r>
            <a:r>
              <a:rPr lang="en-US" altLang="zh-CN" sz="2800" dirty="0" smtClean="0">
                <a:latin typeface="+mj-ea"/>
                <a:ea typeface="+mj-ea"/>
                <a:cs typeface="+mj-ea"/>
              </a:rPr>
              <a:t> </a:t>
            </a:r>
            <a:endParaRPr lang="en-US" altLang="zh-CN" sz="2800" dirty="0" smtClean="0">
              <a:latin typeface="+mj-ea"/>
              <a:ea typeface="+mj-ea"/>
              <a:cs typeface="+mj-ea"/>
            </a:endParaRPr>
          </a:p>
          <a:p>
            <a:pPr indent="0" fontAlgn="auto">
              <a:lnSpc>
                <a:spcPct val="130000"/>
              </a:lnSpc>
              <a:tabLst>
                <a:tab pos="628650" algn="l"/>
              </a:tabLst>
            </a:pPr>
            <a:r>
              <a:rPr lang="en-US" altLang="zh-CN" sz="2800" dirty="0" smtClean="0">
                <a:latin typeface="+mj-ea"/>
                <a:ea typeface="+mj-ea"/>
                <a:cs typeface="+mj-ea"/>
              </a:rPr>
              <a:t>    2. 25+5</a:t>
            </a:r>
            <a:r>
              <a:rPr lang="zh-CN" altLang="en-US" sz="2800" dirty="0" smtClean="0">
                <a:latin typeface="+mj-ea"/>
                <a:ea typeface="+mj-ea"/>
                <a:cs typeface="+mj-ea"/>
              </a:rPr>
              <a:t>有</a:t>
            </a:r>
            <a:r>
              <a:rPr lang="en-US" altLang="zh-CN" sz="2800" dirty="0" smtClean="0">
                <a:latin typeface="+mj-ea"/>
                <a:ea typeface="+mj-ea"/>
                <a:cs typeface="+mj-ea"/>
              </a:rPr>
              <a:t>5</a:t>
            </a:r>
            <a:r>
              <a:rPr lang="zh-CN" altLang="en-US" sz="2800" dirty="0" smtClean="0">
                <a:latin typeface="+mj-ea"/>
                <a:ea typeface="+mj-ea"/>
                <a:cs typeface="+mj-ea"/>
              </a:rPr>
              <a:t>分的书写分，请重视书写，高考</a:t>
            </a:r>
            <a:r>
              <a:rPr lang="en-US" altLang="zh-CN" sz="2800" dirty="0" smtClean="0">
                <a:latin typeface="+mj-ea"/>
                <a:ea typeface="+mj-ea"/>
                <a:cs typeface="+mj-ea"/>
              </a:rPr>
              <a:t>22</a:t>
            </a:r>
            <a:r>
              <a:rPr lang="zh-CN" altLang="en-US" sz="2800" dirty="0" smtClean="0">
                <a:latin typeface="+mj-ea"/>
                <a:ea typeface="+mj-ea"/>
                <a:cs typeface="+mj-ea"/>
              </a:rPr>
              <a:t>分以上的书写基本上接近完美。</a:t>
            </a:r>
            <a:endParaRPr lang="zh-CN" altLang="en-US" sz="2800" dirty="0" smtClean="0">
              <a:latin typeface="+mj-ea"/>
              <a:ea typeface="+mj-ea"/>
              <a:cs typeface="+mj-ea"/>
            </a:endParaRPr>
          </a:p>
          <a:p>
            <a:pPr>
              <a:lnSpc>
                <a:spcPct val="110000"/>
              </a:lnSpc>
            </a:pPr>
            <a:r>
              <a:rPr lang="zh-CN" altLang="en-US" sz="2800" dirty="0" smtClean="0">
                <a:latin typeface="+mj-ea"/>
                <a:ea typeface="+mj-ea"/>
                <a:cs typeface="+mj-ea"/>
              </a:rPr>
              <a:t> </a:t>
            </a:r>
            <a:r>
              <a:rPr lang="en-US" altLang="zh-CN" sz="2800" dirty="0" smtClean="0">
                <a:latin typeface="+mj-ea"/>
                <a:ea typeface="+mj-ea"/>
                <a:cs typeface="+mj-ea"/>
              </a:rPr>
              <a:t>   3. </a:t>
            </a:r>
            <a:r>
              <a:rPr lang="zh-CN" altLang="en-US" sz="2800" b="1">
                <a:sym typeface="+mn-ea"/>
              </a:rPr>
              <a:t>评分标准</a:t>
            </a:r>
            <a:r>
              <a:rPr lang="zh-CN" altLang="en-US" sz="2800">
                <a:sym typeface="+mn-ea"/>
              </a:rPr>
              <a:t>：先按</a:t>
            </a:r>
            <a:r>
              <a:rPr lang="zh-CN" altLang="en-US" sz="2800">
                <a:highlight>
                  <a:srgbClr val="FFFF00"/>
                </a:highlight>
                <a:sym typeface="+mn-ea"/>
              </a:rPr>
              <a:t>剧情（内容</a:t>
            </a:r>
            <a:r>
              <a:rPr lang="en-US" altLang="zh-CN" sz="2800">
                <a:highlight>
                  <a:srgbClr val="FFFF00"/>
                </a:highlight>
                <a:sym typeface="+mn-ea"/>
              </a:rPr>
              <a:t>/</a:t>
            </a:r>
            <a:r>
              <a:rPr lang="zh-CN" altLang="en-US" sz="2800">
                <a:highlight>
                  <a:srgbClr val="FFFF00"/>
                </a:highlight>
                <a:sym typeface="+mn-ea"/>
              </a:rPr>
              <a:t>逻辑</a:t>
            </a:r>
            <a:r>
              <a:rPr lang="en-US" altLang="zh-CN" sz="2800">
                <a:highlight>
                  <a:srgbClr val="FFFF00"/>
                </a:highlight>
                <a:sym typeface="+mn-ea"/>
              </a:rPr>
              <a:t>/</a:t>
            </a:r>
            <a:r>
              <a:rPr lang="zh-CN" altLang="en-US" sz="2800">
                <a:highlight>
                  <a:srgbClr val="FFFF00"/>
                </a:highlight>
                <a:sym typeface="+mn-ea"/>
              </a:rPr>
              <a:t>条理）</a:t>
            </a:r>
            <a:r>
              <a:rPr lang="zh-CN" altLang="en-US" sz="2800">
                <a:sym typeface="+mn-ea"/>
              </a:rPr>
              <a:t>定档，档内考虑</a:t>
            </a:r>
            <a:r>
              <a:rPr lang="zh-CN" altLang="en-US" sz="2800">
                <a:highlight>
                  <a:srgbClr val="FFFF00"/>
                </a:highlight>
                <a:sym typeface="+mn-ea"/>
              </a:rPr>
              <a:t>表达（长难句</a:t>
            </a:r>
            <a:r>
              <a:rPr lang="en-US" altLang="zh-CN" sz="2800">
                <a:highlight>
                  <a:srgbClr val="FFFF00"/>
                </a:highlight>
                <a:sym typeface="+mn-ea"/>
              </a:rPr>
              <a:t>/</a:t>
            </a:r>
            <a:r>
              <a:rPr lang="zh-CN" altLang="en-US" sz="2800">
                <a:highlight>
                  <a:srgbClr val="FFFF00"/>
                </a:highlight>
                <a:sym typeface="+mn-ea"/>
              </a:rPr>
              <a:t>高级词）</a:t>
            </a:r>
            <a:r>
              <a:rPr lang="zh-CN" altLang="en-US" sz="2800">
                <a:sym typeface="+mn-ea"/>
              </a:rPr>
              <a:t>和</a:t>
            </a:r>
            <a:r>
              <a:rPr lang="zh-CN" altLang="en-US" sz="2800">
                <a:highlight>
                  <a:srgbClr val="FFFF00"/>
                </a:highlight>
                <a:sym typeface="+mn-ea"/>
              </a:rPr>
              <a:t>字迹</a:t>
            </a:r>
            <a:r>
              <a:rPr lang="zh-CN" altLang="en-US" sz="2800">
                <a:sym typeface="+mn-ea"/>
              </a:rPr>
              <a:t>。</a:t>
            </a:r>
            <a:endParaRPr lang="zh-CN" altLang="en-US" sz="2800">
              <a:sym typeface="+mn-ea"/>
            </a:endParaRPr>
          </a:p>
          <a:p>
            <a:pPr>
              <a:lnSpc>
                <a:spcPct val="110000"/>
              </a:lnSpc>
            </a:pPr>
            <a:r>
              <a:rPr lang="en-US" altLang="zh-CN" sz="2800" b="1">
                <a:sym typeface="+mn-ea"/>
              </a:rPr>
              <a:t>      </a:t>
            </a:r>
            <a:r>
              <a:rPr lang="en-US" altLang="zh-CN" sz="2800">
                <a:sym typeface="+mn-ea"/>
              </a:rPr>
              <a:t>1</a:t>
            </a:r>
            <a:r>
              <a:rPr lang="zh-CN" altLang="en-US" sz="2800">
                <a:sym typeface="+mn-ea"/>
              </a:rPr>
              <a:t>）内容是否丰富，情节必要的内容不可缺省。</a:t>
            </a:r>
            <a:r>
              <a:rPr lang="en-US" altLang="zh-CN" sz="2800">
                <a:sym typeface="+mn-ea"/>
              </a:rPr>
              <a:t> </a:t>
            </a:r>
            <a:r>
              <a:rPr lang="zh-CN" altLang="en-US" sz="2800">
                <a:sym typeface="+mn-ea"/>
              </a:rPr>
              <a:t>（动作</a:t>
            </a:r>
            <a:r>
              <a:rPr lang="en-US" altLang="zh-CN" sz="2800">
                <a:sym typeface="+mn-ea"/>
              </a:rPr>
              <a:t>+</a:t>
            </a:r>
            <a:r>
              <a:rPr lang="zh-CN" altLang="en-US" sz="2800">
                <a:sym typeface="+mn-ea"/>
              </a:rPr>
              <a:t>情感</a:t>
            </a:r>
            <a:r>
              <a:rPr lang="en-US" altLang="zh-CN" sz="2800">
                <a:sym typeface="+mn-ea"/>
              </a:rPr>
              <a:t>+</a:t>
            </a:r>
            <a:r>
              <a:rPr lang="zh-CN" altLang="en-US" sz="2800">
                <a:sym typeface="+mn-ea"/>
              </a:rPr>
              <a:t>思想</a:t>
            </a:r>
            <a:r>
              <a:rPr lang="en-US" altLang="zh-CN" sz="2800">
                <a:sym typeface="+mn-ea"/>
              </a:rPr>
              <a:t>+</a:t>
            </a:r>
            <a:r>
              <a:rPr lang="zh-CN" altLang="en-US" sz="2800">
                <a:sym typeface="+mn-ea"/>
              </a:rPr>
              <a:t>景物）</a:t>
            </a:r>
            <a:endParaRPr lang="en-US" altLang="zh-CN" sz="2800">
              <a:sym typeface="+mn-ea"/>
            </a:endParaRPr>
          </a:p>
          <a:p>
            <a:pPr>
              <a:lnSpc>
                <a:spcPct val="110000"/>
              </a:lnSpc>
            </a:pPr>
            <a:r>
              <a:rPr lang="en-US" altLang="zh-CN" sz="2800">
                <a:sym typeface="+mn-ea"/>
              </a:rPr>
              <a:t>      2</a:t>
            </a:r>
            <a:r>
              <a:rPr lang="zh-CN" altLang="en-US" sz="2800">
                <a:sym typeface="+mn-ea"/>
              </a:rPr>
              <a:t>）是否可以拓展句子（动作链</a:t>
            </a:r>
            <a:r>
              <a:rPr lang="en-US" altLang="zh-CN" sz="2800">
                <a:sym typeface="+mn-ea"/>
              </a:rPr>
              <a:t>/</a:t>
            </a:r>
            <a:r>
              <a:rPr lang="zh-CN" altLang="en-US" sz="2800">
                <a:sym typeface="+mn-ea"/>
              </a:rPr>
              <a:t>情景交融</a:t>
            </a:r>
            <a:r>
              <a:rPr lang="en-US" altLang="zh-CN" sz="2800">
                <a:sym typeface="+mn-ea"/>
              </a:rPr>
              <a:t>/</a:t>
            </a:r>
            <a:r>
              <a:rPr lang="zh-CN" altLang="en-US" sz="2800">
                <a:sym typeface="+mn-ea"/>
              </a:rPr>
              <a:t>细节</a:t>
            </a:r>
            <a:r>
              <a:rPr lang="en-US" altLang="zh-CN" sz="2800">
                <a:sym typeface="+mn-ea"/>
              </a:rPr>
              <a:t>/</a:t>
            </a:r>
            <a:r>
              <a:rPr lang="zh-CN" altLang="en-US" sz="2800">
                <a:sym typeface="+mn-ea"/>
              </a:rPr>
              <a:t>形容词副词）？</a:t>
            </a:r>
            <a:r>
              <a:rPr lang="en-US" altLang="zh-CN" sz="2800">
                <a:sym typeface="+mn-ea"/>
              </a:rPr>
              <a:t> </a:t>
            </a:r>
            <a:endParaRPr lang="zh-CN" altLang="en-US" sz="2800">
              <a:sym typeface="+mn-ea"/>
            </a:endParaRPr>
          </a:p>
          <a:p>
            <a:pPr>
              <a:lnSpc>
                <a:spcPct val="110000"/>
              </a:lnSpc>
            </a:pPr>
            <a:r>
              <a:rPr lang="en-US" altLang="zh-CN" sz="2800">
                <a:sym typeface="+mn-ea"/>
              </a:rPr>
              <a:t>      3</a:t>
            </a:r>
            <a:r>
              <a:rPr lang="zh-CN" altLang="en-US" sz="2800">
                <a:sym typeface="+mn-ea"/>
              </a:rPr>
              <a:t>）长难句（强调</a:t>
            </a:r>
            <a:r>
              <a:rPr lang="en-US" altLang="zh-CN" sz="2800">
                <a:sym typeface="+mn-ea"/>
              </a:rPr>
              <a:t>/</a:t>
            </a:r>
            <a:r>
              <a:rPr lang="zh-CN" altLang="en-US" sz="2800">
                <a:sym typeface="+mn-ea"/>
              </a:rPr>
              <a:t>倒装</a:t>
            </a:r>
            <a:r>
              <a:rPr lang="en-US" altLang="zh-CN" sz="2800">
                <a:sym typeface="+mn-ea"/>
              </a:rPr>
              <a:t>/until/hardly...when/</a:t>
            </a:r>
            <a:r>
              <a:rPr lang="zh-CN" altLang="en-US" sz="2800">
                <a:sym typeface="+mn-ea"/>
              </a:rPr>
              <a:t>独立主格</a:t>
            </a:r>
            <a:r>
              <a:rPr lang="en-US" altLang="zh-CN" sz="2800">
                <a:sym typeface="+mn-ea"/>
              </a:rPr>
              <a:t>/</a:t>
            </a:r>
            <a:r>
              <a:rPr lang="zh-CN" altLang="en-US" sz="2800">
                <a:sym typeface="+mn-ea"/>
              </a:rPr>
              <a:t>非谓语</a:t>
            </a:r>
            <a:r>
              <a:rPr lang="en-US" altLang="zh-CN" sz="2800">
                <a:sym typeface="+mn-ea"/>
              </a:rPr>
              <a:t>/</a:t>
            </a:r>
            <a:r>
              <a:rPr lang="zh-CN" altLang="en-US" sz="2800">
                <a:sym typeface="+mn-ea"/>
              </a:rPr>
              <a:t>四大从句等）数量为？</a:t>
            </a:r>
            <a:r>
              <a:rPr lang="en-US" altLang="zh-CN" sz="2800">
                <a:sym typeface="+mn-ea"/>
              </a:rPr>
              <a:t> </a:t>
            </a:r>
            <a:r>
              <a:rPr lang="zh-CN" altLang="en-US" sz="2800">
                <a:sym typeface="+mn-ea"/>
              </a:rPr>
              <a:t>是否有高级词汇短语？</a:t>
            </a:r>
            <a:r>
              <a:rPr lang="en-US" altLang="zh-CN" sz="2800">
                <a:sym typeface="+mn-ea"/>
              </a:rPr>
              <a:t> </a:t>
            </a:r>
            <a:endParaRPr lang="en-US" altLang="zh-CN" sz="2800" dirty="0" smtClean="0">
              <a:latin typeface="+mj-ea"/>
              <a:ea typeface="+mj-ea"/>
              <a:cs typeface="+mj-ea"/>
            </a:endParaRPr>
          </a:p>
          <a:p>
            <a:pPr indent="0" fontAlgn="auto">
              <a:lnSpc>
                <a:spcPct val="130000"/>
              </a:lnSpc>
              <a:tabLst>
                <a:tab pos="628650" algn="l"/>
              </a:tabLst>
            </a:pPr>
            <a:r>
              <a:rPr lang="en-US" altLang="zh-CN" sz="2100" dirty="0" smtClean="0">
                <a:latin typeface="+mj-ea"/>
                <a:ea typeface="+mj-ea"/>
                <a:cs typeface="+mj-ea"/>
              </a:rPr>
              <a:t>   </a:t>
            </a:r>
            <a:endParaRPr lang="en-US" altLang="zh-CN" sz="2100" dirty="0" smtClean="0">
              <a:latin typeface="+mj-ea"/>
              <a:ea typeface="+mj-ea"/>
              <a:cs typeface="+mj-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 calcmode="lin" valueType="num">
                                      <p:cBhvr additive="base">
                                        <p:cTn id="2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 calcmode="lin" valueType="num">
                                      <p:cBhvr additive="base">
                                        <p:cTn id="2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410845" y="283845"/>
            <a:ext cx="11372215" cy="6358890"/>
          </a:xfrm>
          <a:prstGeom prst="rect">
            <a:avLst/>
          </a:prstGeom>
        </p:spPr>
        <p:txBody>
          <a:bodyPr>
            <a:noAutofit/>
          </a:bodyPr>
          <a:p>
            <a:pPr marL="0" indent="0" algn="just" defTabSz="266700">
              <a:spcBef>
                <a:spcPct val="0"/>
              </a:spcBef>
              <a:spcAft>
                <a:spcPct val="0"/>
              </a:spcAft>
            </a:pPr>
            <a:r>
              <a:rPr lang="zh-CN" altLang="en-US" sz="2800" b="1">
                <a:latin typeface="宋体" panose="02010600030101010101" pitchFamily="2" charset="-122"/>
                <a:ea typeface="宋体" panose="02010600030101010101" pitchFamily="2" charset="-122"/>
              </a:rPr>
              <a:t>方法二：对话收尾</a:t>
            </a:r>
            <a:endParaRPr lang="zh-CN" altLang="en-US" sz="2800" b="1">
              <a:latin typeface="宋体" panose="02010600030101010101" pitchFamily="2" charset="-122"/>
              <a:ea typeface="宋体" panose="02010600030101010101" pitchFamily="2" charset="-122"/>
            </a:endParaRPr>
          </a:p>
          <a:p>
            <a:pPr marL="0" indent="0" algn="just" defTabSz="266700">
              <a:spcBef>
                <a:spcPct val="0"/>
              </a:spcBef>
              <a:spcAft>
                <a:spcPct val="0"/>
              </a:spcAft>
            </a:pPr>
            <a:endParaRPr lang="zh-CN" altLang="en-US" sz="2800" b="1">
              <a:latin typeface="宋体" panose="02010600030101010101" pitchFamily="2" charset="-122"/>
              <a:ea typeface="宋体" panose="02010600030101010101" pitchFamily="2" charset="-122"/>
            </a:endParaRPr>
          </a:p>
          <a:p>
            <a:pPr indent="457200" algn="just" defTabSz="266700" fontAlgn="auto">
              <a:spcBef>
                <a:spcPct val="0"/>
              </a:spcBef>
              <a:spcAft>
                <a:spcPct val="0"/>
              </a:spcAft>
            </a:pPr>
            <a:r>
              <a:rPr lang="en-US" altLang="zh-CN" sz="2800" i="1" u="sng">
                <a:latin typeface="Times New Roman" panose="02020603050405020304"/>
                <a:ea typeface="宋体" panose="02010600030101010101" pitchFamily="2" charset="-122"/>
              </a:rPr>
              <a:t>Twenty years later, the teacher brought 30 students to camp out on a ranch for a week.</a:t>
            </a:r>
            <a:r>
              <a:rPr lang="en-US" altLang="zh-CN" sz="2800">
                <a:latin typeface="Times New Roman" panose="02020603050405020304"/>
                <a:ea typeface="宋体" panose="02010600030101010101" pitchFamily="2" charset="-122"/>
              </a:rPr>
              <a:t> As they wandered around the 200-acre land, admiring the well-built stables and spacious house, the teacher was stunned to recognize the layout—it was exactly the one in the paper he marked an F decades ago. Just then, Monty walked over smiling. “Welcome to my ranch, sir,” he said. The teacher stared in awe, regret and pride filling his eyes. </a:t>
            </a:r>
            <a:r>
              <a:rPr lang="en-US" altLang="zh-CN" sz="2800">
                <a:latin typeface="Times New Roman" panose="02020603050405020304"/>
                <a:ea typeface="Times New Roman" panose="02020603050405020304"/>
              </a:rPr>
              <a:t>He realized how wrong he was</a:t>
            </a:r>
            <a:r>
              <a:rPr lang="en-US" altLang="zh-CN" sz="2800">
                <a:latin typeface="Times New Roman" panose="02020603050405020304"/>
                <a:ea typeface="宋体" panose="02010600030101010101" pitchFamily="2" charset="-122"/>
              </a:rPr>
              <a:t> back then</a:t>
            </a:r>
            <a:r>
              <a:rPr lang="en-US" altLang="zh-CN" sz="2800">
                <a:latin typeface="Times New Roman" panose="02020603050405020304"/>
                <a:ea typeface="Times New Roman" panose="02020603050405020304"/>
              </a:rPr>
              <a:t>!</a:t>
            </a:r>
            <a:r>
              <a:rPr lang="en-US" altLang="zh-CN" sz="2800">
                <a:latin typeface="Times New Roman" panose="02020603050405020304"/>
                <a:ea typeface="宋体" panose="02010600030101010101" pitchFamily="2" charset="-122"/>
              </a:rPr>
              <a:t> </a:t>
            </a:r>
            <a:r>
              <a:rPr lang="en-US" altLang="zh-CN" sz="2800" b="1">
                <a:solidFill>
                  <a:srgbClr val="FF0000"/>
                </a:solidFill>
                <a:latin typeface="Times New Roman" panose="02020603050405020304"/>
                <a:ea typeface="宋体" panose="02010600030101010101" pitchFamily="2" charset="-122"/>
              </a:rPr>
              <a:t>“I should’ve never told you to give up</a:t>
            </a:r>
            <a:r>
              <a:rPr lang="en-US" altLang="zh-CN" sz="2800" b="1">
                <a:solidFill>
                  <a:srgbClr val="FF0000"/>
                </a:solidFill>
                <a:latin typeface="Times New Roman" panose="02020603050405020304"/>
                <a:ea typeface="Times New Roman" panose="02020603050405020304"/>
              </a:rPr>
              <a:t>!</a:t>
            </a:r>
            <a:r>
              <a:rPr lang="en-US" altLang="zh-CN" sz="2800" b="1">
                <a:solidFill>
                  <a:srgbClr val="FF0000"/>
                </a:solidFill>
                <a:latin typeface="Times New Roman" panose="02020603050405020304"/>
                <a:ea typeface="宋体" panose="02010600030101010101" pitchFamily="2" charset="-122"/>
              </a:rPr>
              <a:t>”</a:t>
            </a:r>
            <a:r>
              <a:rPr lang="en-US" altLang="zh-CN" sz="2800">
                <a:latin typeface="Times New Roman" panose="02020603050405020304"/>
                <a:ea typeface="宋体" panose="02010600030101010101" pitchFamily="2" charset="-122"/>
              </a:rPr>
              <a:t> he said earnestly. Monty clapped him on the shoulder: </a:t>
            </a:r>
            <a:r>
              <a:rPr lang="en-US" altLang="zh-CN" sz="2800" b="1">
                <a:solidFill>
                  <a:srgbClr val="FF0000"/>
                </a:solidFill>
                <a:latin typeface="Times New Roman" panose="02020603050405020304"/>
                <a:ea typeface="宋体" panose="02010600030101010101" pitchFamily="2" charset="-122"/>
              </a:rPr>
              <a:t>“No, sir. Your words made me want to prove it even more.”</a:t>
            </a:r>
            <a:r>
              <a:rPr lang="en-US" altLang="zh-CN" sz="2800">
                <a:latin typeface="Times New Roman" panose="02020603050405020304"/>
                <a:ea typeface="宋体" panose="02010600030101010101" pitchFamily="2" charset="-122"/>
              </a:rPr>
              <a:t> The teacher smiled, relief washing over him: </a:t>
            </a:r>
            <a:r>
              <a:rPr lang="en-US" altLang="zh-CN" sz="2800" b="1">
                <a:solidFill>
                  <a:srgbClr val="FF0000"/>
                </a:solidFill>
                <a:latin typeface="Times New Roman" panose="02020603050405020304"/>
                <a:ea typeface="宋体" panose="02010600030101010101" pitchFamily="2" charset="-122"/>
              </a:rPr>
              <a:t>“Then I’m glad I was wrong. Victory belongs to every soul that holds a dream and strives to realize it ”</a:t>
            </a:r>
            <a:endParaRPr lang="en-US" altLang="zh-CN" sz="2800" b="1">
              <a:solidFill>
                <a:srgbClr val="FF0000"/>
              </a:solidFill>
              <a:latin typeface="Times New Roman" panose="02020603050405020304"/>
              <a:ea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5635" y="953770"/>
            <a:ext cx="10896600" cy="5185410"/>
          </a:xfrm>
          <a:prstGeom prst="rect">
            <a:avLst/>
          </a:prstGeom>
        </p:spPr>
        <p:txBody>
          <a:bodyPr>
            <a:noAutofit/>
          </a:bodyPr>
          <a:p>
            <a:pPr marL="0" indent="0" algn="just" defTabSz="266700">
              <a:spcBef>
                <a:spcPct val="0"/>
              </a:spcBef>
              <a:spcAft>
                <a:spcPct val="0"/>
              </a:spcAft>
            </a:pPr>
            <a:r>
              <a:rPr lang="en-US" altLang="zh-CN" sz="2800">
                <a:latin typeface="Times New Roman" panose="02020603050405020304"/>
                <a:ea typeface="宋体" panose="02010600030101010101" pitchFamily="2" charset="-122"/>
              </a:rPr>
              <a:t>  </a:t>
            </a:r>
            <a:endParaRPr lang="en-US" altLang="zh-CN" sz="2800">
              <a:latin typeface="Times New Roman" panose="02020603050405020304"/>
              <a:ea typeface="宋体" panose="02010600030101010101" pitchFamily="2" charset="-122"/>
            </a:endParaRPr>
          </a:p>
          <a:p>
            <a:pPr marL="0" indent="457200" algn="just" defTabSz="266700">
              <a:spcBef>
                <a:spcPct val="0"/>
              </a:spcBef>
              <a:spcAft>
                <a:spcPct val="0"/>
              </a:spcAft>
            </a:pPr>
            <a:r>
              <a:rPr lang="en-US" altLang="zh-CN" sz="2800">
                <a:latin typeface="Times New Roman" panose="02020603050405020304"/>
                <a:ea typeface="宋体" panose="02010600030101010101" pitchFamily="2" charset="-122"/>
              </a:rPr>
              <a:t>Under Monty’s guidance, the students looked around the office in delight and excitement. To their surprise, they found a huge “F” in red on the wall. Smiling, Monty told them the story, which he ended by saying </a:t>
            </a:r>
            <a:r>
              <a:rPr lang="en-US" altLang="zh-CN" sz="2800" b="1">
                <a:solidFill>
                  <a:srgbClr val="FF0000"/>
                </a:solidFill>
                <a:latin typeface="Times New Roman" panose="02020603050405020304"/>
                <a:ea typeface="宋体" panose="02010600030101010101" pitchFamily="2" charset="-122"/>
              </a:rPr>
              <a:t>“Go for your wildest dreams, kids, because nothing is impossible / impossible is nothing!”</a:t>
            </a:r>
            <a:r>
              <a:rPr lang="en-US" altLang="zh-CN" sz="2800">
                <a:latin typeface="Times New Roman" panose="02020603050405020304"/>
                <a:ea typeface="宋体" panose="02010600030101010101" pitchFamily="2" charset="-122"/>
              </a:rPr>
              <a:t> </a:t>
            </a:r>
            <a:r>
              <a:rPr lang="en-US" altLang="zh-CN" sz="2800">
                <a:latin typeface="Times New Roman" panose="02020603050405020304"/>
                <a:ea typeface="宋体" panose="02010600030101010101" pitchFamily="2" charset="-122"/>
              </a:rPr>
              <a:t> </a:t>
            </a:r>
            <a:endParaRPr lang="en-US" altLang="zh-CN" sz="2800">
              <a:latin typeface="Times New Roman" panose="02020603050405020304"/>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45440" y="200025"/>
            <a:ext cx="11510010" cy="6458585"/>
          </a:xfrm>
          <a:prstGeom prst="rect">
            <a:avLst/>
          </a:prstGeom>
        </p:spPr>
        <p:txBody>
          <a:bodyPr>
            <a:noAutofit/>
          </a:bodyPr>
          <a:p>
            <a:pPr marL="0" indent="0" algn="just" defTabSz="266700">
              <a:spcBef>
                <a:spcPct val="0"/>
              </a:spcBef>
              <a:spcAft>
                <a:spcPct val="0"/>
              </a:spcAft>
            </a:pPr>
            <a:r>
              <a:rPr lang="zh-CN" altLang="en-US" sz="2800" b="1">
                <a:latin typeface="宋体" panose="02010600030101010101" pitchFamily="2" charset="-122"/>
                <a:ea typeface="宋体" panose="02010600030101010101" pitchFamily="2" charset="-122"/>
              </a:rPr>
              <a:t>方法三：首尾呼应</a:t>
            </a:r>
            <a:endParaRPr lang="zh-CN" altLang="en-US" sz="2800" b="1">
              <a:latin typeface="宋体" panose="02010600030101010101" pitchFamily="2" charset="-122"/>
              <a:ea typeface="宋体" panose="02010600030101010101" pitchFamily="2" charset="-122"/>
            </a:endParaRPr>
          </a:p>
          <a:p>
            <a:pPr marL="0" indent="0" algn="just" defTabSz="266700">
              <a:spcBef>
                <a:spcPct val="0"/>
              </a:spcBef>
              <a:spcAft>
                <a:spcPct val="0"/>
              </a:spcAft>
            </a:pPr>
            <a:endParaRPr lang="zh-CN" altLang="en-US" sz="2800" b="1">
              <a:latin typeface="宋体" panose="02010600030101010101" pitchFamily="2" charset="-122"/>
              <a:ea typeface="宋体" panose="02010600030101010101" pitchFamily="2" charset="-122"/>
            </a:endParaRPr>
          </a:p>
          <a:p>
            <a:pPr indent="457200" algn="just" defTabSz="266700" fontAlgn="auto">
              <a:spcBef>
                <a:spcPct val="0"/>
              </a:spcBef>
              <a:spcAft>
                <a:spcPct val="0"/>
              </a:spcAft>
            </a:pPr>
            <a:r>
              <a:rPr lang="en-US" altLang="zh-CN" sz="2800" i="1" u="sng">
                <a:latin typeface="Times New Roman" panose="02020603050405020304"/>
                <a:ea typeface="宋体" panose="02010600030101010101" pitchFamily="2" charset="-122"/>
              </a:rPr>
              <a:t>Twenty years later, the teacher brought 30 students to camp out on a ranch for a week.</a:t>
            </a:r>
            <a:r>
              <a:rPr lang="en-US" altLang="zh-CN" sz="2800">
                <a:latin typeface="Times New Roman" panose="02020603050405020304"/>
                <a:ea typeface="宋体" panose="02010600030101010101" pitchFamily="2" charset="-122"/>
              </a:rPr>
              <a:t> As they wandered around the 200-acre land, admiring the well-built stables and spacious house, the teacher was stunned to recognize the layout—it was exactly the one in the paper he marked an F decades ago. Just then, Monty walked over smiling. “Welcome to my ranch, sir,” he said. The teacher stared in awe, regret and pride filling his eyes. “I was wrong back then,” he admitted. </a:t>
            </a:r>
            <a:r>
              <a:rPr lang="en-US" altLang="zh-CN" sz="2800" b="1">
                <a:solidFill>
                  <a:srgbClr val="FF0000"/>
                </a:solidFill>
                <a:latin typeface="Times New Roman" panose="02020603050405020304"/>
                <a:ea typeface="宋体" panose="02010600030101010101" pitchFamily="2" charset="-122"/>
              </a:rPr>
              <a:t>Monty pulled out a tattered paper </a:t>
            </a:r>
            <a:r>
              <a:rPr lang="en-US" altLang="zh-CN" sz="2800" b="1">
                <a:solidFill>
                  <a:srgbClr val="FF0000"/>
                </a:solidFill>
                <a:latin typeface="Times New Roman" panose="02020603050405020304"/>
                <a:ea typeface="Times New Roman" panose="02020603050405020304"/>
              </a:rPr>
              <a:t>book</a:t>
            </a:r>
            <a:r>
              <a:rPr lang="en-US" altLang="zh-CN" sz="2800" b="1">
                <a:solidFill>
                  <a:srgbClr val="FF0000"/>
                </a:solidFill>
                <a:latin typeface="Times New Roman" panose="02020603050405020304"/>
                <a:ea typeface="宋体" panose="02010600030101010101" pitchFamily="2" charset="-122"/>
              </a:rPr>
              <a:t> from his </a:t>
            </a:r>
            <a:r>
              <a:rPr lang="en-US" altLang="zh-CN" sz="2800" b="1">
                <a:solidFill>
                  <a:srgbClr val="FF0000"/>
                </a:solidFill>
                <a:latin typeface="Times New Roman" panose="02020603050405020304"/>
                <a:ea typeface="Times New Roman" panose="02020603050405020304"/>
              </a:rPr>
              <a:t>drawer</a:t>
            </a:r>
            <a:r>
              <a:rPr lang="en-US" altLang="zh-CN" sz="2800" b="1">
                <a:solidFill>
                  <a:srgbClr val="FF0000"/>
                </a:solidFill>
                <a:latin typeface="Times New Roman" panose="02020603050405020304"/>
                <a:ea typeface="宋体" panose="02010600030101010101" pitchFamily="2" charset="-122"/>
              </a:rPr>
              <a:t>—</a:t>
            </a:r>
            <a:r>
              <a:rPr lang="en-US" altLang="zh-CN" sz="2800" b="1" u="sng">
                <a:solidFill>
                  <a:srgbClr val="FF0000"/>
                </a:solidFill>
                <a:latin typeface="Times New Roman" panose="02020603050405020304"/>
                <a:ea typeface="宋体" panose="02010600030101010101" pitchFamily="2" charset="-122"/>
              </a:rPr>
              <a:t>the seven-page dream he’d written as a senior, marked with a red F</a:t>
            </a:r>
            <a:r>
              <a:rPr lang="en-US" altLang="zh-CN" sz="2800" b="1">
                <a:solidFill>
                  <a:srgbClr val="FF0000"/>
                </a:solidFill>
                <a:latin typeface="Times New Roman" panose="02020603050405020304"/>
                <a:ea typeface="宋体" panose="02010600030101010101" pitchFamily="2" charset="-122"/>
              </a:rPr>
              <a:t>. “I kept </a:t>
            </a:r>
            <a:r>
              <a:rPr lang="en-US" altLang="zh-CN" sz="2800" b="1">
                <a:solidFill>
                  <a:srgbClr val="FF0000"/>
                </a:solidFill>
                <a:latin typeface="Times New Roman" panose="02020603050405020304"/>
                <a:ea typeface="Times New Roman" panose="02020603050405020304"/>
              </a:rPr>
              <a:t>all these things</a:t>
            </a:r>
            <a:r>
              <a:rPr lang="en-US" altLang="zh-CN" sz="2800" b="1">
                <a:solidFill>
                  <a:srgbClr val="FF0000"/>
                </a:solidFill>
                <a:latin typeface="Times New Roman" panose="02020603050405020304"/>
                <a:ea typeface="宋体" panose="02010600030101010101" pitchFamily="2" charset="-122"/>
              </a:rPr>
              <a:t> to remind myself why I started,” he said </a:t>
            </a:r>
            <a:r>
              <a:rPr lang="en-US" altLang="zh-CN" sz="2800" b="1">
                <a:solidFill>
                  <a:srgbClr val="FF0000"/>
                </a:solidFill>
                <a:latin typeface="Times New Roman" panose="02020603050405020304"/>
                <a:ea typeface="Times New Roman" panose="02020603050405020304"/>
              </a:rPr>
              <a:t>smilingly</a:t>
            </a:r>
            <a:r>
              <a:rPr lang="en-US" altLang="zh-CN" sz="2800" b="1">
                <a:solidFill>
                  <a:srgbClr val="FF0000"/>
                </a:solidFill>
                <a:latin typeface="Times New Roman" panose="02020603050405020304"/>
                <a:ea typeface="宋体" panose="02010600030101010101" pitchFamily="2" charset="-122"/>
              </a:rPr>
              <a:t>. The teacher looked at the </a:t>
            </a:r>
            <a:r>
              <a:rPr lang="en-US" altLang="zh-CN" sz="2800" b="1">
                <a:solidFill>
                  <a:srgbClr val="FF0000"/>
                </a:solidFill>
                <a:latin typeface="Times New Roman" panose="02020603050405020304"/>
                <a:ea typeface="Times New Roman" panose="02020603050405020304"/>
              </a:rPr>
              <a:t>old </a:t>
            </a:r>
            <a:r>
              <a:rPr lang="en-US" altLang="zh-CN" sz="2800" b="1">
                <a:solidFill>
                  <a:srgbClr val="FF0000"/>
                </a:solidFill>
                <a:latin typeface="Times New Roman" panose="02020603050405020304"/>
                <a:ea typeface="宋体" panose="02010600030101010101" pitchFamily="2" charset="-122"/>
              </a:rPr>
              <a:t>paper, then at the ranch, and </a:t>
            </a:r>
            <a:r>
              <a:rPr lang="en-US" altLang="zh-CN" sz="2800" b="1">
                <a:solidFill>
                  <a:srgbClr val="FF0000"/>
                </a:solidFill>
                <a:latin typeface="Times New Roman" panose="02020603050405020304"/>
                <a:ea typeface="Times New Roman" panose="02020603050405020304"/>
              </a:rPr>
              <a:t>understood</a:t>
            </a:r>
            <a:r>
              <a:rPr lang="en-US" altLang="zh-CN" sz="2800" b="1">
                <a:solidFill>
                  <a:srgbClr val="FF0000"/>
                </a:solidFill>
                <a:latin typeface="Times New Roman" panose="02020603050405020304"/>
                <a:ea typeface="宋体" panose="02010600030101010101" pitchFamily="2" charset="-122"/>
              </a:rPr>
              <a:t>: the boy who once dreamed of a ranch had turned that F into a future beyond imagination.</a:t>
            </a:r>
            <a:r>
              <a:rPr lang="en-US" altLang="zh-CN" sz="2800">
                <a:latin typeface="Times New Roman" panose="02020603050405020304"/>
                <a:ea typeface="宋体" panose="02010600030101010101" pitchFamily="2" charset="-122"/>
              </a:rPr>
              <a:t> </a:t>
            </a:r>
            <a:endParaRPr lang="en-US" altLang="zh-CN" sz="2800">
              <a:latin typeface="Times New Roman" panose="02020603050405020304"/>
              <a:ea typeface="宋体" panose="02010600030101010101" pitchFamily="2" charset="-122"/>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520055" y="692785"/>
            <a:ext cx="5753735" cy="5234940"/>
          </a:xfrm>
          <a:prstGeom prst="rect">
            <a:avLst/>
          </a:prstGeom>
          <a:noFill/>
        </p:spPr>
        <p:txBody>
          <a:bodyPr wrap="square" rtlCol="0">
            <a:noAutofit/>
          </a:bodyPr>
          <a:p>
            <a:pPr algn="l"/>
            <a:r>
              <a:rPr lang="zh-CN" altLang="en-US" sz="3600" dirty="0">
                <a:sym typeface="+mn-ea"/>
              </a:rPr>
              <a:t>为了点明记叙内容的意义，作者常常在记叙文的结尾，融入自己的观点和评价。</a:t>
            </a:r>
            <a:endParaRPr lang="zh-CN" altLang="en-US" sz="3600" dirty="0">
              <a:sym typeface="+mn-ea"/>
            </a:endParaRPr>
          </a:p>
          <a:p>
            <a:pPr algn="l" fontAlgn="auto">
              <a:lnSpc>
                <a:spcPct val="150000"/>
              </a:lnSpc>
            </a:pPr>
            <a:endParaRPr lang="zh-CN" altLang="en-US" sz="3600" dirty="0">
              <a:solidFill>
                <a:schemeClr val="tx1"/>
              </a:solidFill>
              <a:sym typeface="+mn-ea"/>
            </a:endParaRPr>
          </a:p>
          <a:p>
            <a:pPr algn="l" fontAlgn="auto">
              <a:lnSpc>
                <a:spcPct val="150000"/>
              </a:lnSpc>
            </a:pPr>
            <a:r>
              <a:rPr lang="zh-CN" altLang="en-US" sz="3600" dirty="0">
                <a:solidFill>
                  <a:schemeClr val="tx1"/>
                </a:solidFill>
                <a:sym typeface="+mn-ea"/>
              </a:rPr>
              <a:t>精彩的结尾，可以凸显文章的主题，升华事件的意义，起到画龙点睛的作用。</a:t>
            </a:r>
            <a:endParaRPr lang="zh-CN" altLang="en-US" sz="3600" dirty="0">
              <a:solidFill>
                <a:schemeClr val="tx1"/>
              </a:solidFill>
              <a:sym typeface="+mn-ea"/>
            </a:endParaRPr>
          </a:p>
        </p:txBody>
      </p:sp>
      <p:pic>
        <p:nvPicPr>
          <p:cNvPr id="2" name="图片 1"/>
          <p:cNvPicPr>
            <a:picLocks noChangeAspect="1"/>
          </p:cNvPicPr>
          <p:nvPr>
            <p:custDataLst>
              <p:tags r:id="rId1"/>
            </p:custDataLst>
          </p:nvPr>
        </p:nvPicPr>
        <p:blipFill>
          <a:blip r:embed="rId2"/>
          <a:stretch>
            <a:fillRect/>
          </a:stretch>
        </p:blipFill>
        <p:spPr>
          <a:xfrm>
            <a:off x="1199718" y="2061096"/>
            <a:ext cx="3588240" cy="239216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p:tgtEl>
                                          <p:spTgt spid="7">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7">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p:tgtEl>
                                          <p:spTgt spid="7">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919605" y="549275"/>
            <a:ext cx="8177530" cy="3784600"/>
          </a:xfrm>
          <a:prstGeom prst="rect">
            <a:avLst/>
          </a:prstGeom>
          <a:noFill/>
        </p:spPr>
        <p:txBody>
          <a:bodyPr wrap="square" rtlCol="0">
            <a:spAutoFit/>
          </a:bodyPr>
          <a:lstStyle/>
          <a:p>
            <a:pPr fontAlgn="auto">
              <a:lnSpc>
                <a:spcPct val="150000"/>
              </a:lnSpc>
            </a:pPr>
            <a:r>
              <a:rPr lang="zh-CN" altLang="en-US" sz="4000" b="1" dirty="0" smtClean="0">
                <a:gradFill>
                  <a:gsLst>
                    <a:gs pos="0">
                      <a:srgbClr val="E30000"/>
                    </a:gs>
                    <a:gs pos="100000">
                      <a:srgbClr val="760303"/>
                    </a:gs>
                  </a:gsLst>
                  <a:lin scaled="0"/>
                </a:gradFill>
                <a:sym typeface="+mn-ea"/>
              </a:rPr>
              <a:t>五种</a:t>
            </a:r>
            <a:r>
              <a:rPr lang="zh-CN" altLang="en-US" sz="4000" b="1" dirty="0">
                <a:gradFill>
                  <a:gsLst>
                    <a:gs pos="0">
                      <a:srgbClr val="E30000"/>
                    </a:gs>
                    <a:gs pos="100000">
                      <a:srgbClr val="760303"/>
                    </a:gs>
                  </a:gsLst>
                  <a:lin scaled="0"/>
                </a:gradFill>
                <a:sym typeface="+mn-ea"/>
              </a:rPr>
              <a:t>简单易学</a:t>
            </a:r>
            <a:r>
              <a:rPr lang="zh-CN" altLang="en-US" sz="4000" b="1" dirty="0" smtClean="0">
                <a:gradFill>
                  <a:gsLst>
                    <a:gs pos="0">
                      <a:srgbClr val="E30000"/>
                    </a:gs>
                    <a:gs pos="100000">
                      <a:srgbClr val="760303"/>
                    </a:gs>
                  </a:gsLst>
                  <a:lin scaled="0"/>
                </a:gradFill>
                <a:sym typeface="+mn-ea"/>
              </a:rPr>
              <a:t>的结尾方式：</a:t>
            </a:r>
            <a:endParaRPr lang="en-US" altLang="zh-CN" sz="4000" b="1" dirty="0" smtClean="0">
              <a:gradFill>
                <a:gsLst>
                  <a:gs pos="0">
                    <a:srgbClr val="E30000"/>
                  </a:gs>
                  <a:gs pos="100000">
                    <a:srgbClr val="760303"/>
                  </a:gs>
                </a:gsLst>
                <a:lin scaled="0"/>
              </a:gradFill>
              <a:sym typeface="+mn-ea"/>
            </a:endParaRPr>
          </a:p>
          <a:p>
            <a:pPr marL="742950" indent="-742950" fontAlgn="auto">
              <a:lnSpc>
                <a:spcPct val="150000"/>
              </a:lnSpc>
              <a:buAutoNum type="arabicPeriod"/>
            </a:pPr>
            <a:r>
              <a:rPr lang="zh-CN" altLang="en-US" sz="4000" u="sng" dirty="0" smtClean="0">
                <a:sym typeface="+mn-ea"/>
              </a:rPr>
              <a:t>哲理点睛</a:t>
            </a:r>
            <a:endParaRPr lang="zh-CN" altLang="en-US" sz="4000" dirty="0">
              <a:sym typeface="+mn-ea"/>
            </a:endParaRPr>
          </a:p>
          <a:p>
            <a:pPr marL="742950" indent="-742950" fontAlgn="auto">
              <a:lnSpc>
                <a:spcPct val="150000"/>
              </a:lnSpc>
              <a:buAutoNum type="arabicPeriod"/>
            </a:pPr>
            <a:r>
              <a:rPr lang="zh-CN" altLang="en-US" sz="4000" u="sng" dirty="0" smtClean="0">
                <a:sym typeface="+mn-ea"/>
              </a:rPr>
              <a:t>首尾呼应</a:t>
            </a:r>
            <a:endParaRPr lang="zh-CN" altLang="en-US" sz="4000" dirty="0" smtClean="0">
              <a:sym typeface="+mn-ea"/>
            </a:endParaRPr>
          </a:p>
          <a:p>
            <a:pPr indent="0" fontAlgn="auto">
              <a:lnSpc>
                <a:spcPct val="150000"/>
              </a:lnSpc>
              <a:buNone/>
            </a:pPr>
            <a:endParaRPr lang="zh-CN" altLang="en-US" sz="4000" dirty="0"/>
          </a:p>
        </p:txBody>
      </p:sp>
      <p:sp>
        <p:nvSpPr>
          <p:cNvPr id="2" name="矩形 1"/>
          <p:cNvSpPr/>
          <p:nvPr/>
        </p:nvSpPr>
        <p:spPr>
          <a:xfrm>
            <a:off x="5447665" y="1917065"/>
            <a:ext cx="7065010" cy="336931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en-US" altLang="zh-CN" sz="3600"/>
              <a:t>1.not...but ...(what matters...)</a:t>
            </a:r>
            <a:endParaRPr lang="en-US" altLang="zh-CN" sz="3600"/>
          </a:p>
          <a:p>
            <a:pPr algn="l"/>
            <a:r>
              <a:rPr lang="en-US" altLang="zh-CN" sz="3600"/>
              <a:t>2.had it not been for..., would not ...</a:t>
            </a:r>
            <a:endParaRPr lang="en-US" altLang="zh-CN" sz="3600"/>
          </a:p>
          <a:p>
            <a:pPr algn="l"/>
            <a:r>
              <a:rPr lang="en-US" altLang="zh-CN" sz="3600"/>
              <a:t>3.It was not until... that</a:t>
            </a:r>
            <a:endParaRPr lang="en-US" altLang="zh-CN" sz="3600"/>
          </a:p>
          <a:p>
            <a:pPr algn="l"/>
            <a:r>
              <a:rPr lang="en-US" altLang="zh-CN" sz="3600"/>
              <a:t>4. It dawned on me that...</a:t>
            </a:r>
            <a:endParaRPr lang="en-US" altLang="zh-CN" sz="36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4168140" y="2829560"/>
            <a:ext cx="3855720" cy="1198880"/>
          </a:xfrm>
          <a:prstGeom prst="rect">
            <a:avLst/>
          </a:prstGeom>
          <a:noFill/>
          <a:ln>
            <a:noFill/>
          </a:ln>
        </p:spPr>
        <p:txBody>
          <a:bodyPr wrap="none" rtlCol="0" anchor="t">
            <a:spAutoFit/>
            <a:scene3d>
              <a:camera prst="orthographicFront"/>
              <a:lightRig rig="threePt" dir="t"/>
            </a:scene3d>
          </a:bodyPr>
          <a:p>
            <a:pPr algn="ctr"/>
            <a:r>
              <a:rPr lang="zh-CN" altLang="en-US" sz="7200" b="1" dirty="0" smtClean="0">
                <a:solidFill>
                  <a:schemeClr val="accent1"/>
                </a:solidFill>
                <a:effectLst>
                  <a:outerShdw blurRad="38100" dist="25400" dir="5400000" algn="ctr" rotWithShape="0">
                    <a:srgbClr val="6E747A">
                      <a:alpha val="43000"/>
                    </a:srgbClr>
                  </a:outerShdw>
                </a:effectLst>
                <a:sym typeface="+mn-ea"/>
              </a:rPr>
              <a:t>哲理点睛</a:t>
            </a:r>
            <a:endParaRPr lang="zh-CN" altLang="en-US" sz="7200" b="1" dirty="0" smtClean="0">
              <a:solidFill>
                <a:schemeClr val="accent1"/>
              </a:solidFill>
              <a:effectLst>
                <a:outerShdw blurRad="38100" dist="25400" dir="5400000" algn="ctr" rotWithShape="0">
                  <a:srgbClr val="6E747A">
                    <a:alpha val="43000"/>
                  </a:srgbClr>
                </a:outerShdw>
              </a:effectLst>
              <a:sym typeface="+mn-ea"/>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07670" y="332740"/>
            <a:ext cx="11377295" cy="4894580"/>
          </a:xfrm>
        </p:spPr>
        <p:txBody>
          <a:bodyPr>
            <a:noAutofit/>
          </a:bodyPr>
          <a:lstStyle/>
          <a:p>
            <a:pPr marL="0" indent="457200" algn="just">
              <a:buNone/>
            </a:pPr>
            <a:r>
              <a:rPr lang="en-US" altLang="zh-CN" sz="2800" dirty="0">
                <a:solidFill>
                  <a:schemeClr val="tx1"/>
                </a:solidFill>
                <a:latin typeface="Times New Roman" panose="02020603050405020304" pitchFamily="18" charset="0"/>
                <a:cs typeface="Times New Roman" panose="02020603050405020304" pitchFamily="18" charset="0"/>
              </a:rPr>
              <a:t>Many years have gone by, but when I looked back to that day, I still remember the lesson he taught me: </a:t>
            </a:r>
            <a:r>
              <a:rPr lang="en-US" altLang="zh-CN" sz="2800" b="1" dirty="0">
                <a:solidFill>
                  <a:srgbClr val="FF0000"/>
                </a:solidFill>
                <a:latin typeface="Times New Roman" panose="02020603050405020304" pitchFamily="18" charset="0"/>
                <a:cs typeface="Times New Roman" panose="02020603050405020304" pitchFamily="18" charset="0"/>
              </a:rPr>
              <a:t>Honesty is the best policy. / Forgiveness is more powerful than hatred. / It’s unwise to judge people by their looks.</a:t>
            </a:r>
            <a:r>
              <a:rPr lang="en-US" altLang="zh-CN" sz="2800" dirty="0">
                <a:solidFill>
                  <a:schemeClr val="tx1"/>
                </a:solidFill>
                <a:latin typeface="Times New Roman" panose="02020603050405020304" pitchFamily="18" charset="0"/>
                <a:cs typeface="Times New Roman" panose="02020603050405020304" pitchFamily="18" charset="0"/>
              </a:rPr>
              <a:t> </a:t>
            </a:r>
            <a:endParaRPr lang="en-US" altLang="zh-CN"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en-US" altLang="zh-CN" sz="2800" dirty="0">
              <a:solidFill>
                <a:schemeClr val="tx1"/>
              </a:solidFill>
              <a:latin typeface="Times New Roman" panose="02020603050405020304" pitchFamily="18" charset="0"/>
              <a:cs typeface="Times New Roman" panose="02020603050405020304" pitchFamily="18" charset="0"/>
            </a:endParaRPr>
          </a:p>
          <a:p>
            <a:pPr marL="0" indent="457200" algn="just">
              <a:buNone/>
            </a:pPr>
            <a:r>
              <a:rPr lang="en-US" altLang="zh-CN" sz="2800" dirty="0">
                <a:solidFill>
                  <a:schemeClr val="tx1"/>
                </a:solidFill>
                <a:latin typeface="Times New Roman" panose="02020603050405020304" pitchFamily="18" charset="0"/>
                <a:cs typeface="Times New Roman" panose="02020603050405020304" pitchFamily="18" charset="0"/>
              </a:rPr>
              <a:t>Staring at the blisters on my palms and the test paper covered with red crosses. I slumped down on the playground steps, the thought of giving up surging in my mind. Just then, a quote from Winston Churchill popped into my head: “success is not final, failure is not fatal. It is the courage to continue that counts.” All of a sudden, I realized that </a:t>
            </a:r>
            <a:r>
              <a:rPr lang="en-US" altLang="zh-CN" sz="2800" b="1" dirty="0">
                <a:solidFill>
                  <a:srgbClr val="FF0000"/>
                </a:solidFill>
                <a:latin typeface="Times New Roman" panose="02020603050405020304" pitchFamily="18" charset="0"/>
                <a:cs typeface="Times New Roman" panose="02020603050405020304" pitchFamily="18" charset="0"/>
              </a:rPr>
              <a:t>one setback meant nothing. True growth always took root and sprouted from the courage to stand up again after every fall.</a:t>
            </a:r>
            <a:endParaRPr lang="en-US" altLang="zh-CN" sz="2800" b="1" dirty="0">
              <a:solidFill>
                <a:srgbClr val="FF0000"/>
              </a:solidFill>
              <a:latin typeface="Times New Roman" panose="02020603050405020304" pitchFamily="18" charset="0"/>
              <a:cs typeface="Times New Roman" panose="02020603050405020304" pitchFamily="18" charset="0"/>
            </a:endParaRPr>
          </a:p>
        </p:txBody>
      </p:sp>
      <p:sp>
        <p:nvSpPr>
          <p:cNvPr id="4" name="文本框 3"/>
          <p:cNvSpPr txBox="1"/>
          <p:nvPr/>
        </p:nvSpPr>
        <p:spPr>
          <a:xfrm>
            <a:off x="911225" y="5661660"/>
            <a:ext cx="10789920" cy="953135"/>
          </a:xfrm>
          <a:prstGeom prst="rect">
            <a:avLst/>
          </a:prstGeom>
          <a:solidFill>
            <a:srgbClr val="FFC000"/>
          </a:solidFill>
        </p:spPr>
        <p:txBody>
          <a:bodyPr wrap="square" rtlCol="0">
            <a:spAutoFit/>
          </a:bodyPr>
          <a:lstStyle/>
          <a:p>
            <a:r>
              <a:rPr lang="zh-CN" altLang="en-US" sz="2800" b="1" dirty="0" smtClean="0"/>
              <a:t>直接点出主题</a:t>
            </a:r>
            <a:r>
              <a:rPr lang="zh-CN" altLang="en-US" sz="2800" b="1" dirty="0"/>
              <a:t>，</a:t>
            </a:r>
            <a:r>
              <a:rPr lang="zh-CN" altLang="en-US" sz="2800" b="1" dirty="0" smtClean="0"/>
              <a:t>升华</a:t>
            </a:r>
            <a:r>
              <a:rPr lang="zh-CN" altLang="en-US" sz="2800" b="1" dirty="0"/>
              <a:t>意义，起到画龙点睛的作用</a:t>
            </a:r>
            <a:r>
              <a:rPr lang="zh-CN" altLang="en-US" sz="2800" b="1" dirty="0" smtClean="0"/>
              <a:t>。</a:t>
            </a:r>
            <a:endParaRPr lang="en-US" altLang="zh-CN" sz="2800" b="1" dirty="0" smtClean="0"/>
          </a:p>
          <a:p>
            <a:r>
              <a:rPr lang="zh-CN" altLang="en-US" sz="2800" b="1" dirty="0" smtClean="0"/>
              <a:t>可结合文本分析后采取</a:t>
            </a:r>
            <a:r>
              <a:rPr lang="zh-CN" altLang="en-US" sz="2800" b="1" dirty="0"/>
              <a:t>：</a:t>
            </a:r>
            <a:r>
              <a:rPr lang="en-US" altLang="zh-CN" sz="2800" b="1" dirty="0"/>
              <a:t>1</a:t>
            </a:r>
            <a:r>
              <a:rPr lang="zh-CN" altLang="en-US" sz="2800" b="1" dirty="0"/>
              <a:t>）引用名言；</a:t>
            </a:r>
            <a:r>
              <a:rPr lang="en-US" altLang="zh-CN" sz="2800" b="1" dirty="0"/>
              <a:t>2</a:t>
            </a:r>
            <a:r>
              <a:rPr lang="zh-CN" altLang="en-US" sz="2800" b="1" dirty="0"/>
              <a:t>）自己组织哲理性语言</a:t>
            </a:r>
            <a:r>
              <a:rPr lang="zh-CN" altLang="en-US" sz="2800" b="1" dirty="0" smtClean="0"/>
              <a:t>。</a:t>
            </a:r>
            <a:endParaRPr lang="zh-CN" altLang="en-US" sz="2800" b="1"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992201" y="116205"/>
            <a:ext cx="8229600" cy="836712"/>
          </a:xfrm>
        </p:spPr>
        <p:txBody>
          <a:bodyPr>
            <a:normAutofit/>
          </a:bodyPr>
          <a:lstStyle/>
          <a:p>
            <a:r>
              <a:rPr lang="zh-CN" altLang="en-US" sz="4000" b="1" dirty="0" smtClean="0"/>
              <a:t>积累各类</a:t>
            </a:r>
            <a:r>
              <a:rPr lang="zh-CN" altLang="en-US" sz="4000" b="1" dirty="0" smtClean="0"/>
              <a:t>名言警句</a:t>
            </a:r>
            <a:endParaRPr lang="zh-CN" altLang="en-US" sz="4000" b="1" dirty="0" smtClean="0"/>
          </a:p>
        </p:txBody>
      </p:sp>
      <p:sp>
        <p:nvSpPr>
          <p:cNvPr id="3" name="内容占位符 2"/>
          <p:cNvSpPr>
            <a:spLocks noGrp="1"/>
          </p:cNvSpPr>
          <p:nvPr>
            <p:ph idx="1"/>
          </p:nvPr>
        </p:nvSpPr>
        <p:spPr>
          <a:xfrm>
            <a:off x="372110" y="1121410"/>
            <a:ext cx="11403965" cy="5335905"/>
          </a:xfrm>
        </p:spPr>
        <p:txBody>
          <a:bodyPr>
            <a:noAutofit/>
          </a:bodyPr>
          <a:lstStyle/>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Only </a:t>
            </a:r>
            <a:r>
              <a:rPr lang="en-US" altLang="zh-CN" sz="2600" dirty="0">
                <a:latin typeface="Times New Roman" panose="02020603050405020304" pitchFamily="18" charset="0"/>
                <a:cs typeface="Times New Roman" panose="02020603050405020304" pitchFamily="18" charset="0"/>
              </a:rPr>
              <a:t>by love, life is kept together and moves forward</a:t>
            </a:r>
            <a:r>
              <a:rPr lang="en-US" altLang="zh-CN" sz="2600" dirty="0" smtClean="0">
                <a:latin typeface="Times New Roman" panose="02020603050405020304" pitchFamily="18" charset="0"/>
                <a:cs typeface="Times New Roman" panose="02020603050405020304" pitchFamily="18" charset="0"/>
              </a:rPr>
              <a:t>.</a:t>
            </a:r>
            <a:endParaRPr lang="en-US" altLang="zh-CN" sz="2600" dirty="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solidFill>
                  <a:srgbClr val="FF0000"/>
                </a:solidFill>
                <a:latin typeface="Times New Roman" panose="02020603050405020304" pitchFamily="18" charset="0"/>
                <a:cs typeface="Times New Roman" panose="02020603050405020304" pitchFamily="18" charset="0"/>
              </a:rPr>
              <a:t>It </a:t>
            </a:r>
            <a:r>
              <a:rPr lang="en-US" altLang="zh-CN" sz="2600" dirty="0">
                <a:solidFill>
                  <a:srgbClr val="FF0000"/>
                </a:solidFill>
                <a:latin typeface="Times New Roman" panose="02020603050405020304" pitchFamily="18" charset="0"/>
                <a:cs typeface="Times New Roman" panose="02020603050405020304" pitchFamily="18" charset="0"/>
              </a:rPr>
              <a:t>is</a:t>
            </a:r>
            <a:r>
              <a:rPr lang="en-US" altLang="zh-CN" sz="2600" dirty="0">
                <a:latin typeface="Times New Roman" panose="02020603050405020304" pitchFamily="18" charset="0"/>
                <a:cs typeface="Times New Roman" panose="02020603050405020304" pitchFamily="18" charset="0"/>
              </a:rPr>
              <a:t> love </a:t>
            </a:r>
            <a:r>
              <a:rPr lang="en-US" altLang="zh-CN" sz="2600" dirty="0">
                <a:solidFill>
                  <a:srgbClr val="FF0000"/>
                </a:solidFill>
                <a:latin typeface="Times New Roman" panose="02020603050405020304" pitchFamily="18" charset="0"/>
                <a:cs typeface="Times New Roman" panose="02020603050405020304" pitchFamily="18" charset="0"/>
              </a:rPr>
              <a:t>that</a:t>
            </a:r>
            <a:r>
              <a:rPr lang="en-US" altLang="zh-CN" sz="2600" dirty="0">
                <a:latin typeface="Times New Roman" panose="02020603050405020304" pitchFamily="18" charset="0"/>
                <a:cs typeface="Times New Roman" panose="02020603050405020304" pitchFamily="18" charset="0"/>
              </a:rPr>
              <a:t> makes the world go around</a:t>
            </a:r>
            <a:r>
              <a:rPr lang="en-US" altLang="zh-CN" sz="2600" dirty="0" smtClean="0">
                <a:latin typeface="Times New Roman" panose="02020603050405020304" pitchFamily="18" charset="0"/>
                <a:cs typeface="Times New Roman" panose="02020603050405020304" pitchFamily="18" charset="0"/>
              </a:rPr>
              <a:t>.</a:t>
            </a:r>
            <a:endParaRPr lang="en-US" altLang="zh-CN" sz="2600" dirty="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solidFill>
                  <a:srgbClr val="FF0000"/>
                </a:solidFill>
                <a:latin typeface="Times New Roman" panose="02020603050405020304" pitchFamily="18" charset="0"/>
                <a:cs typeface="Times New Roman" panose="02020603050405020304" pitchFamily="18" charset="0"/>
              </a:rPr>
              <a:t>Where </a:t>
            </a:r>
            <a:r>
              <a:rPr lang="en-US" altLang="zh-CN" sz="2600" dirty="0">
                <a:latin typeface="Times New Roman" panose="02020603050405020304" pitchFamily="18" charset="0"/>
                <a:cs typeface="Times New Roman" panose="02020603050405020304" pitchFamily="18" charset="0"/>
              </a:rPr>
              <a:t>there is great love, there are always miracles</a:t>
            </a:r>
            <a:r>
              <a:rPr lang="en-US" altLang="zh-CN" sz="2600" dirty="0" smtClean="0">
                <a:latin typeface="Times New Roman" panose="02020603050405020304" pitchFamily="18" charset="0"/>
                <a:cs typeface="Times New Roman" panose="02020603050405020304" pitchFamily="18" charset="0"/>
              </a:rPr>
              <a:t>.</a:t>
            </a:r>
            <a:endParaRPr lang="en-US" altLang="zh-CN" sz="2600" dirty="0" smtClean="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Kindness </a:t>
            </a:r>
            <a:r>
              <a:rPr lang="en-US" altLang="zh-CN" sz="2600" dirty="0">
                <a:latin typeface="Times New Roman" panose="02020603050405020304" pitchFamily="18" charset="0"/>
                <a:cs typeface="Times New Roman" panose="02020603050405020304" pitchFamily="18" charset="0"/>
              </a:rPr>
              <a:t>is the golden chain </a:t>
            </a:r>
            <a:r>
              <a:rPr lang="en-US" altLang="zh-CN" sz="2600" dirty="0">
                <a:solidFill>
                  <a:srgbClr val="FF0000"/>
                </a:solidFill>
                <a:latin typeface="Times New Roman" panose="02020603050405020304" pitchFamily="18" charset="0"/>
                <a:cs typeface="Times New Roman" panose="02020603050405020304" pitchFamily="18" charset="0"/>
              </a:rPr>
              <a:t>by which</a:t>
            </a:r>
            <a:r>
              <a:rPr lang="en-US" altLang="zh-CN" sz="2600" dirty="0">
                <a:latin typeface="Times New Roman" panose="02020603050405020304" pitchFamily="18" charset="0"/>
                <a:cs typeface="Times New Roman" panose="02020603050405020304" pitchFamily="18" charset="0"/>
              </a:rPr>
              <a:t> society is bound together</a:t>
            </a:r>
            <a:r>
              <a:rPr lang="en-US" altLang="zh-CN" sz="2600" dirty="0" smtClean="0">
                <a:latin typeface="Times New Roman" panose="02020603050405020304" pitchFamily="18" charset="0"/>
                <a:cs typeface="Times New Roman" panose="02020603050405020304" pitchFamily="18" charset="0"/>
              </a:rPr>
              <a:t>.</a:t>
            </a:r>
            <a:endParaRPr lang="en-US" altLang="zh-CN" sz="2600" dirty="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Even </a:t>
            </a:r>
            <a:r>
              <a:rPr lang="en-US" altLang="zh-CN" sz="2600" dirty="0">
                <a:latin typeface="Times New Roman" panose="02020603050405020304" pitchFamily="18" charset="0"/>
                <a:cs typeface="Times New Roman" panose="02020603050405020304" pitchFamily="18" charset="0"/>
              </a:rPr>
              <a:t>small acts of </a:t>
            </a:r>
            <a:r>
              <a:rPr lang="en-US" altLang="zh-CN" sz="2600" dirty="0" smtClean="0">
                <a:latin typeface="Times New Roman" panose="02020603050405020304" pitchFamily="18" charset="0"/>
                <a:cs typeface="Times New Roman" panose="02020603050405020304" pitchFamily="18" charset="0"/>
              </a:rPr>
              <a:t>kindness </a:t>
            </a:r>
            <a:r>
              <a:rPr lang="en-US" altLang="zh-CN" sz="2600" dirty="0">
                <a:latin typeface="Times New Roman" panose="02020603050405020304" pitchFamily="18" charset="0"/>
                <a:cs typeface="Times New Roman" panose="02020603050405020304" pitchFamily="18" charset="0"/>
              </a:rPr>
              <a:t>can make a big difference</a:t>
            </a:r>
            <a:r>
              <a:rPr lang="en-US" altLang="zh-CN" sz="2600" dirty="0" smtClean="0">
                <a:latin typeface="Times New Roman" panose="02020603050405020304" pitchFamily="18" charset="0"/>
                <a:cs typeface="Times New Roman" panose="02020603050405020304" pitchFamily="18" charset="0"/>
              </a:rPr>
              <a:t>.</a:t>
            </a:r>
            <a:endParaRPr lang="en-US" altLang="zh-CN" sz="2600" dirty="0" smtClean="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The </a:t>
            </a:r>
            <a:r>
              <a:rPr lang="en-US" altLang="zh-CN" sz="2600" dirty="0">
                <a:latin typeface="Times New Roman" panose="02020603050405020304" pitchFamily="18" charset="0"/>
                <a:cs typeface="Times New Roman" panose="02020603050405020304" pitchFamily="18" charset="0"/>
              </a:rPr>
              <a:t>best way to defeat your fear is to face your fear </a:t>
            </a:r>
            <a:r>
              <a:rPr lang="en-US" altLang="zh-CN" sz="2600" dirty="0" smtClean="0">
                <a:latin typeface="Times New Roman" panose="02020603050405020304" pitchFamily="18" charset="0"/>
                <a:cs typeface="Times New Roman" panose="02020603050405020304" pitchFamily="18" charset="0"/>
              </a:rPr>
              <a:t>head-on.</a:t>
            </a:r>
            <a:endParaRPr lang="en-US" altLang="zh-CN" sz="2600" dirty="0" smtClean="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Never underestimate</a:t>
            </a:r>
            <a:r>
              <a:rPr lang="zh-CN" altLang="en-US" sz="2600" dirty="0" smtClean="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cs typeface="Times New Roman" panose="02020603050405020304" pitchFamily="18" charset="0"/>
              </a:rPr>
              <a:t>yourself, for you have no idea what you are capable </a:t>
            </a:r>
            <a:r>
              <a:rPr lang="en-US" altLang="zh-CN" sz="2600" dirty="0" smtClean="0">
                <a:latin typeface="Times New Roman" panose="02020603050405020304" pitchFamily="18" charset="0"/>
                <a:cs typeface="Times New Roman" panose="02020603050405020304" pitchFamily="18" charset="0"/>
              </a:rPr>
              <a:t>of.</a:t>
            </a:r>
            <a:endParaRPr lang="en-US" altLang="zh-CN" sz="2600" dirty="0" smtClean="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Storms </a:t>
            </a:r>
            <a:r>
              <a:rPr lang="en-US" altLang="zh-CN" sz="2600" dirty="0">
                <a:latin typeface="Times New Roman" panose="02020603050405020304" pitchFamily="18" charset="0"/>
                <a:cs typeface="Times New Roman" panose="02020603050405020304" pitchFamily="18" charset="0"/>
              </a:rPr>
              <a:t>make trees take deeper roots</a:t>
            </a:r>
            <a:r>
              <a:rPr lang="en-US" altLang="zh-CN" sz="2600" dirty="0" smtClean="0">
                <a:latin typeface="Times New Roman" panose="02020603050405020304" pitchFamily="18" charset="0"/>
                <a:cs typeface="Times New Roman" panose="02020603050405020304" pitchFamily="18" charset="0"/>
              </a:rPr>
              <a:t>.</a:t>
            </a:r>
            <a:endParaRPr lang="en-US" altLang="zh-CN" sz="2600" dirty="0" smtClean="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Dreams </a:t>
            </a:r>
            <a:r>
              <a:rPr lang="en-US" altLang="zh-CN" sz="2600" dirty="0">
                <a:solidFill>
                  <a:srgbClr val="FF0000"/>
                </a:solidFill>
                <a:latin typeface="Times New Roman" panose="02020603050405020304" pitchFamily="18" charset="0"/>
                <a:cs typeface="Times New Roman" panose="02020603050405020304" pitchFamily="18" charset="0"/>
              </a:rPr>
              <a:t>that</a:t>
            </a:r>
            <a:r>
              <a:rPr lang="en-US" altLang="zh-CN" sz="2600" dirty="0">
                <a:latin typeface="Times New Roman" panose="02020603050405020304" pitchFamily="18" charset="0"/>
                <a:cs typeface="Times New Roman" panose="02020603050405020304" pitchFamily="18" charset="0"/>
              </a:rPr>
              <a:t> seem impossible can be realized with determination and persistence, </a:t>
            </a:r>
            <a:r>
              <a:rPr lang="en-US" altLang="zh-CN" sz="2600" dirty="0">
                <a:solidFill>
                  <a:srgbClr val="FF0000"/>
                </a:solidFill>
                <a:latin typeface="Times New Roman" panose="02020603050405020304" pitchFamily="18" charset="0"/>
                <a:cs typeface="Times New Roman" panose="02020603050405020304" pitchFamily="18" charset="0"/>
              </a:rPr>
              <a:t>no matter</a:t>
            </a:r>
            <a:r>
              <a:rPr lang="en-US" altLang="zh-CN" sz="2600" dirty="0">
                <a:latin typeface="Times New Roman" panose="02020603050405020304" pitchFamily="18" charset="0"/>
                <a:cs typeface="Times New Roman" panose="02020603050405020304" pitchFamily="18" charset="0"/>
              </a:rPr>
              <a:t> what the odds are.</a:t>
            </a:r>
            <a:endParaRPr lang="en-US" altLang="zh-CN" sz="2600"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altLang="zh-CN" sz="2600" dirty="0">
                <a:solidFill>
                  <a:srgbClr val="FF0000"/>
                </a:solidFill>
                <a:latin typeface="Times New Roman" panose="02020603050405020304" pitchFamily="18" charset="0"/>
                <a:cs typeface="Times New Roman" panose="02020603050405020304" pitchFamily="18" charset="0"/>
              </a:rPr>
              <a:t>Without</a:t>
            </a:r>
            <a:r>
              <a:rPr lang="en-US" altLang="zh-CN" sz="2600" dirty="0">
                <a:latin typeface="Times New Roman" panose="02020603050405020304" pitchFamily="18" charset="0"/>
                <a:cs typeface="Times New Roman" panose="02020603050405020304" pitchFamily="18" charset="0"/>
              </a:rPr>
              <a:t> the dark, you </a:t>
            </a:r>
            <a:r>
              <a:rPr lang="en-US" altLang="zh-CN" sz="2600" dirty="0">
                <a:solidFill>
                  <a:srgbClr val="FF0000"/>
                </a:solidFill>
                <a:latin typeface="Times New Roman" panose="02020603050405020304" pitchFamily="18" charset="0"/>
                <a:cs typeface="Times New Roman" panose="02020603050405020304" pitchFamily="18" charset="0"/>
              </a:rPr>
              <a:t>would</a:t>
            </a:r>
            <a:r>
              <a:rPr lang="en-US" altLang="zh-CN" sz="2600" dirty="0">
                <a:latin typeface="Times New Roman" panose="02020603050405020304" pitchFamily="18" charset="0"/>
                <a:cs typeface="Times New Roman" panose="02020603050405020304" pitchFamily="18" charset="0"/>
              </a:rPr>
              <a:t> never see the stars.</a:t>
            </a:r>
            <a:endParaRPr lang="en-US" altLang="zh-CN" sz="2600" dirty="0">
              <a:latin typeface="Times New Roman" panose="02020603050405020304" pitchFamily="18" charset="0"/>
              <a:cs typeface="Times New Roman" panose="02020603050405020304" pitchFamily="18" charset="0"/>
            </a:endParaRPr>
          </a:p>
          <a:p>
            <a:pPr marL="514350" indent="-514350">
              <a:buFont typeface="+mj-lt"/>
              <a:buAutoNum type="arabicPeriod"/>
            </a:pPr>
            <a:endParaRPr lang="en-US" altLang="zh-CN" sz="26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endParaRPr lang="en-US" altLang="zh-CN" sz="26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endParaRPr lang="en-US" altLang="zh-CN" sz="2600" dirty="0">
              <a:latin typeface="Times New Roman" panose="02020603050405020304" pitchFamily="18" charset="0"/>
              <a:cs typeface="Times New Roman" panose="02020603050405020304" pitchFamily="18" charset="0"/>
            </a:endParaRPr>
          </a:p>
          <a:p>
            <a:pPr marL="514350" indent="-514350">
              <a:buFont typeface="+mj-lt"/>
              <a:buAutoNum type="arabicPeriod"/>
            </a:pPr>
            <a:endParaRPr lang="zh-CN" altLang="en-US" sz="2600" dirty="0">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168140" y="2829560"/>
            <a:ext cx="3855720" cy="1198880"/>
          </a:xfrm>
          <a:prstGeom prst="rect">
            <a:avLst/>
          </a:prstGeom>
          <a:noFill/>
          <a:ln>
            <a:noFill/>
          </a:ln>
        </p:spPr>
        <p:txBody>
          <a:bodyPr wrap="none" rtlCol="0" anchor="t">
            <a:spAutoFit/>
            <a:scene3d>
              <a:camera prst="orthographicFront"/>
              <a:lightRig rig="threePt" dir="t"/>
            </a:scene3d>
          </a:bodyPr>
          <a:p>
            <a:pPr algn="ctr"/>
            <a:r>
              <a:rPr lang="zh-CN" altLang="en-US" sz="7200" b="1" dirty="0" smtClean="0">
                <a:solidFill>
                  <a:schemeClr val="accent1"/>
                </a:solidFill>
                <a:effectLst>
                  <a:outerShdw blurRad="38100" dist="25400" dir="5400000" algn="ctr" rotWithShape="0">
                    <a:srgbClr val="6E747A">
                      <a:alpha val="43000"/>
                    </a:srgbClr>
                  </a:outerShdw>
                </a:effectLst>
                <a:sym typeface="+mn-ea"/>
              </a:rPr>
              <a:t>首尾呼应</a:t>
            </a:r>
            <a:endParaRPr lang="zh-CN" altLang="en-US" sz="7200" b="1" dirty="0" smtClean="0">
              <a:solidFill>
                <a:schemeClr val="accent1"/>
              </a:solidFill>
              <a:effectLst>
                <a:outerShdw blurRad="38100" dist="25400" dir="5400000" algn="ctr" rotWithShape="0">
                  <a:srgbClr val="6E747A">
                    <a:alpha val="43000"/>
                  </a:srgbClr>
                </a:outerShdw>
              </a:effectLst>
              <a:sym typeface="+mn-ea"/>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5755" y="165735"/>
            <a:ext cx="11499215" cy="6377940"/>
          </a:xfrm>
        </p:spPr>
        <p:txBody>
          <a:bodyPr>
            <a:noAutofit/>
          </a:bodyPr>
          <a:lstStyle/>
          <a:p>
            <a:pPr marL="0" indent="0">
              <a:spcBef>
                <a:spcPts val="0"/>
              </a:spcBef>
              <a:buNone/>
            </a:pPr>
            <a:r>
              <a:rPr lang="zh-CN" altLang="zh-CN" sz="2800" dirty="0" smtClean="0">
                <a:latin typeface="Times New Roman" panose="02020603050405020304" pitchFamily="18" charset="0"/>
                <a:cs typeface="Times New Roman" panose="02020603050405020304" pitchFamily="18" charset="0"/>
              </a:rPr>
              <a:t>文中</a:t>
            </a:r>
            <a:r>
              <a:rPr lang="zh-CN" altLang="zh-CN" sz="2800" dirty="0">
                <a:latin typeface="Times New Roman" panose="02020603050405020304" pitchFamily="18" charset="0"/>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 I had an interesting childhood. It was filled with </a:t>
            </a:r>
            <a:r>
              <a:rPr lang="en-US" altLang="zh-CN" sz="2800" dirty="0" smtClean="0">
                <a:latin typeface="Times New Roman" panose="02020603050405020304" pitchFamily="18" charset="0"/>
                <a:cs typeface="Times New Roman" panose="02020603050405020304" pitchFamily="18" charset="0"/>
              </a:rPr>
              <a:t>surprises </a:t>
            </a:r>
            <a:r>
              <a:rPr lang="en-US" altLang="zh-CN" sz="2800" dirty="0">
                <a:latin typeface="Times New Roman" panose="02020603050405020304" pitchFamily="18" charset="0"/>
                <a:cs typeface="Times New Roman" panose="02020603050405020304" pitchFamily="18" charset="0"/>
              </a:rPr>
              <a:t>and amusements, all because of my mother</a:t>
            </a:r>
            <a:r>
              <a:rPr lang="en-US" altLang="zh-CN" sz="2800" dirty="0">
                <a:latin typeface="Times New Roman" panose="02020603050405020304" pitchFamily="18" charset="0"/>
                <a:cs typeface="Times New Roman" panose="02020603050405020304" pitchFamily="18" charset="0"/>
              </a:rPr>
              <a:t>—loving, sweet, yet absent-minded and forgetful. One strange </a:t>
            </a:r>
            <a:r>
              <a:rPr lang="en-US" altLang="zh-CN" sz="2800" dirty="0" smtClean="0">
                <a:latin typeface="Times New Roman" panose="02020603050405020304" pitchFamily="18" charset="0"/>
                <a:cs typeface="Times New Roman" panose="02020603050405020304" pitchFamily="18" charset="0"/>
              </a:rPr>
              <a:t>family </a:t>
            </a:r>
            <a:r>
              <a:rPr lang="en-US" altLang="zh-CN" sz="2800" dirty="0">
                <a:latin typeface="Times New Roman" panose="02020603050405020304" pitchFamily="18" charset="0"/>
                <a:cs typeface="Times New Roman" panose="02020603050405020304" pitchFamily="18" charset="0"/>
              </a:rPr>
              <a:t>trip we took when I was eleven tells a lot about her</a:t>
            </a:r>
            <a:r>
              <a:rPr lang="en-US" altLang="zh-CN" sz="2800" dirty="0" smtClean="0">
                <a:latin typeface="Times New Roman" panose="02020603050405020304" pitchFamily="18" charset="0"/>
                <a:cs typeface="Times New Roman" panose="02020603050405020304" pitchFamily="18" charset="0"/>
              </a:rPr>
              <a:t>.</a:t>
            </a:r>
            <a:endParaRPr lang="en-US" altLang="zh-CN" sz="2800" dirty="0" smtClean="0">
              <a:latin typeface="Times New Roman" panose="02020603050405020304" pitchFamily="18" charset="0"/>
              <a:cs typeface="Times New Roman" panose="02020603050405020304" pitchFamily="18" charset="0"/>
            </a:endParaRPr>
          </a:p>
          <a:p>
            <a:pPr marL="0" indent="0">
              <a:spcBef>
                <a:spcPts val="0"/>
              </a:spcBef>
              <a:buNone/>
            </a:pPr>
            <a:endParaRPr lang="zh-CN" altLang="zh-CN" sz="2800" dirty="0">
              <a:latin typeface="Times New Roman" panose="02020603050405020304" pitchFamily="18" charset="0"/>
              <a:cs typeface="Times New Roman" panose="02020603050405020304" pitchFamily="18" charset="0"/>
            </a:endParaRPr>
          </a:p>
          <a:p>
            <a:pPr marL="0" indent="0">
              <a:spcBef>
                <a:spcPts val="0"/>
              </a:spcBef>
              <a:buNone/>
            </a:pPr>
            <a:r>
              <a:rPr lang="zh-CN" altLang="zh-CN" sz="2800" dirty="0">
                <a:latin typeface="Times New Roman" panose="02020603050405020304" pitchFamily="18" charset="0"/>
                <a:cs typeface="Times New Roman" panose="02020603050405020304" pitchFamily="18" charset="0"/>
              </a:rPr>
              <a:t>结尾：</a:t>
            </a:r>
            <a:r>
              <a:rPr lang="en-US" altLang="zh-CN" sz="2800" b="1" dirty="0">
                <a:solidFill>
                  <a:srgbClr val="FF0000"/>
                </a:solidFill>
                <a:latin typeface="Times New Roman" panose="02020603050405020304" pitchFamily="18" charset="0"/>
                <a:cs typeface="Times New Roman" panose="02020603050405020304" pitchFamily="18" charset="0"/>
              </a:rPr>
              <a:t>Despite mom's being</a:t>
            </a:r>
            <a:r>
              <a:rPr lang="en-US" altLang="zh-CN" sz="2800" b="1" u="sng" dirty="0">
                <a:solidFill>
                  <a:srgbClr val="FF0000"/>
                </a:solidFill>
                <a:latin typeface="Times New Roman" panose="02020603050405020304" pitchFamily="18" charset="0"/>
                <a:cs typeface="Times New Roman" panose="02020603050405020304" pitchFamily="18" charset="0"/>
              </a:rPr>
              <a:t> absent-minded and </a:t>
            </a:r>
            <a:r>
              <a:rPr lang="en-US" altLang="zh-CN" sz="2800" b="1" u="sng" dirty="0" smtClean="0">
                <a:solidFill>
                  <a:srgbClr val="FF0000"/>
                </a:solidFill>
                <a:latin typeface="Times New Roman" panose="02020603050405020304" pitchFamily="18" charset="0"/>
                <a:cs typeface="Times New Roman" panose="02020603050405020304" pitchFamily="18" charset="0"/>
              </a:rPr>
              <a:t>forgetful</a:t>
            </a:r>
            <a:r>
              <a:rPr lang="zh-CN" altLang="en-US" sz="2800" b="1" u="sng" dirty="0" smtClean="0">
                <a:solidFill>
                  <a:srgbClr val="FF0000"/>
                </a:solidFill>
                <a:latin typeface="Times New Roman" panose="02020603050405020304" pitchFamily="18" charset="0"/>
                <a:cs typeface="Times New Roman" panose="02020603050405020304" pitchFamily="18" charset="0"/>
              </a:rPr>
              <a:t>（呼应）</a:t>
            </a:r>
            <a:r>
              <a:rPr lang="en-US" altLang="zh-CN" sz="2800" b="1" dirty="0" smtClean="0">
                <a:solidFill>
                  <a:srgbClr val="FF0000"/>
                </a:solidFill>
                <a:latin typeface="Times New Roman" panose="02020603050405020304" pitchFamily="18" charset="0"/>
                <a:cs typeface="Times New Roman" panose="02020603050405020304" pitchFamily="18" charset="0"/>
              </a:rPr>
              <a:t>,</a:t>
            </a:r>
            <a:r>
              <a:rPr lang="en-US" altLang="zh-CN" sz="2800" b="1" dirty="0">
                <a:solidFill>
                  <a:srgbClr val="FF0000"/>
                </a:solidFill>
                <a:latin typeface="Times New Roman" panose="02020603050405020304" pitchFamily="18" charset="0"/>
                <a:cs typeface="Times New Roman" panose="02020603050405020304" pitchFamily="18" charset="0"/>
              </a:rPr>
              <a:t> </a:t>
            </a:r>
            <a:r>
              <a:rPr lang="en-US" altLang="zh-CN" sz="2800" b="1" dirty="0" smtClean="0">
                <a:solidFill>
                  <a:srgbClr val="FF0000"/>
                </a:solidFill>
                <a:latin typeface="Times New Roman" panose="02020603050405020304" pitchFamily="18" charset="0"/>
                <a:cs typeface="Times New Roman" panose="02020603050405020304" pitchFamily="18" charset="0"/>
              </a:rPr>
              <a:t>she </a:t>
            </a:r>
            <a:r>
              <a:rPr lang="en-US" altLang="zh-CN" sz="2800" b="1" dirty="0">
                <a:solidFill>
                  <a:srgbClr val="FF0000"/>
                </a:solidFill>
                <a:latin typeface="Times New Roman" panose="02020603050405020304" pitchFamily="18" charset="0"/>
                <a:cs typeface="Times New Roman" panose="02020603050405020304" pitchFamily="18" charset="0"/>
              </a:rPr>
              <a:t>was still a kind and nice mom.</a:t>
            </a:r>
            <a:r>
              <a:rPr lang="en-US" altLang="zh-CN" sz="2800" dirty="0">
                <a:solidFill>
                  <a:srgbClr val="C00000"/>
                </a:solidFill>
                <a:latin typeface="Times New Roman" panose="02020603050405020304" pitchFamily="18" charset="0"/>
                <a:cs typeface="Times New Roman" panose="02020603050405020304" pitchFamily="18" charset="0"/>
              </a:rPr>
              <a:t> </a:t>
            </a:r>
            <a:endParaRPr lang="en-US" altLang="zh-CN" sz="2800" dirty="0">
              <a:solidFill>
                <a:srgbClr val="C00000"/>
              </a:solidFill>
              <a:latin typeface="Times New Roman" panose="02020603050405020304" pitchFamily="18" charset="0"/>
              <a:cs typeface="Times New Roman" panose="02020603050405020304" pitchFamily="18" charset="0"/>
            </a:endParaRPr>
          </a:p>
          <a:p>
            <a:pPr marL="0" indent="0">
              <a:spcBef>
                <a:spcPts val="0"/>
              </a:spcBef>
              <a:buNone/>
            </a:pPr>
            <a:endParaRPr lang="zh-CN" altLang="en-US" sz="2800" dirty="0">
              <a:solidFill>
                <a:srgbClr val="C00000"/>
              </a:solidFill>
              <a:latin typeface="Times New Roman" panose="02020603050405020304" pitchFamily="18" charset="0"/>
              <a:cs typeface="Times New Roman" panose="02020603050405020304" pitchFamily="18" charset="0"/>
            </a:endParaRPr>
          </a:p>
          <a:p>
            <a:pPr marL="0" indent="0">
              <a:spcBef>
                <a:spcPts val="0"/>
              </a:spcBef>
              <a:buNone/>
            </a:pPr>
            <a:endParaRPr lang="zh-CN" altLang="zh-CN" sz="2800" dirty="0" smtClean="0">
              <a:latin typeface="Times New Roman" panose="02020603050405020304" pitchFamily="18" charset="0"/>
              <a:cs typeface="Times New Roman" panose="02020603050405020304" pitchFamily="18" charset="0"/>
              <a:sym typeface="+mn-ea"/>
            </a:endParaRPr>
          </a:p>
          <a:p>
            <a:pPr marL="0" indent="0">
              <a:spcBef>
                <a:spcPts val="0"/>
              </a:spcBef>
              <a:buNone/>
            </a:pPr>
            <a:r>
              <a:rPr lang="zh-CN" altLang="zh-CN" sz="2800" dirty="0">
                <a:latin typeface="Times New Roman" panose="02020603050405020304" pitchFamily="18" charset="0"/>
                <a:cs typeface="Times New Roman" panose="02020603050405020304" pitchFamily="18" charset="0"/>
                <a:sym typeface="+mn-ea"/>
              </a:rPr>
              <a:t>文中：</a:t>
            </a:r>
            <a:r>
              <a:rPr lang="en-US" altLang="zh-CN" sz="2800" dirty="0" smtClean="0">
                <a:sym typeface="+mn-ea"/>
              </a:rPr>
              <a:t>Twenty </a:t>
            </a:r>
            <a:r>
              <a:rPr lang="en-US" altLang="zh-CN" sz="2800" dirty="0">
                <a:sym typeface="+mn-ea"/>
              </a:rPr>
              <a:t>years ago, I drove a taxi for a living. ..."You have to make a living," she answered. "Oh, there are other passengers," I answered. She said thanks to me, but she looked so sad</a:t>
            </a:r>
            <a:r>
              <a:rPr lang="en-US" altLang="zh-CN" sz="2800" dirty="0" smtClean="0">
                <a:sym typeface="+mn-ea"/>
              </a:rPr>
              <a:t>.</a:t>
            </a:r>
            <a:endParaRPr lang="en-US" altLang="zh-CN" sz="2800" dirty="0">
              <a:sym typeface="+mn-ea"/>
            </a:endParaRPr>
          </a:p>
          <a:p>
            <a:pPr algn="just"/>
            <a:r>
              <a:rPr lang="zh-CN" altLang="zh-CN" sz="2800" dirty="0">
                <a:latin typeface="Times New Roman" panose="02020603050405020304" pitchFamily="18" charset="0"/>
                <a:cs typeface="Times New Roman" panose="02020603050405020304" pitchFamily="18" charset="0"/>
                <a:sym typeface="+mn-ea"/>
              </a:rPr>
              <a:t>结尾：</a:t>
            </a:r>
            <a:r>
              <a:rPr lang="en-US" altLang="zh-CN" sz="2800" b="1" dirty="0" smtClean="0">
                <a:solidFill>
                  <a:srgbClr val="FF0000"/>
                </a:solidFill>
                <a:sym typeface="+mn-ea"/>
              </a:rPr>
              <a:t>When it was time to leave, she hugged me, softly. It</a:t>
            </a:r>
            <a:r>
              <a:rPr lang="en-US" altLang="zh-CN" sz="2800" b="1" dirty="0" smtClean="0">
                <a:solidFill>
                  <a:srgbClr val="FF0000"/>
                </a:solidFill>
                <a:sym typeface="+mn-ea"/>
              </a:rPr>
              <a:t> made me feel that it was so fortunate to drive a taxi and meet her, </a:t>
            </a:r>
            <a:r>
              <a:rPr lang="en-US" altLang="zh-CN" sz="2800" b="1" u="sng" dirty="0" smtClean="0">
                <a:solidFill>
                  <a:srgbClr val="FF0000"/>
                </a:solidFill>
                <a:sym typeface="+mn-ea"/>
              </a:rPr>
              <a:t>which was more than making a living</a:t>
            </a:r>
            <a:r>
              <a:rPr lang="zh-CN" altLang="en-US" sz="2800" b="1" u="sng" dirty="0" smtClean="0">
                <a:solidFill>
                  <a:srgbClr val="FF0000"/>
                </a:solidFill>
                <a:sym typeface="+mn-ea"/>
              </a:rPr>
              <a:t>（呼应）</a:t>
            </a:r>
            <a:r>
              <a:rPr lang="en-US" altLang="zh-CN" sz="2800" b="1" dirty="0" smtClean="0">
                <a:solidFill>
                  <a:srgbClr val="FF0000"/>
                </a:solidFill>
                <a:sym typeface="+mn-ea"/>
              </a:rPr>
              <a:t>.</a:t>
            </a:r>
            <a:endParaRPr lang="en-US" altLang="zh-CN" sz="2800" b="1" dirty="0" smtClean="0">
              <a:solidFill>
                <a:srgbClr val="FF0000"/>
              </a:solidFill>
              <a:latin typeface="Times New Roman" panose="02020603050405020304" pitchFamily="18" charset="0"/>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p="http://schemas.openxmlformats.org/presentationml/2006/main">
  <p:tag name="KSO_WM_UNIT_PLACING_PICTURE_USER_VIEWPORT" val="{&quot;height&quot;:3767.1811023622045,&quot;width&quot;:5650.771653543307}"/>
</p:tagLst>
</file>

<file path=ppt/tags/tag2.xml><?xml version="1.0" encoding="utf-8"?>
<p:tagLst xmlns:p="http://schemas.openxmlformats.org/presentationml/2006/main">
  <p:tag name="commondata" val="eyJoZGlkIjoiZGE3Y2I3OTRlNTA1NjUwZGY1NGI3NTM4NWZhMGI4N2I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fontAlgn="auto">
          <a:lnSpc>
            <a:spcPct val="150000"/>
          </a:lnSpc>
          <a:defRPr lang="en-US" altLang="zh-CN" sz="4000" b="1">
            <a:gradFill>
              <a:gsLst>
                <a:gs pos="0">
                  <a:srgbClr val="E30000"/>
                </a:gs>
                <a:gs pos="100000">
                  <a:srgbClr val="760303"/>
                </a:gs>
              </a:gsLst>
              <a:lin scaled="0"/>
            </a:gradFill>
            <a:latin typeface="Times New Roman" panose="02020603050405020304" pitchFamily="18" charset="0"/>
            <a:cs typeface="Times New Roman" panose="02020603050405020304" pitchFamily="18" charset="0"/>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8565</Words>
  <Application>WPS 演示</Application>
  <PresentationFormat>全屏显示(4:3)</PresentationFormat>
  <Paragraphs>140</Paragraphs>
  <Slides>22</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22</vt:i4>
      </vt:variant>
    </vt:vector>
  </HeadingPairs>
  <TitlesOfParts>
    <vt:vector size="35" baseType="lpstr">
      <vt:lpstr>Arial</vt:lpstr>
      <vt:lpstr>宋体</vt:lpstr>
      <vt:lpstr>Wingdings</vt:lpstr>
      <vt:lpstr>Times New Roman</vt:lpstr>
      <vt:lpstr>华文楷体</vt:lpstr>
      <vt:lpstr>Calibri</vt:lpstr>
      <vt:lpstr>微软雅黑</vt:lpstr>
      <vt:lpstr>Arial Unicode MS</vt:lpstr>
      <vt:lpstr>Times New Roman</vt:lpstr>
      <vt:lpstr>Arial Unicode MS</vt:lpstr>
      <vt:lpstr>Aharoni</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积累各类名言警句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高考读后续写之提分策略</dc:title>
  <dc:creator>admin</dc:creator>
  <cp:lastModifiedBy>Sally</cp:lastModifiedBy>
  <cp:revision>109</cp:revision>
  <dcterms:created xsi:type="dcterms:W3CDTF">2021-08-29T16:05:00Z</dcterms:created>
  <dcterms:modified xsi:type="dcterms:W3CDTF">2026-01-23T03:29:18Z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2052-12.1.0.24034</vt:lpwstr>
  </property>
  <property fmtid="{D5CDD505-2E9C-101B-9397-08002B2CF9AE}" pid="3" name="ICV">
    <vt:lpwstr>42BB31DB66514A878CC7B650BF1F5730_13</vt:lpwstr>
  </property>
</Properties>
</file>