
<file path=[Content_Types].xml><?xml version="1.0" encoding="utf-8"?>
<Types xmlns="http://schemas.openxmlformats.org/package/2006/content-types">
  <Default Extension="jpeg" ContentType="image/jpeg"/>
  <Default Extension="JPG" ContentType="image/.jpg"/>
  <Default Extension="png" ContentType="image/png"/>
  <Default Extension="wmf" ContentType="image/x-wm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fonts/font1.fntdata" ContentType="application/x-fontdata"/>
  <Override PartName="/ppt/fonts/font10.fntdata" ContentType="application/x-fontdata"/>
  <Override PartName="/ppt/fonts/font1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sldIdLst>
    <p:sldId id="256" r:id="rId3"/>
    <p:sldId id="262" r:id="rId5"/>
    <p:sldId id="446" r:id="rId6"/>
    <p:sldId id="395" r:id="rId7"/>
    <p:sldId id="296" r:id="rId8"/>
    <p:sldId id="438" r:id="rId9"/>
    <p:sldId id="439" r:id="rId10"/>
    <p:sldId id="440" r:id="rId11"/>
    <p:sldId id="334" r:id="rId12"/>
    <p:sldId id="298" r:id="rId13"/>
    <p:sldId id="326" r:id="rId14"/>
    <p:sldId id="300" r:id="rId15"/>
    <p:sldId id="332" r:id="rId16"/>
    <p:sldId id="336" r:id="rId17"/>
    <p:sldId id="337" r:id="rId18"/>
    <p:sldId id="339" r:id="rId19"/>
    <p:sldId id="495" r:id="rId20"/>
    <p:sldId id="639" r:id="rId21"/>
    <p:sldId id="265" r:id="rId22"/>
    <p:sldId id="565" r:id="rId23"/>
    <p:sldId id="304" r:id="rId24"/>
    <p:sldId id="566" r:id="rId25"/>
    <p:sldId id="443" r:id="rId26"/>
    <p:sldId id="530" r:id="rId27"/>
    <p:sldId id="493" r:id="rId28"/>
    <p:sldId id="655" r:id="rId29"/>
    <p:sldId id="653" r:id="rId30"/>
    <p:sldId id="652" r:id="rId31"/>
  </p:sldIdLst>
  <p:sldSz cx="12192000" cy="6858000"/>
  <p:notesSz cx="6858000" cy="9144000"/>
  <p:embeddedFontLst>
    <p:embeddedFont>
      <p:font typeface="微软雅黑" panose="020B0503020204020204" pitchFamily="34" charset="-122"/>
      <p:regular r:id="rId36"/>
    </p:embeddedFont>
    <p:embeddedFont>
      <p:font typeface="Arial Black" panose="020B0A04020102020204" pitchFamily="34" charset="0"/>
      <p:bold r:id="rId37"/>
    </p:embeddedFont>
    <p:embeddedFont>
      <p:font typeface="Calibri" panose="020F0502020204030204" pitchFamily="34" charset="0"/>
      <p:regular r:id="rId38"/>
      <p:bold r:id="rId39"/>
      <p:italic r:id="rId40"/>
      <p:boldItalic r:id="rId41"/>
    </p:embeddedFont>
    <p:embeddedFont>
      <p:font typeface="等线" panose="02010600030101010101" charset="-122"/>
      <p:regular r:id="rId42"/>
    </p:embeddedFont>
    <p:embeddedFont>
      <p:font typeface="等线 Light" panose="02010600030101010101" charset="-122"/>
      <p:regular r:id="rId43"/>
    </p:embeddedFont>
    <p:embeddedFont>
      <p:font typeface="华文楷体" panose="02010600040101010101" pitchFamily="2" charset="-122"/>
      <p:regular r:id="rId44"/>
    </p:embeddedFont>
    <p:embeddedFont>
      <p:font typeface="华文隶书" panose="02010800040101010101" pitchFamily="2" charset="-122"/>
      <p:regular r:id="rId45"/>
    </p:embeddedFont>
    <p:embeddedFont>
      <p:font typeface="黑体" panose="02010609060101010101" pitchFamily="49" charset="-122"/>
      <p:regular r:id="rId46"/>
    </p:embeddedFont>
  </p:embeddedFontLst>
  <p:custDataLst>
    <p:tags r:id="rId4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7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2" clrIdx="0"/>
  <p:cmAuthor id="2" name="作者" initials="A" lastIdx="0" clrIdx="1"/>
  <p:cmAuthor id="3" name="王艺铭" initials="王" lastIdx="1" clrIdx="2"/>
  <p:cmAuthor id="4" name="bl" initials="b" lastIdx="12"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E523A0"/>
    <a:srgbClr val="CCCCFF"/>
    <a:srgbClr val="CC99FF"/>
    <a:srgbClr val="FFCCFF"/>
    <a:srgbClr val="3399FF"/>
    <a:srgbClr val="2E8641"/>
    <a:srgbClr val="0000FF"/>
    <a:srgbClr val="3384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中度样式 1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172" autoAdjust="0"/>
    <p:restoredTop sz="94836" autoAdjust="0"/>
  </p:normalViewPr>
  <p:slideViewPr>
    <p:cSldViewPr snapToGrid="0" showGuides="1">
      <p:cViewPr>
        <p:scale>
          <a:sx n="100" d="100"/>
          <a:sy n="100" d="100"/>
        </p:scale>
        <p:origin x="1554" y="288"/>
      </p:cViewPr>
      <p:guideLst>
        <p:guide orient="horz" pos="3577"/>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7" Type="http://schemas.openxmlformats.org/officeDocument/2006/relationships/tags" Target="tags/tag25.xml"/><Relationship Id="rId46" Type="http://schemas.openxmlformats.org/officeDocument/2006/relationships/font" Target="fonts/font11.fntdata"/><Relationship Id="rId45" Type="http://schemas.openxmlformats.org/officeDocument/2006/relationships/font" Target="fonts/font10.fntdata"/><Relationship Id="rId44" Type="http://schemas.openxmlformats.org/officeDocument/2006/relationships/font" Target="fonts/font9.fntdata"/><Relationship Id="rId43" Type="http://schemas.openxmlformats.org/officeDocument/2006/relationships/font" Target="fonts/font8.fntdata"/><Relationship Id="rId42" Type="http://schemas.openxmlformats.org/officeDocument/2006/relationships/font" Target="fonts/font7.fntdata"/><Relationship Id="rId41" Type="http://schemas.openxmlformats.org/officeDocument/2006/relationships/font" Target="fonts/font6.fntdata"/><Relationship Id="rId40" Type="http://schemas.openxmlformats.org/officeDocument/2006/relationships/font" Target="fonts/font5.fntdata"/><Relationship Id="rId4" Type="http://schemas.openxmlformats.org/officeDocument/2006/relationships/notesMaster" Target="notesMasters/notesMaster1.xml"/><Relationship Id="rId39" Type="http://schemas.openxmlformats.org/officeDocument/2006/relationships/font" Target="fonts/font4.fntdata"/><Relationship Id="rId38" Type="http://schemas.openxmlformats.org/officeDocument/2006/relationships/font" Target="fonts/font3.fntdata"/><Relationship Id="rId37" Type="http://schemas.openxmlformats.org/officeDocument/2006/relationships/font" Target="fonts/font2.fntdata"/><Relationship Id="rId36" Type="http://schemas.openxmlformats.org/officeDocument/2006/relationships/font" Target="fonts/font1.fntdata"/><Relationship Id="rId35" Type="http://schemas.openxmlformats.org/officeDocument/2006/relationships/commentAuthors" Target="commentAuthors.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7AD43C74-EB31-440F-87E4-56E98FEAC4A6}" type="doc">
      <dgm:prSet loTypeId="urn:microsoft.com/office/officeart/2005/8/layout/hProcess9" loCatId="process" qsTypeId="urn:microsoft.com/office/officeart/2005/8/quickstyle/simple1" qsCatId="simple" csTypeId="urn:microsoft.com/office/officeart/2005/8/colors/accent1_2" csCatId="accent1" phldr="1"/>
      <dgm:spPr/>
    </dgm:pt>
    <dgm:pt modelId="{3D7BDE24-BB50-421E-AEBE-C0F7B7ED84AA}">
      <dgm:prSet phldrT="[文本]" custT="1"/>
      <dgm:spPr/>
      <dgm:t>
        <a:bodyPr/>
        <a:lstStyle/>
        <a:p>
          <a:endParaRPr lang="zh-CN" altLang="en-US" sz="3600" dirty="0"/>
        </a:p>
      </dgm:t>
    </dgm:pt>
    <dgm:pt modelId="{39E9F4F6-C948-4772-ACF5-2FE9038C73AB}" cxnId="{CB15BC3C-2178-4AC0-AF15-58B069865FF8}" type="parTrans">
      <dgm:prSet/>
      <dgm:spPr/>
      <dgm:t>
        <a:bodyPr/>
        <a:lstStyle/>
        <a:p>
          <a:endParaRPr lang="zh-CN" altLang="en-US"/>
        </a:p>
      </dgm:t>
    </dgm:pt>
    <dgm:pt modelId="{664CFF2C-44AE-462A-8DFF-E78B24791A77}" cxnId="{CB15BC3C-2178-4AC0-AF15-58B069865FF8}" type="sibTrans">
      <dgm:prSet/>
      <dgm:spPr/>
      <dgm:t>
        <a:bodyPr/>
        <a:lstStyle/>
        <a:p>
          <a:endParaRPr lang="zh-CN" altLang="en-US"/>
        </a:p>
      </dgm:t>
    </dgm:pt>
    <dgm:pt modelId="{24444FEB-341A-4511-B93D-6A7DD5FC7754}">
      <dgm:prSet phldrT="[文本]"/>
      <dgm:spPr/>
      <dgm:t>
        <a:bodyPr/>
        <a:lstStyle/>
        <a:p>
          <a:endParaRPr lang="zh-CN" altLang="en-US" dirty="0"/>
        </a:p>
      </dgm:t>
    </dgm:pt>
    <dgm:pt modelId="{634A32E9-D202-43E9-A032-7D6032AE9D20}" cxnId="{165AE9CD-7FE4-4F33-A61C-4F4EDF316AFA}" type="parTrans">
      <dgm:prSet/>
      <dgm:spPr/>
      <dgm:t>
        <a:bodyPr/>
        <a:lstStyle/>
        <a:p>
          <a:endParaRPr lang="zh-CN" altLang="en-US"/>
        </a:p>
      </dgm:t>
    </dgm:pt>
    <dgm:pt modelId="{15BED35A-E17E-4945-B3A4-B0533F0991D5}" cxnId="{165AE9CD-7FE4-4F33-A61C-4F4EDF316AFA}" type="sibTrans">
      <dgm:prSet/>
      <dgm:spPr/>
      <dgm:t>
        <a:bodyPr/>
        <a:lstStyle/>
        <a:p>
          <a:endParaRPr lang="zh-CN" altLang="en-US"/>
        </a:p>
      </dgm:t>
    </dgm:pt>
    <dgm:pt modelId="{8A950364-9B35-40A0-A8C6-47A8AB2BBCE6}">
      <dgm:prSet phldrT="[文本]"/>
      <dgm:spPr/>
      <dgm:t>
        <a:bodyPr/>
        <a:lstStyle/>
        <a:p>
          <a:endParaRPr lang="zh-CN" altLang="en-US" dirty="0"/>
        </a:p>
      </dgm:t>
    </dgm:pt>
    <dgm:pt modelId="{3944330A-44FE-45F0-B131-93660A7542B0}" cxnId="{271AEDBE-4F1F-4612-800E-1C008CCCC365}" type="parTrans">
      <dgm:prSet/>
      <dgm:spPr/>
      <dgm:t>
        <a:bodyPr/>
        <a:lstStyle/>
        <a:p>
          <a:endParaRPr lang="zh-CN" altLang="en-US"/>
        </a:p>
      </dgm:t>
    </dgm:pt>
    <dgm:pt modelId="{DEA40999-5E72-4439-B100-080DD3A53D2E}" cxnId="{271AEDBE-4F1F-4612-800E-1C008CCCC365}" type="sibTrans">
      <dgm:prSet/>
      <dgm:spPr/>
      <dgm:t>
        <a:bodyPr/>
        <a:lstStyle/>
        <a:p>
          <a:endParaRPr lang="zh-CN" altLang="en-US"/>
        </a:p>
      </dgm:t>
    </dgm:pt>
    <dgm:pt modelId="{FEA267D0-F5C6-4341-98E1-5D22511AA518}" type="pres">
      <dgm:prSet presAssocID="{7AD43C74-EB31-440F-87E4-56E98FEAC4A6}" presName="CompostProcess" presStyleCnt="0">
        <dgm:presLayoutVars>
          <dgm:dir/>
          <dgm:resizeHandles val="exact"/>
        </dgm:presLayoutVars>
      </dgm:prSet>
      <dgm:spPr/>
    </dgm:pt>
    <dgm:pt modelId="{B75E02F9-1F66-4CCE-8955-61998E96CB13}" type="pres">
      <dgm:prSet presAssocID="{7AD43C74-EB31-440F-87E4-56E98FEAC4A6}" presName="arrow" presStyleLbl="bgShp" presStyleIdx="0" presStyleCnt="1" custScaleX="117646"/>
      <dgm:spPr/>
    </dgm:pt>
    <dgm:pt modelId="{AC9B5549-4D22-4FD4-BCB8-44150C574B69}" type="pres">
      <dgm:prSet presAssocID="{7AD43C74-EB31-440F-87E4-56E98FEAC4A6}" presName="linearProcess" presStyleCnt="0"/>
      <dgm:spPr/>
    </dgm:pt>
    <dgm:pt modelId="{81A499D2-A761-4B9D-A59E-6C8C3B6A1076}" type="pres">
      <dgm:prSet presAssocID="{3D7BDE24-BB50-421E-AEBE-C0F7B7ED84AA}" presName="textNode" presStyleLbl="node1" presStyleIdx="0" presStyleCnt="3">
        <dgm:presLayoutVars>
          <dgm:bulletEnabled val="1"/>
        </dgm:presLayoutVars>
      </dgm:prSet>
      <dgm:spPr/>
      <dgm:t>
        <a:bodyPr/>
        <a:lstStyle/>
        <a:p>
          <a:endParaRPr lang="zh-CN" altLang="en-US"/>
        </a:p>
      </dgm:t>
    </dgm:pt>
    <dgm:pt modelId="{FAF5AD5E-DF44-47E5-8F93-5FF698F7B57C}" type="pres">
      <dgm:prSet presAssocID="{664CFF2C-44AE-462A-8DFF-E78B24791A77}" presName="sibTrans" presStyleCnt="0"/>
      <dgm:spPr/>
    </dgm:pt>
    <dgm:pt modelId="{604CDA8D-0570-4B82-A420-0003376B73FD}" type="pres">
      <dgm:prSet presAssocID="{24444FEB-341A-4511-B93D-6A7DD5FC7754}" presName="textNode" presStyleLbl="node1" presStyleIdx="1" presStyleCnt="3">
        <dgm:presLayoutVars>
          <dgm:bulletEnabled val="1"/>
        </dgm:presLayoutVars>
      </dgm:prSet>
      <dgm:spPr/>
      <dgm:t>
        <a:bodyPr/>
        <a:lstStyle/>
        <a:p>
          <a:endParaRPr lang="zh-CN" altLang="en-US"/>
        </a:p>
      </dgm:t>
    </dgm:pt>
    <dgm:pt modelId="{E1155835-FE1B-4956-8781-872EB7DEB024}" type="pres">
      <dgm:prSet presAssocID="{15BED35A-E17E-4945-B3A4-B0533F0991D5}" presName="sibTrans" presStyleCnt="0"/>
      <dgm:spPr/>
    </dgm:pt>
    <dgm:pt modelId="{EB48F8A6-BDD8-4CAF-995B-A4BEE8485558}" type="pres">
      <dgm:prSet presAssocID="{8A950364-9B35-40A0-A8C6-47A8AB2BBCE6}" presName="textNode" presStyleLbl="node1" presStyleIdx="2" presStyleCnt="3">
        <dgm:presLayoutVars>
          <dgm:bulletEnabled val="1"/>
        </dgm:presLayoutVars>
      </dgm:prSet>
      <dgm:spPr/>
      <dgm:t>
        <a:bodyPr/>
        <a:lstStyle/>
        <a:p>
          <a:endParaRPr lang="zh-CN" altLang="en-US"/>
        </a:p>
      </dgm:t>
    </dgm:pt>
  </dgm:ptLst>
  <dgm:cxnLst>
    <dgm:cxn modelId="{271AEDBE-4F1F-4612-800E-1C008CCCC365}" srcId="{7AD43C74-EB31-440F-87E4-56E98FEAC4A6}" destId="{8A950364-9B35-40A0-A8C6-47A8AB2BBCE6}" srcOrd="2" destOrd="0" parTransId="{3944330A-44FE-45F0-B131-93660A7542B0}" sibTransId="{DEA40999-5E72-4439-B100-080DD3A53D2E}"/>
    <dgm:cxn modelId="{45A26AEC-1A7B-4EDF-A16B-8E6CFB9CA191}" type="presOf" srcId="{24444FEB-341A-4511-B93D-6A7DD5FC7754}" destId="{604CDA8D-0570-4B82-A420-0003376B73FD}" srcOrd="0" destOrd="0" presId="urn:microsoft.com/office/officeart/2005/8/layout/hProcess9"/>
    <dgm:cxn modelId="{F58A27CF-6EC4-4C95-8450-E6CB78E188F9}" type="presOf" srcId="{3D7BDE24-BB50-421E-AEBE-C0F7B7ED84AA}" destId="{81A499D2-A761-4B9D-A59E-6C8C3B6A1076}" srcOrd="0" destOrd="0" presId="urn:microsoft.com/office/officeart/2005/8/layout/hProcess9"/>
    <dgm:cxn modelId="{9623D5C3-A8FA-4BF3-8CE9-70DF27D66C46}" type="presOf" srcId="{8A950364-9B35-40A0-A8C6-47A8AB2BBCE6}" destId="{EB48F8A6-BDD8-4CAF-995B-A4BEE8485558}" srcOrd="0" destOrd="0" presId="urn:microsoft.com/office/officeart/2005/8/layout/hProcess9"/>
    <dgm:cxn modelId="{165AE9CD-7FE4-4F33-A61C-4F4EDF316AFA}" srcId="{7AD43C74-EB31-440F-87E4-56E98FEAC4A6}" destId="{24444FEB-341A-4511-B93D-6A7DD5FC7754}" srcOrd="1" destOrd="0" parTransId="{634A32E9-D202-43E9-A032-7D6032AE9D20}" sibTransId="{15BED35A-E17E-4945-B3A4-B0533F0991D5}"/>
    <dgm:cxn modelId="{CB15BC3C-2178-4AC0-AF15-58B069865FF8}" srcId="{7AD43C74-EB31-440F-87E4-56E98FEAC4A6}" destId="{3D7BDE24-BB50-421E-AEBE-C0F7B7ED84AA}" srcOrd="0" destOrd="0" parTransId="{39E9F4F6-C948-4772-ACF5-2FE9038C73AB}" sibTransId="{664CFF2C-44AE-462A-8DFF-E78B24791A77}"/>
    <dgm:cxn modelId="{9853F053-73D9-495B-A24D-6EFDC5E1C5EE}" type="presOf" srcId="{7AD43C74-EB31-440F-87E4-56E98FEAC4A6}" destId="{FEA267D0-F5C6-4341-98E1-5D22511AA518}" srcOrd="0" destOrd="0" presId="urn:microsoft.com/office/officeart/2005/8/layout/hProcess9"/>
    <dgm:cxn modelId="{A372EC54-FBCE-4F46-94CA-24889AE7444E}" type="presParOf" srcId="{FEA267D0-F5C6-4341-98E1-5D22511AA518}" destId="{B75E02F9-1F66-4CCE-8955-61998E96CB13}" srcOrd="0" destOrd="0" presId="urn:microsoft.com/office/officeart/2005/8/layout/hProcess9"/>
    <dgm:cxn modelId="{64A568DB-BAFD-4D5A-A746-EE90A35F76B3}" type="presParOf" srcId="{FEA267D0-F5C6-4341-98E1-5D22511AA518}" destId="{AC9B5549-4D22-4FD4-BCB8-44150C574B69}" srcOrd="1" destOrd="0" presId="urn:microsoft.com/office/officeart/2005/8/layout/hProcess9"/>
    <dgm:cxn modelId="{9664FFE0-209A-40AC-BCBC-61BC458551D2}" type="presParOf" srcId="{AC9B5549-4D22-4FD4-BCB8-44150C574B69}" destId="{81A499D2-A761-4B9D-A59E-6C8C3B6A1076}" srcOrd="0" destOrd="0" presId="urn:microsoft.com/office/officeart/2005/8/layout/hProcess9"/>
    <dgm:cxn modelId="{08145FBD-C2DB-4374-8175-42969BC7C382}" type="presParOf" srcId="{AC9B5549-4D22-4FD4-BCB8-44150C574B69}" destId="{FAF5AD5E-DF44-47E5-8F93-5FF698F7B57C}" srcOrd="1" destOrd="0" presId="urn:microsoft.com/office/officeart/2005/8/layout/hProcess9"/>
    <dgm:cxn modelId="{893FBA4A-C205-422F-A19D-C9774180CD90}" type="presParOf" srcId="{AC9B5549-4D22-4FD4-BCB8-44150C574B69}" destId="{604CDA8D-0570-4B82-A420-0003376B73FD}" srcOrd="2" destOrd="0" presId="urn:microsoft.com/office/officeart/2005/8/layout/hProcess9"/>
    <dgm:cxn modelId="{95E61099-14C1-49F0-A36A-B76A6251DC45}" type="presParOf" srcId="{AC9B5549-4D22-4FD4-BCB8-44150C574B69}" destId="{E1155835-FE1B-4956-8781-872EB7DEB024}" srcOrd="3" destOrd="0" presId="urn:microsoft.com/office/officeart/2005/8/layout/hProcess9"/>
    <dgm:cxn modelId="{42A5B093-AD84-487D-A176-81920BBE9E7D}" type="presParOf" srcId="{AC9B5549-4D22-4FD4-BCB8-44150C574B69}" destId="{EB48F8A6-BDD8-4CAF-995B-A4BEE8485558}" srcOrd="4" destOrd="0" presId="urn:microsoft.com/office/officeart/2005/8/layout/hProcess9"/>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128000" cy="5418667"/>
        <a:chOff x="0" y="0"/>
        <a:chExt cx="8128000" cy="5418667"/>
      </a:xfrm>
    </dsp:grpSpPr>
    <dsp:sp modelId="{B75E02F9-1F66-4CCE-8955-61998E96CB13}">
      <dsp:nvSpPr>
        <dsp:cNvPr id="3" name="右箭头 2"/>
        <dsp:cNvSpPr/>
      </dsp:nvSpPr>
      <dsp:spPr bwMode="white">
        <a:xfrm>
          <a:off x="609600" y="0"/>
          <a:ext cx="6908800" cy="5418667"/>
        </a:xfrm>
        <a:prstGeom prst="rightArrow">
          <a:avLst/>
        </a:prstGeom>
      </dsp:spPr>
      <dsp:style>
        <a:lnRef idx="0">
          <a:schemeClr val="accent1"/>
        </a:lnRef>
        <a:fillRef idx="1">
          <a:schemeClr val="accent1">
            <a:tint val="40000"/>
          </a:schemeClr>
        </a:fillRef>
        <a:effectRef idx="0">
          <a:scrgbClr r="0" g="0" b="0"/>
        </a:effectRef>
        <a:fontRef idx="minor"/>
      </dsp:style>
      <dsp:txXfrm>
        <a:off x="609600" y="0"/>
        <a:ext cx="6908800" cy="5418667"/>
      </dsp:txXfrm>
    </dsp:sp>
    <dsp:sp modelId="{81A499D2-A761-4B9D-A59E-6C8C3B6A1076}">
      <dsp:nvSpPr>
        <dsp:cNvPr id="4" name="圆角矩形 3"/>
        <dsp:cNvSpPr/>
      </dsp:nvSpPr>
      <dsp:spPr bwMode="white">
        <a:xfrm>
          <a:off x="0" y="1625600"/>
          <a:ext cx="2438400" cy="2167467"/>
        </a:xfrm>
        <a:prstGeom prst="roundRect">
          <a:avLst/>
        </a:prstGeom>
      </dsp:spPr>
      <dsp:style>
        <a:lnRef idx="2">
          <a:schemeClr val="lt1"/>
        </a:lnRef>
        <a:fillRef idx="1">
          <a:schemeClr val="accent1"/>
        </a:fillRef>
        <a:effectRef idx="0">
          <a:scrgbClr r="0" g="0" b="0"/>
        </a:effectRef>
        <a:fontRef idx="minor">
          <a:schemeClr val="lt1"/>
        </a:fontRef>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zh-CN" altLang="en-US" sz="3600" dirty="0"/>
        </a:p>
      </dsp:txBody>
      <dsp:txXfrm>
        <a:off x="0" y="1625600"/>
        <a:ext cx="2438400" cy="2167467"/>
      </dsp:txXfrm>
    </dsp:sp>
    <dsp:sp modelId="{604CDA8D-0570-4B82-A420-0003376B73FD}">
      <dsp:nvSpPr>
        <dsp:cNvPr id="5" name="圆角矩形 4"/>
        <dsp:cNvSpPr/>
      </dsp:nvSpPr>
      <dsp:spPr bwMode="white">
        <a:xfrm>
          <a:off x="2844800" y="1625600"/>
          <a:ext cx="2438400" cy="2167467"/>
        </a:xfrm>
        <a:prstGeom prst="roundRect">
          <a:avLst/>
        </a:prstGeom>
      </dsp:spPr>
      <dsp:style>
        <a:lnRef idx="2">
          <a:schemeClr val="lt1"/>
        </a:lnRef>
        <a:fillRef idx="1">
          <a:schemeClr val="accent1"/>
        </a:fillRef>
        <a:effectRef idx="0">
          <a:scrgbClr r="0" g="0" b="0"/>
        </a:effectRef>
        <a:fontRef idx="minor">
          <a:schemeClr val="lt1"/>
        </a:fontRef>
      </dsp:style>
      <dsp:txBody>
        <a:bodyPr lIns="247650" tIns="247650" rIns="247650" bIns="247650" anchor="ctr"/>
        <a:lstStyle>
          <a:lvl1pPr algn="ctr">
            <a:defRPr sz="6500"/>
          </a:lvl1pPr>
          <a:lvl2pPr marL="285750" indent="-285750" algn="ctr">
            <a:defRPr sz="5100"/>
          </a:lvl2pPr>
          <a:lvl3pPr marL="571500" indent="-285750" algn="ctr">
            <a:defRPr sz="5100"/>
          </a:lvl3pPr>
          <a:lvl4pPr marL="857250" indent="-285750" algn="ctr">
            <a:defRPr sz="5100"/>
          </a:lvl4pPr>
          <a:lvl5pPr marL="1143000" indent="-285750" algn="ctr">
            <a:defRPr sz="5100"/>
          </a:lvl5pPr>
          <a:lvl6pPr marL="1428750" indent="-285750" algn="ctr">
            <a:defRPr sz="5100"/>
          </a:lvl6pPr>
          <a:lvl7pPr marL="1714500" indent="-285750" algn="ctr">
            <a:defRPr sz="5100"/>
          </a:lvl7pPr>
          <a:lvl8pPr marL="2000250" indent="-285750" algn="ctr">
            <a:defRPr sz="5100"/>
          </a:lvl8pPr>
          <a:lvl9pPr marL="2286000" indent="-285750" algn="ctr">
            <a:defRPr sz="5100"/>
          </a:lvl9pPr>
        </a:lstStyle>
        <a:p>
          <a:pPr lvl="0">
            <a:lnSpc>
              <a:spcPct val="100000"/>
            </a:lnSpc>
            <a:spcBef>
              <a:spcPct val="0"/>
            </a:spcBef>
            <a:spcAft>
              <a:spcPct val="35000"/>
            </a:spcAft>
          </a:pPr>
          <a:endParaRPr lang="zh-CN" altLang="en-US" dirty="0"/>
        </a:p>
      </dsp:txBody>
      <dsp:txXfrm>
        <a:off x="2844800" y="1625600"/>
        <a:ext cx="2438400" cy="2167467"/>
      </dsp:txXfrm>
    </dsp:sp>
    <dsp:sp modelId="{EB48F8A6-BDD8-4CAF-995B-A4BEE8485558}">
      <dsp:nvSpPr>
        <dsp:cNvPr id="6" name="圆角矩形 5"/>
        <dsp:cNvSpPr/>
      </dsp:nvSpPr>
      <dsp:spPr bwMode="white">
        <a:xfrm>
          <a:off x="5689600" y="1625600"/>
          <a:ext cx="2438400" cy="2167467"/>
        </a:xfrm>
        <a:prstGeom prst="roundRect">
          <a:avLst/>
        </a:prstGeom>
      </dsp:spPr>
      <dsp:style>
        <a:lnRef idx="2">
          <a:schemeClr val="lt1"/>
        </a:lnRef>
        <a:fillRef idx="1">
          <a:schemeClr val="accent1"/>
        </a:fillRef>
        <a:effectRef idx="0">
          <a:scrgbClr r="0" g="0" b="0"/>
        </a:effectRef>
        <a:fontRef idx="minor">
          <a:schemeClr val="lt1"/>
        </a:fontRef>
      </dsp:style>
      <dsp:txBody>
        <a:bodyPr lIns="247650" tIns="247650" rIns="247650" bIns="247650" anchor="ctr"/>
        <a:lstStyle>
          <a:lvl1pPr algn="ctr">
            <a:defRPr sz="6500"/>
          </a:lvl1pPr>
          <a:lvl2pPr marL="285750" indent="-285750" algn="ctr">
            <a:defRPr sz="5100"/>
          </a:lvl2pPr>
          <a:lvl3pPr marL="571500" indent="-285750" algn="ctr">
            <a:defRPr sz="5100"/>
          </a:lvl3pPr>
          <a:lvl4pPr marL="857250" indent="-285750" algn="ctr">
            <a:defRPr sz="5100"/>
          </a:lvl4pPr>
          <a:lvl5pPr marL="1143000" indent="-285750" algn="ctr">
            <a:defRPr sz="5100"/>
          </a:lvl5pPr>
          <a:lvl6pPr marL="1428750" indent="-285750" algn="ctr">
            <a:defRPr sz="5100"/>
          </a:lvl6pPr>
          <a:lvl7pPr marL="1714500" indent="-285750" algn="ctr">
            <a:defRPr sz="5100"/>
          </a:lvl7pPr>
          <a:lvl8pPr marL="2000250" indent="-285750" algn="ctr">
            <a:defRPr sz="5100"/>
          </a:lvl8pPr>
          <a:lvl9pPr marL="2286000" indent="-285750" algn="ctr">
            <a:defRPr sz="5100"/>
          </a:lvl9pPr>
        </a:lstStyle>
        <a:p>
          <a:pPr lvl="0">
            <a:lnSpc>
              <a:spcPct val="100000"/>
            </a:lnSpc>
            <a:spcBef>
              <a:spcPct val="0"/>
            </a:spcBef>
            <a:spcAft>
              <a:spcPct val="35000"/>
            </a:spcAft>
          </a:pPr>
          <a:endParaRPr lang="zh-CN" altLang="en-US" dirty="0"/>
        </a:p>
      </dsp:txBody>
      <dsp:txXfrm>
        <a:off x="5689600" y="1625600"/>
        <a:ext cx="2438400" cy="216746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vertAlign" val="mid"/>
      <dgm:param type="horzAlign" val="ctr"/>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E3D46D-08CB-4925-95BF-0E07A148DC8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0227D4-4B8E-4316-8E22-FFFABE776F1C}"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66813" y="1241425"/>
            <a:ext cx="4464050" cy="33496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1111</a:t>
            </a:r>
            <a:endParaRPr lang="en-US" altLang="zh-CN"/>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66813" y="1241425"/>
            <a:ext cx="4464050" cy="33496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矩形 6"/>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228928A-603C-45DC-A6B6-545A9A461BA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3C6AB19-263C-49F7-A1CB-2A657C30F87F}"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F8D01387-B6CA-4181-8F9E-70A3ABF51E72}" type="datetimeFigureOut">
              <a:rPr lang="zh-CN" altLang="en-US"/>
            </a:fld>
            <a:endParaRPr lang="zh-CN" altLang="en-US"/>
          </a:p>
        </p:txBody>
      </p:sp>
      <p:sp>
        <p:nvSpPr>
          <p:cNvPr id="3" name="页脚占位符 4"/>
          <p:cNvSpPr>
            <a:spLocks noGrp="1"/>
          </p:cNvSpPr>
          <p:nvPr>
            <p:ph type="ftr" sz="quarter" idx="11"/>
          </p:nvPr>
        </p:nvSpPr>
        <p:spPr/>
        <p:txBody>
          <a:bodyPr/>
          <a:lstStyle>
            <a:lvl1pPr>
              <a:defRPr/>
            </a:lvl1pPr>
          </a:lstStyle>
          <a:p>
            <a:endParaRPr lang="zh-CN" altLang="en-US"/>
          </a:p>
        </p:txBody>
      </p:sp>
      <p:sp>
        <p:nvSpPr>
          <p:cNvPr id="4" name="灯片编号占位符 5"/>
          <p:cNvSpPr>
            <a:spLocks noGrp="1"/>
          </p:cNvSpPr>
          <p:nvPr>
            <p:ph type="sldNum" sz="quarter" idx="12"/>
          </p:nvPr>
        </p:nvSpPr>
        <p:spPr/>
        <p:txBody>
          <a:bodyPr/>
          <a:lstStyle>
            <a:lvl1pPr>
              <a:defRPr/>
            </a:lvl1pPr>
          </a:lstStyle>
          <a:p>
            <a:fld id="{4D9EE1C1-110E-45EF-9124-C6AE8B40DBBF}" type="slidenum">
              <a:rPr lang="zh-CN" altLang="en-US"/>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7" name="矩形 6"/>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7_标题幻灯片">
    <p:spTree>
      <p:nvGrpSpPr>
        <p:cNvPr id="1" name=""/>
        <p:cNvGrpSpPr/>
        <p:nvPr/>
      </p:nvGrpSpPr>
      <p:grpSpPr>
        <a:xfrm>
          <a:off x="0" y="0"/>
          <a:ext cx="0" cy="0"/>
          <a:chOff x="0" y="0"/>
          <a:chExt cx="0" cy="0"/>
        </a:xfrm>
      </p:grpSpPr>
      <p:sp>
        <p:nvSpPr>
          <p:cNvPr id="7" name="矩形 6"/>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版式">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dirty="0"/>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dirty="0"/>
          </a:p>
        </p:txBody>
      </p:sp>
      <p:sp>
        <p:nvSpPr>
          <p:cNvPr id="6" name="标题 5"/>
          <p:cNvSpPr>
            <a:spLocks noGrp="1"/>
          </p:cNvSpPr>
          <p:nvPr>
            <p:ph type="title"/>
          </p:nvPr>
        </p:nvSpPr>
        <p:spPr/>
        <p:txBody>
          <a:bodyPr/>
          <a:lstStyle>
            <a:lvl1pPr algn="ctr">
              <a:defRPr/>
            </a:lvl1pPr>
          </a:lstStyle>
          <a:p>
            <a:r>
              <a:rPr lang="zh-CN" altLang="en-US" dirty="0"/>
              <a:t>单击此处编辑母版标题样式</a:t>
            </a:r>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title"/>
            <p:custDataLst>
              <p:tags r:id="rId5"/>
            </p:custDataLst>
          </p:nvPr>
        </p:nvSpPr>
        <p:spPr/>
        <p:txBody>
          <a:bodyPr/>
          <a:lstStyle/>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image" Target="../media/image1.jpeg"/><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519487" y="852487"/>
            <a:ext cx="5153025" cy="5153025"/>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28928A-603C-45DC-A6B6-545A9A461BA3}"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C6AB19-263C-49F7-A1CB-2A657C30F87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5" Type="http://schemas.openxmlformats.org/officeDocument/2006/relationships/notesSlide" Target="../notesSlides/notesSlide1.xml"/><Relationship Id="rId14" Type="http://schemas.openxmlformats.org/officeDocument/2006/relationships/slideLayout" Target="../slideLayouts/slideLayout1.xml"/><Relationship Id="rId13" Type="http://schemas.openxmlformats.org/officeDocument/2006/relationships/image" Target="../media/image2.png"/><Relationship Id="rId12" Type="http://schemas.openxmlformats.org/officeDocument/2006/relationships/tags" Target="../tags/tag19.xml"/><Relationship Id="rId11" Type="http://schemas.openxmlformats.org/officeDocument/2006/relationships/tags" Target="../tags/tag18.xml"/><Relationship Id="rId10" Type="http://schemas.openxmlformats.org/officeDocument/2006/relationships/tags" Target="../tags/tag17.xml"/><Relationship Id="rId1" Type="http://schemas.openxmlformats.org/officeDocument/2006/relationships/tags" Target="../tags/tag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image" Target="../media/image8.png"/><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3.xml"/><Relationship Id="rId1" Type="http://schemas.openxmlformats.org/officeDocument/2006/relationships/image" Target="../media/image9.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11.w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4.xml"/><Relationship Id="rId2" Type="http://schemas.microsoft.com/office/2007/relationships/hdphoto" Target="../media/image4.wdp"/><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1.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custDataLst>
              <p:tags r:id="rId1"/>
            </p:custDataLst>
          </p:nvPr>
        </p:nvGrpSpPr>
        <p:grpSpPr>
          <a:xfrm>
            <a:off x="4394638" y="143195"/>
            <a:ext cx="1219197" cy="1219200"/>
            <a:chOff x="4706555" y="1427779"/>
            <a:chExt cx="629417" cy="1260336"/>
          </a:xfrm>
        </p:grpSpPr>
        <p:sp>
          <p:nvSpPr>
            <p:cNvPr id="21" name="椭圆 20"/>
            <p:cNvSpPr/>
            <p:nvPr>
              <p:custDataLst>
                <p:tags r:id="rId2"/>
              </p:custDataLst>
            </p:nvPr>
          </p:nvSpPr>
          <p:spPr>
            <a:xfrm>
              <a:off x="4706555" y="1427779"/>
              <a:ext cx="629417" cy="1260336"/>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文本框 15"/>
            <p:cNvSpPr txBox="1"/>
            <p:nvPr>
              <p:custDataLst>
                <p:tags r:id="rId3"/>
              </p:custDataLst>
            </p:nvPr>
          </p:nvSpPr>
          <p:spPr>
            <a:xfrm>
              <a:off x="4821052" y="1630558"/>
              <a:ext cx="400425" cy="795402"/>
            </a:xfrm>
            <a:prstGeom prst="rect">
              <a:avLst/>
            </a:prstGeom>
            <a:solidFill>
              <a:srgbClr val="338459"/>
            </a:solidFill>
            <a:ln>
              <a:noFill/>
            </a:ln>
          </p:spPr>
          <p:txBody>
            <a:bodyPr wrap="square" rtlCol="0">
              <a:spAutoFit/>
            </a:bodyPr>
            <a:lstStyle/>
            <a:p>
              <a:pPr algn="ctr"/>
              <a:r>
                <a:rPr lang="zh-CN" altLang="en-US" sz="4400" b="1" dirty="0" smtClean="0">
                  <a:solidFill>
                    <a:schemeClr val="bg1"/>
                  </a:solidFill>
                  <a:latin typeface="微软雅黑" panose="020B0503020204020204" pitchFamily="34" charset="-122"/>
                  <a:ea typeface="微软雅黑" panose="020B0503020204020204" pitchFamily="34" charset="-122"/>
                </a:rPr>
                <a:t>后</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grpSp>
      <p:grpSp>
        <p:nvGrpSpPr>
          <p:cNvPr id="23" name="组合 22"/>
          <p:cNvGrpSpPr/>
          <p:nvPr>
            <p:custDataLst>
              <p:tags r:id="rId4"/>
            </p:custDataLst>
          </p:nvPr>
        </p:nvGrpSpPr>
        <p:grpSpPr>
          <a:xfrm>
            <a:off x="5681778" y="113494"/>
            <a:ext cx="1219197" cy="1219200"/>
            <a:chOff x="4546905" y="-802753"/>
            <a:chExt cx="629417" cy="1260336"/>
          </a:xfrm>
        </p:grpSpPr>
        <p:sp>
          <p:nvSpPr>
            <p:cNvPr id="26" name="椭圆 25"/>
            <p:cNvSpPr/>
            <p:nvPr>
              <p:custDataLst>
                <p:tags r:id="rId5"/>
              </p:custDataLst>
            </p:nvPr>
          </p:nvSpPr>
          <p:spPr>
            <a:xfrm>
              <a:off x="4546905" y="-802753"/>
              <a:ext cx="629417" cy="1260336"/>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文本框 15"/>
            <p:cNvSpPr txBox="1"/>
            <p:nvPr>
              <p:custDataLst>
                <p:tags r:id="rId6"/>
              </p:custDataLst>
            </p:nvPr>
          </p:nvSpPr>
          <p:spPr>
            <a:xfrm>
              <a:off x="4659107" y="-569777"/>
              <a:ext cx="400425" cy="795402"/>
            </a:xfrm>
            <a:prstGeom prst="rect">
              <a:avLst/>
            </a:prstGeom>
            <a:solidFill>
              <a:srgbClr val="338459"/>
            </a:solidFill>
            <a:ln>
              <a:noFill/>
            </a:ln>
          </p:spPr>
          <p:txBody>
            <a:bodyPr wrap="square" rtlCol="0">
              <a:spAutoFit/>
            </a:bodyPr>
            <a:lstStyle/>
            <a:p>
              <a:pPr algn="ctr"/>
              <a:r>
                <a:rPr lang="zh-CN" altLang="en-US" sz="4400" b="1" dirty="0" smtClean="0">
                  <a:solidFill>
                    <a:schemeClr val="bg1"/>
                  </a:solidFill>
                  <a:latin typeface="微软雅黑" panose="020B0503020204020204" pitchFamily="34" charset="-122"/>
                  <a:ea typeface="微软雅黑" panose="020B0503020204020204" pitchFamily="34" charset="-122"/>
                </a:rPr>
                <a:t>续</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grpSp>
      <p:grpSp>
        <p:nvGrpSpPr>
          <p:cNvPr id="28" name="组合 27"/>
          <p:cNvGrpSpPr/>
          <p:nvPr>
            <p:custDataLst>
              <p:tags r:id="rId7"/>
            </p:custDataLst>
          </p:nvPr>
        </p:nvGrpSpPr>
        <p:grpSpPr>
          <a:xfrm>
            <a:off x="6959397" y="143339"/>
            <a:ext cx="1219197" cy="1219200"/>
            <a:chOff x="4945865" y="-916971"/>
            <a:chExt cx="629417" cy="1260336"/>
          </a:xfrm>
        </p:grpSpPr>
        <p:sp>
          <p:nvSpPr>
            <p:cNvPr id="29" name="椭圆 28"/>
            <p:cNvSpPr/>
            <p:nvPr>
              <p:custDataLst>
                <p:tags r:id="rId8"/>
              </p:custDataLst>
            </p:nvPr>
          </p:nvSpPr>
          <p:spPr>
            <a:xfrm>
              <a:off x="4945865" y="-916971"/>
              <a:ext cx="629417" cy="1260336"/>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文本框 15"/>
            <p:cNvSpPr txBox="1"/>
            <p:nvPr>
              <p:custDataLst>
                <p:tags r:id="rId9"/>
              </p:custDataLst>
            </p:nvPr>
          </p:nvSpPr>
          <p:spPr>
            <a:xfrm>
              <a:off x="5034377" y="-684597"/>
              <a:ext cx="414367" cy="777207"/>
            </a:xfrm>
            <a:prstGeom prst="rect">
              <a:avLst/>
            </a:prstGeom>
            <a:solidFill>
              <a:srgbClr val="338459"/>
            </a:solidFill>
            <a:ln>
              <a:noFill/>
            </a:ln>
          </p:spPr>
          <p:txBody>
            <a:bodyPr wrap="square" rtlCol="0">
              <a:noAutofit/>
            </a:bodyPr>
            <a:lstStyle/>
            <a:p>
              <a:pPr algn="ctr"/>
              <a:r>
                <a:rPr lang="zh-CN" altLang="en-US" sz="4400" b="1" dirty="0" smtClean="0">
                  <a:solidFill>
                    <a:schemeClr val="bg1"/>
                  </a:solidFill>
                  <a:latin typeface="微软雅黑" panose="020B0503020204020204" pitchFamily="34" charset="-122"/>
                  <a:ea typeface="微软雅黑" panose="020B0503020204020204" pitchFamily="34" charset="-122"/>
                </a:rPr>
                <a:t>写</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grpSp>
      <p:grpSp>
        <p:nvGrpSpPr>
          <p:cNvPr id="38" name="组合 37"/>
          <p:cNvGrpSpPr/>
          <p:nvPr>
            <p:custDataLst>
              <p:tags r:id="rId10"/>
            </p:custDataLst>
          </p:nvPr>
        </p:nvGrpSpPr>
        <p:grpSpPr>
          <a:xfrm>
            <a:off x="3111887" y="113985"/>
            <a:ext cx="1219197" cy="1219200"/>
            <a:chOff x="4631484" y="-917627"/>
            <a:chExt cx="629417" cy="1260336"/>
          </a:xfrm>
        </p:grpSpPr>
        <p:sp>
          <p:nvSpPr>
            <p:cNvPr id="39" name="椭圆 38"/>
            <p:cNvSpPr/>
            <p:nvPr>
              <p:custDataLst>
                <p:tags r:id="rId11"/>
              </p:custDataLst>
            </p:nvPr>
          </p:nvSpPr>
          <p:spPr>
            <a:xfrm>
              <a:off x="4631484" y="-917627"/>
              <a:ext cx="629417" cy="1260336"/>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文本框 15"/>
            <p:cNvSpPr txBox="1"/>
            <p:nvPr>
              <p:custDataLst>
                <p:tags r:id="rId12"/>
              </p:custDataLst>
            </p:nvPr>
          </p:nvSpPr>
          <p:spPr>
            <a:xfrm>
              <a:off x="4745980" y="-684653"/>
              <a:ext cx="400425" cy="795402"/>
            </a:xfrm>
            <a:prstGeom prst="rect">
              <a:avLst/>
            </a:prstGeom>
            <a:solidFill>
              <a:srgbClr val="338459"/>
            </a:solidFill>
            <a:ln>
              <a:noFill/>
            </a:ln>
          </p:spPr>
          <p:txBody>
            <a:bodyPr wrap="square" rtlCol="0">
              <a:spAutoFit/>
            </a:bodyPr>
            <a:lstStyle/>
            <a:p>
              <a:pPr algn="ctr"/>
              <a:r>
                <a:rPr lang="zh-CN" altLang="en-US" sz="4400" b="1" dirty="0">
                  <a:solidFill>
                    <a:schemeClr val="bg1"/>
                  </a:solidFill>
                  <a:latin typeface="微软雅黑" panose="020B0503020204020204" pitchFamily="34" charset="-122"/>
                  <a:ea typeface="微软雅黑" panose="020B0503020204020204" pitchFamily="34" charset="-122"/>
                </a:rPr>
                <a:t>读</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grpSp>
      <p:pic>
        <p:nvPicPr>
          <p:cNvPr id="103" name="图片 102"/>
          <p:cNvPicPr/>
          <p:nvPr/>
        </p:nvPicPr>
        <p:blipFill>
          <a:blip r:embed="rId13"/>
          <a:stretch>
            <a:fillRect/>
          </a:stretch>
        </p:blipFill>
        <p:spPr>
          <a:xfrm>
            <a:off x="1614170" y="1584960"/>
            <a:ext cx="8191500" cy="4610100"/>
          </a:xfrm>
          <a:prstGeom prst="rect">
            <a:avLst/>
          </a:prstGeom>
          <a:noFill/>
          <a:ln w="9525">
            <a:noFill/>
          </a:ln>
        </p:spPr>
      </p:pic>
      <p:sp>
        <p:nvSpPr>
          <p:cNvPr id="5" name="文本框 4"/>
          <p:cNvSpPr txBox="1"/>
          <p:nvPr/>
        </p:nvSpPr>
        <p:spPr>
          <a:xfrm>
            <a:off x="8438515" y="384810"/>
            <a:ext cx="1598295" cy="922020"/>
          </a:xfrm>
          <a:prstGeom prst="rect">
            <a:avLst/>
          </a:prstGeom>
          <a:noFill/>
        </p:spPr>
        <p:txBody>
          <a:bodyPr wrap="square" rtlCol="0">
            <a:spAutoFit/>
          </a:bodyPr>
          <a:p>
            <a:r>
              <a:rPr lang="en-US" altLang="zh-CN" sz="5400" b="1">
                <a:ln w="22225">
                  <a:solidFill>
                    <a:schemeClr val="accent2"/>
                  </a:solidFill>
                  <a:prstDash val="solid"/>
                </a:ln>
                <a:solidFill>
                  <a:schemeClr val="accent2">
                    <a:lumMod val="40000"/>
                    <a:lumOff val="60000"/>
                  </a:schemeClr>
                </a:solidFill>
                <a:effectLst/>
              </a:rPr>
              <a:t>1</a:t>
            </a:r>
            <a:endParaRPr lang="en-US" altLang="zh-CN" sz="5400" b="1">
              <a:ln w="22225">
                <a:solidFill>
                  <a:schemeClr val="accent2"/>
                </a:solidFill>
                <a:prstDash val="solid"/>
              </a:ln>
              <a:solidFill>
                <a:schemeClr val="accent2">
                  <a:lumMod val="40000"/>
                  <a:lumOff val="60000"/>
                </a:schemeClr>
              </a:solidFill>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椭圆 5"/>
          <p:cNvSpPr/>
          <p:nvPr/>
        </p:nvSpPr>
        <p:spPr>
          <a:xfrm>
            <a:off x="1258419" y="2399390"/>
            <a:ext cx="2300268" cy="1190729"/>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20" name="椭圆 19"/>
          <p:cNvSpPr/>
          <p:nvPr/>
        </p:nvSpPr>
        <p:spPr>
          <a:xfrm>
            <a:off x="1258419" y="3668962"/>
            <a:ext cx="2300268" cy="1207694"/>
          </a:xfrm>
          <a:prstGeom prst="ellipse">
            <a:avLst/>
          </a:prstGeom>
          <a:solidFill>
            <a:srgbClr val="E523A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21" name="椭圆 20"/>
          <p:cNvSpPr/>
          <p:nvPr/>
        </p:nvSpPr>
        <p:spPr>
          <a:xfrm>
            <a:off x="1280427" y="4956169"/>
            <a:ext cx="2300268" cy="1230001"/>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p>
        </p:txBody>
      </p:sp>
      <p:sp>
        <p:nvSpPr>
          <p:cNvPr id="22" name="椭圆 21"/>
          <p:cNvSpPr/>
          <p:nvPr/>
        </p:nvSpPr>
        <p:spPr>
          <a:xfrm>
            <a:off x="1302436" y="1106732"/>
            <a:ext cx="2256251" cy="1229271"/>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a:p>
        </p:txBody>
      </p:sp>
      <p:sp>
        <p:nvSpPr>
          <p:cNvPr id="23" name="文本框 20"/>
          <p:cNvSpPr txBox="1"/>
          <p:nvPr/>
        </p:nvSpPr>
        <p:spPr>
          <a:xfrm>
            <a:off x="1586831" y="1033711"/>
            <a:ext cx="1642999" cy="646331"/>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600" b="1" dirty="0" smtClean="0">
                <a:latin typeface="微软雅黑" panose="020B0503020204020204" pitchFamily="34" charset="-122"/>
                <a:ea typeface="微软雅黑" panose="020B0503020204020204" pitchFamily="34" charset="-122"/>
              </a:rPr>
              <a:t>What</a:t>
            </a:r>
            <a:endParaRPr lang="zh-CN" altLang="en-US" sz="3600" b="1" dirty="0">
              <a:latin typeface="方正幼线简体" panose="03000509000000000000" pitchFamily="65" charset="-122"/>
              <a:ea typeface="方正幼线简体" panose="03000509000000000000" pitchFamily="65" charset="-122"/>
            </a:endParaRPr>
          </a:p>
        </p:txBody>
      </p:sp>
      <p:sp>
        <p:nvSpPr>
          <p:cNvPr id="25" name="文本框 20"/>
          <p:cNvSpPr txBox="1"/>
          <p:nvPr/>
        </p:nvSpPr>
        <p:spPr>
          <a:xfrm>
            <a:off x="1488993" y="4876528"/>
            <a:ext cx="1894565" cy="646331"/>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600" b="1" dirty="0" smtClean="0">
                <a:latin typeface="微软雅黑" panose="020B0503020204020204" pitchFamily="34" charset="-122"/>
                <a:ea typeface="微软雅黑" panose="020B0503020204020204" pitchFamily="34" charset="-122"/>
              </a:rPr>
              <a:t>Where</a:t>
            </a:r>
            <a:endParaRPr lang="zh-CN" altLang="en-US" sz="3600" b="1" dirty="0">
              <a:latin typeface="方正幼线简体" panose="03000509000000000000" pitchFamily="65" charset="-122"/>
              <a:ea typeface="方正幼线简体" panose="03000509000000000000" pitchFamily="65" charset="-122"/>
            </a:endParaRPr>
          </a:p>
        </p:txBody>
      </p:sp>
      <p:sp>
        <p:nvSpPr>
          <p:cNvPr id="26" name="文本框 20"/>
          <p:cNvSpPr txBox="1"/>
          <p:nvPr/>
        </p:nvSpPr>
        <p:spPr>
          <a:xfrm>
            <a:off x="1666707" y="3961005"/>
            <a:ext cx="1642999" cy="646331"/>
          </a:xfrm>
          <a:prstGeom prst="rect">
            <a:avLst/>
          </a:prstGeom>
          <a:noFill/>
        </p:spPr>
        <p:txBody>
          <a:bodyPr wrap="square" rtlCol="0">
            <a:spAutoFit/>
          </a:bodyPr>
          <a:lstStyle/>
          <a:p>
            <a:r>
              <a:rPr lang="en-US" altLang="zh-CN" sz="3600" b="1" dirty="0" smtClean="0">
                <a:latin typeface="微软雅黑" panose="020B0503020204020204" pitchFamily="34" charset="-122"/>
                <a:ea typeface="微软雅黑" panose="020B0503020204020204" pitchFamily="34" charset="-122"/>
              </a:rPr>
              <a:t>When</a:t>
            </a:r>
            <a:endParaRPr lang="zh-CN" altLang="en-US" sz="3600" b="1" dirty="0">
              <a:latin typeface="方正幼线简体" panose="03000509000000000000" pitchFamily="65" charset="-122"/>
              <a:ea typeface="方正幼线简体" panose="03000509000000000000" pitchFamily="65" charset="-122"/>
            </a:endParaRPr>
          </a:p>
        </p:txBody>
      </p:sp>
      <p:sp>
        <p:nvSpPr>
          <p:cNvPr id="38" name="文本框 20"/>
          <p:cNvSpPr txBox="1"/>
          <p:nvPr/>
        </p:nvSpPr>
        <p:spPr>
          <a:xfrm>
            <a:off x="1678493" y="2671588"/>
            <a:ext cx="1642999" cy="646331"/>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600" b="1" dirty="0" smtClean="0">
                <a:latin typeface="微软雅黑" panose="020B0503020204020204" pitchFamily="34" charset="-122"/>
                <a:ea typeface="微软雅黑" panose="020B0503020204020204" pitchFamily="34" charset="-122"/>
              </a:rPr>
              <a:t>Who</a:t>
            </a:r>
            <a:endParaRPr lang="zh-CN" altLang="en-US" sz="3600" b="1" dirty="0">
              <a:latin typeface="方正幼线简体" panose="03000509000000000000" pitchFamily="65" charset="-122"/>
              <a:ea typeface="方正幼线简体" panose="03000509000000000000" pitchFamily="65" charset="-122"/>
            </a:endParaRPr>
          </a:p>
        </p:txBody>
      </p:sp>
      <p:sp>
        <p:nvSpPr>
          <p:cNvPr id="7" name="左箭头 6"/>
          <p:cNvSpPr/>
          <p:nvPr/>
        </p:nvSpPr>
        <p:spPr>
          <a:xfrm>
            <a:off x="3383991" y="3671137"/>
            <a:ext cx="6980345" cy="1317505"/>
          </a:xfrm>
          <a:prstGeom prst="leftArrow">
            <a:avLst>
              <a:gd name="adj1" fmla="val 72818"/>
              <a:gd name="adj2" fmla="val 48099"/>
            </a:avLst>
          </a:prstGeom>
          <a:solidFill>
            <a:srgbClr val="E523A0"/>
          </a:solidFill>
          <a:ln>
            <a:solidFill>
              <a:srgbClr val="E523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左箭头 38"/>
          <p:cNvSpPr/>
          <p:nvPr/>
        </p:nvSpPr>
        <p:spPr>
          <a:xfrm>
            <a:off x="3383992" y="4952521"/>
            <a:ext cx="6980344" cy="1317505"/>
          </a:xfrm>
          <a:prstGeom prst="leftArrow">
            <a:avLst>
              <a:gd name="adj1" fmla="val 72818"/>
              <a:gd name="adj2" fmla="val 50000"/>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a:p>
        </p:txBody>
      </p:sp>
      <p:sp>
        <p:nvSpPr>
          <p:cNvPr id="40" name="左箭头 39"/>
          <p:cNvSpPr/>
          <p:nvPr/>
        </p:nvSpPr>
        <p:spPr>
          <a:xfrm>
            <a:off x="3383992" y="1033952"/>
            <a:ext cx="6980345" cy="1317505"/>
          </a:xfrm>
          <a:prstGeom prst="leftArrow">
            <a:avLst>
              <a:gd name="adj1" fmla="val 70916"/>
              <a:gd name="adj2" fmla="val 50000"/>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zh-CN" altLang="en-US"/>
          </a:p>
        </p:txBody>
      </p:sp>
      <p:sp>
        <p:nvSpPr>
          <p:cNvPr id="41" name="左箭头 40"/>
          <p:cNvSpPr/>
          <p:nvPr/>
        </p:nvSpPr>
        <p:spPr>
          <a:xfrm>
            <a:off x="3383992" y="2351457"/>
            <a:ext cx="6980346" cy="1317505"/>
          </a:xfrm>
          <a:prstGeom prst="leftArrow">
            <a:avLst>
              <a:gd name="adj1" fmla="val 72818"/>
              <a:gd name="adj2" fmla="val 5000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a:p>
        </p:txBody>
      </p:sp>
      <p:sp>
        <p:nvSpPr>
          <p:cNvPr id="42" name="文本框 20"/>
          <p:cNvSpPr txBox="1"/>
          <p:nvPr/>
        </p:nvSpPr>
        <p:spPr>
          <a:xfrm>
            <a:off x="4823791" y="2628609"/>
            <a:ext cx="4412974" cy="646331"/>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200" b="1" dirty="0" smtClean="0">
                <a:latin typeface="微软雅黑" panose="020B0503020204020204" pitchFamily="34" charset="-122"/>
                <a:ea typeface="微软雅黑" panose="020B0503020204020204" pitchFamily="34" charset="-122"/>
              </a:rPr>
              <a:t>I, Steve, forester</a:t>
            </a:r>
            <a:endParaRPr lang="zh-CN" altLang="en-US" sz="3200" b="1" dirty="0">
              <a:latin typeface="方正幼线简体" panose="03000509000000000000" pitchFamily="65" charset="-122"/>
              <a:ea typeface="方正幼线简体" panose="03000509000000000000" pitchFamily="65" charset="-122"/>
            </a:endParaRPr>
          </a:p>
        </p:txBody>
      </p:sp>
      <p:sp>
        <p:nvSpPr>
          <p:cNvPr id="43" name="文本框 20"/>
          <p:cNvSpPr txBox="1"/>
          <p:nvPr/>
        </p:nvSpPr>
        <p:spPr>
          <a:xfrm>
            <a:off x="5674105" y="4006725"/>
            <a:ext cx="3009786" cy="646331"/>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200" b="1" dirty="0" smtClean="0">
                <a:latin typeface="微软雅黑" panose="020B0503020204020204" pitchFamily="34" charset="-122"/>
                <a:ea typeface="微软雅黑" panose="020B0503020204020204" pitchFamily="34" charset="-122"/>
              </a:rPr>
              <a:t>In spring</a:t>
            </a:r>
            <a:endParaRPr lang="zh-CN" altLang="en-US" sz="3200" b="1" dirty="0">
              <a:latin typeface="方正幼线简体" panose="03000509000000000000" pitchFamily="65" charset="-122"/>
              <a:ea typeface="方正幼线简体" panose="03000509000000000000" pitchFamily="65" charset="-122"/>
            </a:endParaRPr>
          </a:p>
        </p:txBody>
      </p:sp>
      <p:sp>
        <p:nvSpPr>
          <p:cNvPr id="44" name="文本框 20"/>
          <p:cNvSpPr txBox="1"/>
          <p:nvPr/>
        </p:nvSpPr>
        <p:spPr>
          <a:xfrm>
            <a:off x="5036185" y="5231130"/>
            <a:ext cx="4645660" cy="645160"/>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200" b="1" dirty="0" smtClean="0">
                <a:latin typeface="微软雅黑" panose="020B0503020204020204" pitchFamily="34" charset="-122"/>
                <a:ea typeface="微软雅黑" panose="020B0503020204020204" pitchFamily="34" charset="-122"/>
                <a:sym typeface="+mn-ea"/>
              </a:rPr>
              <a:t>campsite,</a:t>
            </a:r>
            <a:r>
              <a:rPr lang="en-US" altLang="zh-CN" sz="3200" b="1" dirty="0" smtClean="0">
                <a:latin typeface="微软雅黑" panose="020B0503020204020204" pitchFamily="34" charset="-122"/>
                <a:ea typeface="微软雅黑" panose="020B0503020204020204" pitchFamily="34" charset="-122"/>
              </a:rPr>
              <a:t> forest </a:t>
            </a:r>
            <a:endParaRPr lang="zh-CN" altLang="en-US" sz="3200" b="1" dirty="0">
              <a:latin typeface="方正幼线简体" panose="03000509000000000000" pitchFamily="65" charset="-122"/>
              <a:ea typeface="方正幼线简体" panose="03000509000000000000" pitchFamily="65" charset="-122"/>
            </a:endParaRPr>
          </a:p>
        </p:txBody>
      </p:sp>
      <p:sp>
        <p:nvSpPr>
          <p:cNvPr id="45" name="文本框 20"/>
          <p:cNvSpPr txBox="1"/>
          <p:nvPr/>
        </p:nvSpPr>
        <p:spPr>
          <a:xfrm>
            <a:off x="3394075" y="1301115"/>
            <a:ext cx="7785100" cy="645160"/>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600" b="1" dirty="0" smtClean="0">
                <a:latin typeface="微软雅黑" panose="020B0503020204020204" pitchFamily="34" charset="-122"/>
                <a:ea typeface="微软雅黑" panose="020B0503020204020204" pitchFamily="34" charset="-122"/>
              </a:rPr>
              <a:t>An </a:t>
            </a:r>
            <a:r>
              <a:rPr lang="en-US" altLang="zh-CN" sz="3600" b="1" dirty="0">
                <a:latin typeface="微软雅黑" panose="020B0503020204020204" pitchFamily="34" charset="-122"/>
                <a:ea typeface="微软雅黑" panose="020B0503020204020204" pitchFamily="34" charset="-122"/>
              </a:rPr>
              <a:t>a</a:t>
            </a:r>
            <a:r>
              <a:rPr lang="en-US" altLang="zh-CN" sz="3600" b="1" dirty="0" smtClean="0">
                <a:latin typeface="微软雅黑" panose="020B0503020204020204" pitchFamily="34" charset="-122"/>
                <a:ea typeface="微软雅黑" panose="020B0503020204020204" pitchFamily="34" charset="-122"/>
              </a:rPr>
              <a:t>dventurous fishing trip</a:t>
            </a:r>
            <a:endParaRPr lang="en-US" altLang="zh-CN" sz="3600" b="1" dirty="0">
              <a:latin typeface="微软雅黑" panose="020B0503020204020204" pitchFamily="34" charset="-122"/>
              <a:ea typeface="微软雅黑" panose="020B0503020204020204" pitchFamily="34" charset="-122"/>
            </a:endParaRPr>
          </a:p>
        </p:txBody>
      </p:sp>
      <p:sp>
        <p:nvSpPr>
          <p:cNvPr id="2" name="矩形 1"/>
          <p:cNvSpPr/>
          <p:nvPr/>
        </p:nvSpPr>
        <p:spPr>
          <a:xfrm>
            <a:off x="1587027" y="128049"/>
            <a:ext cx="9592310" cy="768350"/>
          </a:xfrm>
          <a:prstGeom prst="rect">
            <a:avLst/>
          </a:prstGeom>
        </p:spPr>
        <p:txBody>
          <a:bodyPr wrap="none">
            <a:spAutoFit/>
          </a:bodyPr>
          <a:lstStyle/>
          <a:p>
            <a:pPr algn="l"/>
            <a:r>
              <a:rPr lang="en-US" altLang="zh-CN" sz="4400" b="1" dirty="0" smtClean="0">
                <a:solidFill>
                  <a:schemeClr val="tx1"/>
                </a:solidFill>
                <a:latin typeface="微软雅黑" panose="020B0503020204020204" pitchFamily="34" charset="-122"/>
                <a:ea typeface="微软雅黑" panose="020B0503020204020204" pitchFamily="34" charset="-122"/>
              </a:rPr>
              <a:t>Key Elements </a:t>
            </a:r>
            <a:r>
              <a:rPr lang="en-US" sz="4400" b="1" kern="100" dirty="0">
                <a:solidFill>
                  <a:schemeClr val="tx1"/>
                </a:solidFill>
                <a:effectLst/>
                <a:latin typeface="Arial" panose="020B0604020202020204" pitchFamily="34" charset="0"/>
                <a:ea typeface="Times New Roman" panose="02020603050405020304"/>
                <a:cs typeface="Arial" panose="020B0604020202020204" pitchFamily="34" charset="0"/>
                <a:sym typeface="+mn-ea"/>
              </a:rPr>
              <a:t>From the Given Text </a:t>
            </a:r>
            <a:endParaRPr lang="zh-CN" altLang="en-US" sz="4400" b="1" dirty="0">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2"/>
                                        </p:tgtEl>
                                        <p:attrNameLst>
                                          <p:attrName>style.visibility</p:attrName>
                                        </p:attrNameLst>
                                      </p:cBhvr>
                                      <p:to>
                                        <p:strVal val="visible"/>
                                      </p:to>
                                    </p:set>
                                    <p:anim calcmode="lin" valueType="num">
                                      <p:cBhvr additive="base">
                                        <p:cTn id="13" dur="500" fill="hold"/>
                                        <p:tgtEl>
                                          <p:spTgt spid="42"/>
                                        </p:tgtEl>
                                        <p:attrNameLst>
                                          <p:attrName>ppt_x</p:attrName>
                                        </p:attrNameLst>
                                      </p:cBhvr>
                                      <p:tavLst>
                                        <p:tav tm="0">
                                          <p:val>
                                            <p:strVal val="#ppt_x"/>
                                          </p:val>
                                        </p:tav>
                                        <p:tav tm="100000">
                                          <p:val>
                                            <p:strVal val="#ppt_x"/>
                                          </p:val>
                                        </p:tav>
                                      </p:tavLst>
                                    </p:anim>
                                    <p:anim calcmode="lin" valueType="num">
                                      <p:cBhvr additive="base">
                                        <p:cTn id="1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500" fill="hold"/>
                                        <p:tgtEl>
                                          <p:spTgt spid="43"/>
                                        </p:tgtEl>
                                        <p:attrNameLst>
                                          <p:attrName>ppt_x</p:attrName>
                                        </p:attrNameLst>
                                      </p:cBhvr>
                                      <p:tavLst>
                                        <p:tav tm="0">
                                          <p:val>
                                            <p:strVal val="#ppt_x"/>
                                          </p:val>
                                        </p:tav>
                                        <p:tav tm="100000">
                                          <p:val>
                                            <p:strVal val="#ppt_x"/>
                                          </p:val>
                                        </p:tav>
                                      </p:tavLst>
                                    </p:anim>
                                    <p:anim calcmode="lin" valueType="num">
                                      <p:cBhvr additive="base">
                                        <p:cTn id="2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4"/>
                                        </p:tgtEl>
                                        <p:attrNameLst>
                                          <p:attrName>style.visibility</p:attrName>
                                        </p:attrNameLst>
                                      </p:cBhvr>
                                      <p:to>
                                        <p:strVal val="visible"/>
                                      </p:to>
                                    </p:set>
                                    <p:anim calcmode="lin" valueType="num">
                                      <p:cBhvr additive="base">
                                        <p:cTn id="25" dur="500" fill="hold"/>
                                        <p:tgtEl>
                                          <p:spTgt spid="44"/>
                                        </p:tgtEl>
                                        <p:attrNameLst>
                                          <p:attrName>ppt_x</p:attrName>
                                        </p:attrNameLst>
                                      </p:cBhvr>
                                      <p:tavLst>
                                        <p:tav tm="0">
                                          <p:val>
                                            <p:strVal val="#ppt_x"/>
                                          </p:val>
                                        </p:tav>
                                        <p:tav tm="100000">
                                          <p:val>
                                            <p:strVal val="#ppt_x"/>
                                          </p:val>
                                        </p:tav>
                                      </p:tavLst>
                                    </p:anim>
                                    <p:anim calcmode="lin" valueType="num">
                                      <p:cBhvr additive="base">
                                        <p:cTn id="26"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2" grpId="0"/>
      <p:bldP spid="43" grpId="0"/>
      <p:bldP spid="4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080343" y="649234"/>
            <a:ext cx="6612836" cy="901874"/>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17" name="文本框 20"/>
          <p:cNvSpPr txBox="1"/>
          <p:nvPr/>
        </p:nvSpPr>
        <p:spPr>
          <a:xfrm>
            <a:off x="2080260" y="715645"/>
            <a:ext cx="7184390" cy="768350"/>
          </a:xfrm>
          <a:prstGeom prst="rect">
            <a:avLst/>
          </a:prstGeom>
          <a:noFill/>
        </p:spPr>
        <p:txBody>
          <a:bodyPr wrap="square" rtlCol="0">
            <a:spAutoFit/>
          </a:bodyPr>
          <a:lstStyle/>
          <a:p>
            <a:r>
              <a:rPr lang="en-US" altLang="zh-CN" sz="3600" b="1" dirty="0" smtClean="0">
                <a:solidFill>
                  <a:schemeClr val="bg1"/>
                </a:solidFill>
                <a:latin typeface="方正幼线简体" panose="03000509000000000000" pitchFamily="65" charset="-122"/>
                <a:ea typeface="方正幼线简体" panose="03000509000000000000" pitchFamily="65" charset="-122"/>
              </a:rPr>
              <a:t>   </a:t>
            </a:r>
            <a:r>
              <a:rPr lang="en-US" altLang="zh-CN" sz="4400" b="1" dirty="0" smtClean="0">
                <a:solidFill>
                  <a:srgbClr val="FFFF00"/>
                </a:solidFill>
                <a:latin typeface="微软雅黑" panose="020B0503020204020204" pitchFamily="34" charset="-122"/>
                <a:ea typeface="微软雅黑" panose="020B0503020204020204" pitchFamily="34" charset="-122"/>
              </a:rPr>
              <a:t>Step 2 </a:t>
            </a:r>
            <a:r>
              <a:rPr lang="en-US" altLang="zh-CN" sz="3200" b="1" dirty="0" smtClean="0">
                <a:solidFill>
                  <a:srgbClr val="FFFF00"/>
                </a:solidFill>
                <a:latin typeface="微软雅黑" panose="020B0503020204020204" pitchFamily="34" charset="-122"/>
                <a:ea typeface="微软雅黑" panose="020B0503020204020204" pitchFamily="34" charset="-122"/>
              </a:rPr>
              <a:t> </a:t>
            </a:r>
            <a:r>
              <a:rPr lang="en-US" altLang="zh-CN" sz="3600" b="1" dirty="0">
                <a:solidFill>
                  <a:schemeClr val="bg1"/>
                </a:solidFill>
                <a:latin typeface="微软雅黑" panose="020B0503020204020204" pitchFamily="34" charset="-122"/>
                <a:ea typeface="微软雅黑" panose="020B0503020204020204" pitchFamily="34" charset="-122"/>
              </a:rPr>
              <a:t>Read for plots</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pic>
        <p:nvPicPr>
          <p:cNvPr id="100" name="图片 99"/>
          <p:cNvPicPr/>
          <p:nvPr/>
        </p:nvPicPr>
        <p:blipFill>
          <a:blip r:embed="rId1"/>
          <a:stretch>
            <a:fillRect/>
          </a:stretch>
        </p:blipFill>
        <p:spPr>
          <a:xfrm>
            <a:off x="0" y="1708150"/>
            <a:ext cx="6190615" cy="5149850"/>
          </a:xfrm>
          <a:prstGeom prst="rect">
            <a:avLst/>
          </a:prstGeom>
          <a:noFill/>
          <a:ln w="9525">
            <a:noFill/>
          </a:ln>
        </p:spPr>
      </p:pic>
      <p:pic>
        <p:nvPicPr>
          <p:cNvPr id="3" name="图片 2"/>
          <p:cNvPicPr>
            <a:picLocks noChangeAspect="1"/>
          </p:cNvPicPr>
          <p:nvPr/>
        </p:nvPicPr>
        <p:blipFill>
          <a:blip r:embed="rId2"/>
          <a:stretch>
            <a:fillRect/>
          </a:stretch>
        </p:blipFill>
        <p:spPr>
          <a:xfrm>
            <a:off x="6190615" y="2133600"/>
            <a:ext cx="6001385" cy="4075430"/>
          </a:xfrm>
          <a:prstGeom prst="rect">
            <a:avLst/>
          </a:prstGeom>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a:off x="2212003" y="4504254"/>
            <a:ext cx="149059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V="1">
            <a:off x="3659244" y="1570871"/>
            <a:ext cx="2180636" cy="293338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5839880" y="1570871"/>
            <a:ext cx="2203870" cy="29333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8043750" y="4493988"/>
            <a:ext cx="47801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文本框 20"/>
          <p:cNvSpPr txBox="1"/>
          <p:nvPr/>
        </p:nvSpPr>
        <p:spPr>
          <a:xfrm>
            <a:off x="580353" y="4605595"/>
            <a:ext cx="4303187" cy="1138773"/>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200" b="1" dirty="0" smtClean="0">
                <a:latin typeface="微软雅黑" panose="020B0503020204020204" pitchFamily="34" charset="-122"/>
                <a:ea typeface="微软雅黑" panose="020B0503020204020204" pitchFamily="34" charset="-122"/>
              </a:rPr>
              <a:t>Beginning </a:t>
            </a:r>
            <a:endParaRPr lang="en-US" altLang="zh-CN" sz="3200" b="1" dirty="0" smtClean="0">
              <a:latin typeface="微软雅黑" panose="020B0503020204020204" pitchFamily="34" charset="-122"/>
              <a:ea typeface="微软雅黑" panose="020B0503020204020204" pitchFamily="34" charset="-122"/>
            </a:endParaRPr>
          </a:p>
          <a:p>
            <a:r>
              <a:rPr lang="en-US" altLang="zh-CN" sz="3200" b="1" dirty="0" smtClean="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(character and setting)</a:t>
            </a:r>
            <a:endParaRPr lang="zh-CN" altLang="en-US" sz="3200" b="1" dirty="0">
              <a:solidFill>
                <a:srgbClr val="0000FF"/>
              </a:solidFill>
              <a:latin typeface="Times New Roman" panose="02020603050405020304" pitchFamily="18" charset="0"/>
              <a:ea typeface="方正幼线简体" panose="03000509000000000000" pitchFamily="65" charset="-122"/>
              <a:cs typeface="Times New Roman" panose="02020603050405020304" pitchFamily="18" charset="0"/>
            </a:endParaRPr>
          </a:p>
        </p:txBody>
      </p:sp>
      <p:sp>
        <p:nvSpPr>
          <p:cNvPr id="31" name="文本框 20"/>
          <p:cNvSpPr txBox="1"/>
          <p:nvPr/>
        </p:nvSpPr>
        <p:spPr>
          <a:xfrm>
            <a:off x="2040625" y="1984197"/>
            <a:ext cx="2842913" cy="1198880"/>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600" b="1" dirty="0" smtClean="0">
                <a:latin typeface="Times New Roman" panose="02020603050405020304" pitchFamily="18" charset="0"/>
                <a:ea typeface="方正幼线简体" panose="03000509000000000000" pitchFamily="65" charset="-122"/>
                <a:cs typeface="Times New Roman" panose="02020603050405020304" pitchFamily="18" charset="0"/>
              </a:rPr>
              <a:t>Development</a:t>
            </a:r>
            <a:endParaRPr lang="en-US" altLang="zh-CN" sz="3600" b="1" dirty="0" smtClean="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2" name="文本框 20"/>
          <p:cNvSpPr txBox="1"/>
          <p:nvPr/>
        </p:nvSpPr>
        <p:spPr>
          <a:xfrm>
            <a:off x="3162300" y="314325"/>
            <a:ext cx="8299450" cy="645160"/>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200" b="1" dirty="0" smtClean="0">
                <a:latin typeface="微软雅黑" panose="020B0503020204020204" pitchFamily="34" charset="-122"/>
                <a:ea typeface="微软雅黑" panose="020B0503020204020204" pitchFamily="34" charset="-122"/>
              </a:rPr>
              <a:t>Climax</a:t>
            </a:r>
            <a:r>
              <a:rPr lang="en-US" altLang="zh-CN" sz="3200" b="1" dirty="0" smtClean="0">
                <a:latin typeface="微软雅黑" panose="020B0503020204020204" pitchFamily="34" charset="-122"/>
                <a:ea typeface="微软雅黑" panose="020B0503020204020204" pitchFamily="34" charset="-122"/>
                <a:sym typeface="+mn-ea"/>
              </a:rPr>
              <a:t>/Conflict </a:t>
            </a:r>
            <a:r>
              <a:rPr lang="en-US" altLang="zh-CN" sz="32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(the main problem)</a:t>
            </a:r>
            <a:endParaRPr lang="zh-CN" altLang="en-US" sz="3200" b="1" dirty="0">
              <a:solidFill>
                <a:srgbClr val="0000FF"/>
              </a:solidFill>
              <a:latin typeface="Times New Roman" panose="02020603050405020304" pitchFamily="18" charset="0"/>
              <a:ea typeface="方正幼线简体" panose="03000509000000000000" pitchFamily="65" charset="-122"/>
              <a:cs typeface="Times New Roman" panose="02020603050405020304" pitchFamily="18" charset="0"/>
            </a:endParaRPr>
          </a:p>
        </p:txBody>
      </p:sp>
      <p:sp>
        <p:nvSpPr>
          <p:cNvPr id="37" name="文本框 20"/>
          <p:cNvSpPr txBox="1"/>
          <p:nvPr/>
        </p:nvSpPr>
        <p:spPr>
          <a:xfrm>
            <a:off x="5836117" y="4570207"/>
            <a:ext cx="6179153" cy="1137285"/>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200" b="1" dirty="0" smtClean="0">
                <a:latin typeface="微软雅黑" panose="020B0503020204020204" pitchFamily="34" charset="-122"/>
                <a:ea typeface="微软雅黑" panose="020B0503020204020204" pitchFamily="34" charset="-122"/>
              </a:rPr>
              <a:t>Ending</a:t>
            </a:r>
            <a:endParaRPr lang="en-US" altLang="zh-CN" sz="3200" b="1" dirty="0" smtClean="0">
              <a:latin typeface="微软雅黑" panose="020B0503020204020204" pitchFamily="34" charset="-122"/>
              <a:ea typeface="微软雅黑" panose="020B0503020204020204" pitchFamily="34" charset="-122"/>
            </a:endParaRPr>
          </a:p>
          <a:p>
            <a:r>
              <a:rPr lang="en-US" altLang="zh-CN" sz="3200" b="1" dirty="0" smtClean="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smtClean="0">
                <a:solidFill>
                  <a:srgbClr val="0000FF"/>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how</a:t>
            </a:r>
            <a:r>
              <a:rPr lang="en-US" altLang="zh-CN" sz="3200" b="1" dirty="0" smtClean="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things end up)</a:t>
            </a:r>
            <a:endParaRPr lang="zh-CN" altLang="en-US" sz="3200" b="1" dirty="0">
              <a:solidFill>
                <a:srgbClr val="0000FF"/>
              </a:solidFill>
              <a:latin typeface="Times New Roman" panose="02020603050405020304" pitchFamily="18" charset="0"/>
              <a:ea typeface="方正幼线简体" panose="03000509000000000000" pitchFamily="65" charset="-122"/>
              <a:cs typeface="Times New Roman" panose="02020603050405020304" pitchFamily="18" charset="0"/>
            </a:endParaRPr>
          </a:p>
        </p:txBody>
      </p:sp>
      <p:sp>
        <p:nvSpPr>
          <p:cNvPr id="46" name="文本框 20"/>
          <p:cNvSpPr txBox="1"/>
          <p:nvPr/>
        </p:nvSpPr>
        <p:spPr>
          <a:xfrm>
            <a:off x="8487813" y="3506973"/>
            <a:ext cx="875763" cy="1446550"/>
          </a:xfrm>
          <a:prstGeom prst="rect">
            <a:avLst/>
          </a:prstGeom>
          <a:noFill/>
        </p:spPr>
        <p:txBody>
          <a:bodyPr wrap="square" rtlCol="0">
            <a:spAutoFit/>
          </a:bodyPr>
          <a:lstStyle/>
          <a:p>
            <a:r>
              <a:rPr lang="en-US" altLang="zh-CN" sz="8800" b="1" dirty="0" smtClean="0">
                <a:solidFill>
                  <a:srgbClr val="FF0000"/>
                </a:solidFill>
                <a:effectLst>
                  <a:outerShdw blurRad="50800" dist="38100" dir="5400000" algn="t" rotWithShape="0">
                    <a:prstClr val="black">
                      <a:alpha val="40000"/>
                    </a:prstClr>
                  </a:outerShdw>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8800" b="1" dirty="0">
              <a:solidFill>
                <a:srgbClr val="FF0000"/>
              </a:solidFill>
              <a:effectLst>
                <a:outerShdw blurRad="50800" dist="38100" dir="5400000" algn="t" rotWithShape="0">
                  <a:prstClr val="black">
                    <a:alpha val="40000"/>
                  </a:prstClr>
                </a:outerShdw>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7" name="文本框 20"/>
          <p:cNvSpPr txBox="1"/>
          <p:nvPr/>
        </p:nvSpPr>
        <p:spPr>
          <a:xfrm>
            <a:off x="2379980" y="3960495"/>
            <a:ext cx="5730240" cy="645160"/>
          </a:xfrm>
          <a:prstGeom prst="rect">
            <a:avLst/>
          </a:prstGeom>
          <a:noFill/>
        </p:spPr>
        <p:txBody>
          <a:bodyPr wrap="square" rtlCol="0">
            <a:spAutoFit/>
          </a:bodyPr>
          <a:lstStyle/>
          <a:p>
            <a:r>
              <a:rPr lang="en-US" altLang="zh-CN" sz="3600" b="1" dirty="0" smtClean="0">
                <a:latin typeface="方正幼线简体" panose="03000509000000000000" pitchFamily="65" charset="-122"/>
                <a:ea typeface="方正幼线简体" panose="03000509000000000000" pitchFamily="65" charset="-122"/>
              </a:rPr>
              <a:t>        </a:t>
            </a:r>
            <a:r>
              <a:rPr lang="en-US" altLang="zh-CN" sz="3200" b="1" dirty="0" smtClean="0">
                <a:solidFill>
                  <a:srgbClr val="FF0000"/>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rPr>
              <a:t>Story Mountain</a:t>
            </a:r>
            <a:endParaRPr lang="en-US" altLang="zh-CN" sz="3200" b="1" dirty="0" smtClean="0">
              <a:solidFill>
                <a:srgbClr val="FF0000"/>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endParaRPr>
          </a:p>
        </p:txBody>
      </p:sp>
      <p:sp>
        <p:nvSpPr>
          <p:cNvPr id="2" name="文本框 1"/>
          <p:cNvSpPr txBox="1"/>
          <p:nvPr/>
        </p:nvSpPr>
        <p:spPr>
          <a:xfrm>
            <a:off x="0" y="5674360"/>
            <a:ext cx="6096000" cy="460375"/>
          </a:xfrm>
          <a:prstGeom prst="rect">
            <a:avLst/>
          </a:prstGeom>
          <a:noFill/>
          <a:extLst>
            <a:ext uri="{909E8E84-426E-40DD-AFC4-6F175D3DCCD1}">
              <a14:hiddenFill xmlns:a14="http://schemas.microsoft.com/office/drawing/2010/main">
                <a:solidFill>
                  <a:schemeClr val="accent6">
                    <a:lumMod val="40000"/>
                    <a:lumOff val="60000"/>
                  </a:schemeClr>
                </a:solidFill>
              </a14:hiddenFill>
            </a:ext>
          </a:extLst>
        </p:spPr>
        <p:txBody>
          <a:bodyPr wrap="square" rtlCol="0" anchor="t">
            <a:spAutoFit/>
          </a:bodyPr>
          <a:p>
            <a:r>
              <a:rPr lang="en-US" altLang="zh-CN" sz="2400" dirty="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rPr>
              <a:t>Steve asked me to go </a:t>
            </a:r>
            <a:r>
              <a:rPr lang="en-US" altLang="zh-CN" sz="2400" dirty="0" smtClean="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rPr>
              <a:t>on </a:t>
            </a:r>
            <a:r>
              <a:rPr lang="en-US" altLang="zh-CN" sz="2400" dirty="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rPr>
              <a:t>a spring fishing </a:t>
            </a:r>
            <a:r>
              <a:rPr lang="en-US" altLang="zh-CN" sz="2400" dirty="0" smtClean="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rPr>
              <a:t>trip.</a:t>
            </a:r>
            <a:endParaRPr lang="en-US" altLang="zh-CN" sz="2400" dirty="0" smtClean="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endParaRPr>
          </a:p>
        </p:txBody>
      </p:sp>
      <p:sp>
        <p:nvSpPr>
          <p:cNvPr id="4" name="文本框 3"/>
          <p:cNvSpPr txBox="1"/>
          <p:nvPr/>
        </p:nvSpPr>
        <p:spPr>
          <a:xfrm>
            <a:off x="715010" y="3014345"/>
            <a:ext cx="3892550" cy="829945"/>
          </a:xfrm>
          <a:prstGeom prst="rect">
            <a:avLst/>
          </a:prstGeom>
          <a:noFill/>
        </p:spPr>
        <p:txBody>
          <a:bodyPr wrap="square" rtlCol="0" anchor="t">
            <a:spAutoFit/>
          </a:bodyPr>
          <a:p>
            <a:r>
              <a:rPr lang="en-US" altLang="zh-CN" sz="2400" dirty="0">
                <a:latin typeface="Times New Roman" panose="02020603050405020304" pitchFamily="18" charset="0"/>
                <a:ea typeface="方正幼线简体" panose="03000509000000000000" pitchFamily="65" charset="-122"/>
                <a:cs typeface="Times New Roman" panose="02020603050405020304" pitchFamily="18" charset="0"/>
                <a:sym typeface="+mn-ea"/>
              </a:rPr>
              <a:t> </a:t>
            </a:r>
            <a:r>
              <a:rPr lang="en-US" altLang="zh-CN" sz="2400" dirty="0" smtClean="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rPr>
              <a:t>We </a:t>
            </a:r>
            <a:r>
              <a:rPr lang="en-US" altLang="zh-CN" sz="2400" dirty="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rPr>
              <a:t>reached the campsite </a:t>
            </a:r>
            <a:endParaRPr lang="en-US" altLang="zh-CN" sz="2400" dirty="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endParaRPr>
          </a:p>
          <a:p>
            <a:r>
              <a:rPr lang="en-US" altLang="zh-CN" sz="2400" dirty="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rPr>
              <a:t>and set up the </a:t>
            </a:r>
            <a:r>
              <a:rPr lang="en-US" altLang="zh-CN" sz="2400" dirty="0" smtClean="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rPr>
              <a:t>camp.</a:t>
            </a:r>
            <a:endParaRPr lang="en-US" altLang="zh-CN" sz="2400" dirty="0" smtClean="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endParaRPr>
          </a:p>
        </p:txBody>
      </p:sp>
      <p:sp>
        <p:nvSpPr>
          <p:cNvPr id="5" name="文本框 4"/>
          <p:cNvSpPr txBox="1"/>
          <p:nvPr/>
        </p:nvSpPr>
        <p:spPr>
          <a:xfrm>
            <a:off x="2958465" y="959485"/>
            <a:ext cx="6750685" cy="460375"/>
          </a:xfrm>
          <a:prstGeom prst="rect">
            <a:avLst/>
          </a:prstGeom>
          <a:noFill/>
        </p:spPr>
        <p:txBody>
          <a:bodyPr wrap="square" rtlCol="0" anchor="t">
            <a:spAutoFit/>
          </a:bodyPr>
          <a:p>
            <a:r>
              <a:rPr lang="en-US" altLang="zh-CN" sz="2400" dirty="0" smtClean="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rPr>
              <a:t>Our tent was on fire and we escaped to the icy lake.</a:t>
            </a:r>
            <a:endParaRPr lang="en-US" altLang="zh-CN" sz="2400" dirty="0" smtClean="0">
              <a:highlight>
                <a:srgbClr val="FFFF00"/>
              </a:highlight>
              <a:latin typeface="Times New Roman" panose="02020603050405020304" pitchFamily="18" charset="0"/>
              <a:ea typeface="方正幼线简体" panose="03000509000000000000" pitchFamily="65"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P spid="5" grpId="0"/>
      <p:bldP spid="5" grpId="1"/>
      <p:bldP spid="37" grpId="0"/>
      <p:bldP spid="37"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0"/>
          <p:cNvSpPr txBox="1"/>
          <p:nvPr/>
        </p:nvSpPr>
        <p:spPr>
          <a:xfrm>
            <a:off x="644525" y="969010"/>
            <a:ext cx="9337675" cy="1076325"/>
          </a:xfrm>
          <a:prstGeom prst="rect">
            <a:avLst/>
          </a:prstGeom>
          <a:noFill/>
        </p:spPr>
        <p:txBody>
          <a:bodyPr wrap="square" rtlCol="0">
            <a:spAutoFit/>
          </a:bodyPr>
          <a:lstStyle/>
          <a:p>
            <a:pPr algn="just"/>
            <a:r>
              <a:rPr lang="zh-CN" altLang="en-US" sz="3200" b="1" dirty="0" smtClean="0">
                <a:latin typeface="微软雅黑" panose="020B0503020204020204" pitchFamily="34" charset="-122"/>
                <a:ea typeface="微软雅黑" panose="020B0503020204020204" pitchFamily="34" charset="-122"/>
                <a:sym typeface="+mn-ea"/>
              </a:rPr>
              <a:t>读后续写练习</a:t>
            </a:r>
            <a:r>
              <a:rPr lang="en-US" altLang="zh-CN" sz="3200" b="1" dirty="0" smtClean="0">
                <a:latin typeface="微软雅黑" panose="020B0503020204020204" pitchFamily="34" charset="-122"/>
                <a:ea typeface="微软雅黑" panose="020B0503020204020204" pitchFamily="34" charset="-122"/>
                <a:sym typeface="+mn-ea"/>
              </a:rPr>
              <a:t>1</a:t>
            </a:r>
            <a:r>
              <a:rPr lang="zh-CN" altLang="en-US" sz="3200" b="1" dirty="0" smtClean="0">
                <a:latin typeface="微软雅黑" panose="020B0503020204020204" pitchFamily="34" charset="-122"/>
                <a:ea typeface="微软雅黑" panose="020B0503020204020204" pitchFamily="34" charset="-122"/>
                <a:sym typeface="+mn-ea"/>
              </a:rPr>
              <a:t>：</a:t>
            </a:r>
            <a:r>
              <a:rPr lang="en-US" altLang="zh-CN" sz="3200" b="1" dirty="0" smtClean="0">
                <a:latin typeface="微软雅黑" panose="020B0503020204020204" pitchFamily="34" charset="-122"/>
                <a:ea typeface="微软雅黑" panose="020B0503020204020204" pitchFamily="34" charset="-122"/>
                <a:sym typeface="+mn-ea"/>
              </a:rPr>
              <a:t>An </a:t>
            </a:r>
            <a:r>
              <a:rPr lang="en-US" altLang="zh-CN" sz="3200" b="1" dirty="0">
                <a:latin typeface="微软雅黑" panose="020B0503020204020204" pitchFamily="34" charset="-122"/>
                <a:ea typeface="微软雅黑" panose="020B0503020204020204" pitchFamily="34" charset="-122"/>
                <a:sym typeface="+mn-ea"/>
              </a:rPr>
              <a:t>a</a:t>
            </a:r>
            <a:r>
              <a:rPr lang="en-US" altLang="zh-CN" sz="3200" b="1" dirty="0" smtClean="0">
                <a:latin typeface="微软雅黑" panose="020B0503020204020204" pitchFamily="34" charset="-122"/>
                <a:ea typeface="微软雅黑" panose="020B0503020204020204" pitchFamily="34" charset="-122"/>
                <a:sym typeface="+mn-ea"/>
              </a:rPr>
              <a:t>dventurous fishing trip</a:t>
            </a:r>
            <a:endParaRPr lang="en-US" altLang="zh-CN" sz="3200" b="1" dirty="0" smtClean="0">
              <a:solidFill>
                <a:srgbClr val="FF0000"/>
              </a:solidFill>
              <a:latin typeface="微软雅黑" panose="020B0503020204020204" pitchFamily="34" charset="-122"/>
              <a:ea typeface="微软雅黑" panose="020B0503020204020204" pitchFamily="34" charset="-122"/>
            </a:endParaRPr>
          </a:p>
          <a:p>
            <a:pPr algn="just"/>
            <a:endParaRPr lang="en-US" altLang="zh-CN" sz="3200" b="1" dirty="0" smtClean="0">
              <a:solidFill>
                <a:srgbClr val="FF0000"/>
              </a:solidFill>
              <a:latin typeface="微软雅黑" panose="020B0503020204020204" pitchFamily="34" charset="-122"/>
              <a:ea typeface="微软雅黑" panose="020B0503020204020204" pitchFamily="34" charset="-122"/>
            </a:endParaRPr>
          </a:p>
        </p:txBody>
      </p:sp>
      <p:sp>
        <p:nvSpPr>
          <p:cNvPr id="3" name="矩形 2"/>
          <p:cNvSpPr/>
          <p:nvPr/>
        </p:nvSpPr>
        <p:spPr>
          <a:xfrm>
            <a:off x="206926" y="389122"/>
            <a:ext cx="437320" cy="42406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graphicFrame>
        <p:nvGraphicFramePr>
          <p:cNvPr id="6" name="表格 5"/>
          <p:cNvGraphicFramePr>
            <a:graphicFrameLocks noGrp="1"/>
          </p:cNvGraphicFramePr>
          <p:nvPr>
            <p:custDataLst>
              <p:tags r:id="rId1"/>
            </p:custDataLst>
          </p:nvPr>
        </p:nvGraphicFramePr>
        <p:xfrm>
          <a:off x="347261" y="1741374"/>
          <a:ext cx="11622155" cy="4481305"/>
        </p:xfrm>
        <a:graphic>
          <a:graphicData uri="http://schemas.openxmlformats.org/drawingml/2006/table">
            <a:tbl>
              <a:tblPr/>
              <a:tblGrid>
                <a:gridCol w="1590040"/>
                <a:gridCol w="2301240"/>
                <a:gridCol w="7730875"/>
              </a:tblGrid>
              <a:tr h="579120">
                <a:tc rowSpan="4">
                  <a:txBody>
                    <a:bodyPr/>
                    <a:lstStyle/>
                    <a:p>
                      <a:pPr algn="ctr"/>
                      <a:r>
                        <a:rPr lang="zh-CN" altLang="en-US" sz="3200" b="1" dirty="0" smtClean="0">
                          <a:latin typeface="微软雅黑" panose="020B0503020204020204" pitchFamily="34" charset="-122"/>
                          <a:ea typeface="微软雅黑" panose="020B0503020204020204" pitchFamily="34" charset="-122"/>
                          <a:cs typeface="Times New Roman" panose="02020603050405020304" pitchFamily="18" charset="0"/>
                        </a:rPr>
                        <a:t>划线词</a:t>
                      </a:r>
                      <a:endParaRPr lang="zh-CN" altLang="en-US" sz="3200" b="1" dirty="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US" altLang="zh-CN" sz="3200" b="1" dirty="0" smtClean="0">
                          <a:latin typeface="Times New Roman" panose="02020603050405020304" pitchFamily="18" charset="0"/>
                          <a:cs typeface="Times New Roman" panose="02020603050405020304" pitchFamily="18" charset="0"/>
                        </a:rPr>
                        <a:t>Character</a:t>
                      </a:r>
                      <a:endParaRPr lang="zh-CN" altLang="en-US" sz="3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zh-CN" altLang="en-US" sz="3200" b="0"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525531">
                <a:tc vMerge="1">
                  <a:tcPr/>
                </a:tc>
                <a:tc>
                  <a:txBody>
                    <a:bodyPr/>
                    <a:lstStyle/>
                    <a:p>
                      <a:r>
                        <a:rPr lang="en-US" altLang="zh-CN" sz="3200" b="1" dirty="0" smtClean="0">
                          <a:latin typeface="Times New Roman" panose="02020603050405020304" pitchFamily="18" charset="0"/>
                          <a:cs typeface="Times New Roman" panose="02020603050405020304" pitchFamily="18" charset="0"/>
                        </a:rPr>
                        <a:t>Setting</a:t>
                      </a:r>
                      <a:endParaRPr lang="zh-CN" altLang="en-US" sz="3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zh-CN" altLang="en-US" sz="3200" b="0"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701785">
                <a:tc vMerge="1">
                  <a:tcPr/>
                </a:tc>
                <a:tc>
                  <a:txBody>
                    <a:bodyPr/>
                    <a:lstStyle/>
                    <a:p>
                      <a:r>
                        <a:rPr lang="en-US" altLang="zh-CN" sz="3200" b="1" dirty="0" smtClean="0">
                          <a:latin typeface="Times New Roman" panose="02020603050405020304" pitchFamily="18" charset="0"/>
                          <a:cs typeface="Times New Roman" panose="02020603050405020304" pitchFamily="18" charset="0"/>
                        </a:rPr>
                        <a:t>Action</a:t>
                      </a:r>
                      <a:endParaRPr lang="en-US" altLang="zh-CN" sz="3200" b="1" dirty="0" smtClean="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zh-CN" altLang="en-US" sz="3200" b="0"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365015">
                <a:tc vMerge="1">
                  <a:tcPr/>
                </a:tc>
                <a:tc>
                  <a:txBody>
                    <a:bodyPr/>
                    <a:lstStyle/>
                    <a:p>
                      <a:r>
                        <a:rPr lang="en-US" altLang="zh-CN" sz="3200" b="1" dirty="0" smtClean="0">
                          <a:latin typeface="Times New Roman" panose="02020603050405020304" pitchFamily="18" charset="0"/>
                          <a:cs typeface="Times New Roman" panose="02020603050405020304" pitchFamily="18" charset="0"/>
                        </a:rPr>
                        <a:t>Mood</a:t>
                      </a:r>
                      <a:endParaRPr lang="zh-CN" altLang="en-US" sz="3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US" altLang="zh-CN" sz="3200" b="0" dirty="0" smtClean="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1394143">
                <a:tc>
                  <a:txBody>
                    <a:bodyPr/>
                    <a:lstStyle/>
                    <a:p>
                      <a:pPr marL="0" algn="ctr" defTabSz="914400" rtl="0" eaLnBrk="1" latinLnBrk="0" hangingPunct="1"/>
                      <a:r>
                        <a:rPr lang="zh-CN" altLang="en-US" sz="32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划出</a:t>
                      </a:r>
                      <a:endParaRPr lang="zh-CN" altLang="en-US" sz="3200" b="1" kern="1200"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marL="0" algn="ctr" defTabSz="914400" rtl="0" eaLnBrk="1" latinLnBrk="0" hangingPunct="1"/>
                      <a:r>
                        <a:rPr lang="zh-CN" altLang="en-US" sz="3200" b="1" kern="1200"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段首句</a:t>
                      </a:r>
                      <a:endParaRPr lang="zh-CN" altLang="en-US" sz="3200" b="1" kern="1200"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marL="0" algn="ctr" defTabSz="914400" rtl="0" eaLnBrk="1" latinLnBrk="0" hangingPunct="1"/>
                      <a:r>
                        <a:rPr lang="zh-CN" altLang="en-US" sz="3200" b="1"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关键词</a:t>
                      </a:r>
                      <a:endParaRPr lang="zh-CN" altLang="en-US" sz="3200" b="1"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2">
                  <a:txBody>
                    <a:bodyPr/>
                    <a:lstStyle/>
                    <a:p>
                      <a:r>
                        <a:rPr lang="en-US" altLang="zh-CN" sz="3200" b="1" dirty="0" smtClean="0">
                          <a:solidFill>
                            <a:schemeClr val="tx1"/>
                          </a:solidFill>
                          <a:latin typeface="Times New Roman" panose="02020603050405020304" pitchFamily="18" charset="0"/>
                          <a:cs typeface="Times New Roman" panose="02020603050405020304" pitchFamily="18" charset="0"/>
                        </a:rPr>
                        <a:t>Para. 1: </a:t>
                      </a:r>
                      <a:r>
                        <a:rPr lang="en-US" altLang="zh-CN" sz="3200" b="0" dirty="0" smtClean="0">
                          <a:solidFill>
                            <a:schemeClr val="tx1"/>
                          </a:solidFill>
                          <a:latin typeface="Times New Roman" panose="02020603050405020304" pitchFamily="18" charset="0"/>
                          <a:cs typeface="Times New Roman" panose="02020603050405020304" pitchFamily="18" charset="0"/>
                        </a:rPr>
                        <a:t>Later, as we stood by the burning tent to keep warm, we considered our difficult situation. </a:t>
                      </a:r>
                      <a:endParaRPr lang="en-US" altLang="zh-CN" sz="3200" b="0" dirty="0" smtClean="0">
                        <a:solidFill>
                          <a:schemeClr val="tx1"/>
                        </a:solidFill>
                        <a:latin typeface="Times New Roman" panose="02020603050405020304" pitchFamily="18" charset="0"/>
                        <a:cs typeface="Times New Roman" panose="02020603050405020304" pitchFamily="18" charset="0"/>
                      </a:endParaRPr>
                    </a:p>
                    <a:p>
                      <a:endParaRPr lang="en-US" altLang="zh-CN" sz="3200" b="1" dirty="0" smtClean="0">
                        <a:solidFill>
                          <a:schemeClr val="tx1"/>
                        </a:solidFill>
                        <a:latin typeface="Times New Roman" panose="02020603050405020304" pitchFamily="18" charset="0"/>
                        <a:cs typeface="Times New Roman" panose="02020603050405020304" pitchFamily="18" charset="0"/>
                      </a:endParaRPr>
                    </a:p>
                    <a:p>
                      <a:r>
                        <a:rPr lang="en-US" altLang="zh-CN" sz="3200" b="1" dirty="0" smtClean="0">
                          <a:solidFill>
                            <a:schemeClr val="tx1"/>
                          </a:solidFill>
                          <a:latin typeface="Times New Roman" panose="02020603050405020304" pitchFamily="18" charset="0"/>
                          <a:cs typeface="Times New Roman" panose="02020603050405020304" pitchFamily="18" charset="0"/>
                        </a:rPr>
                        <a:t>Para. 2:</a:t>
                      </a:r>
                      <a:r>
                        <a:rPr lang="en-US" altLang="zh-CN" sz="3200" b="1" baseline="0" dirty="0" smtClean="0">
                          <a:solidFill>
                            <a:schemeClr val="tx1"/>
                          </a:solidFill>
                          <a:latin typeface="Times New Roman" panose="02020603050405020304" pitchFamily="18" charset="0"/>
                          <a:cs typeface="Times New Roman" panose="02020603050405020304" pitchFamily="18" charset="0"/>
                        </a:rPr>
                        <a:t> </a:t>
                      </a:r>
                      <a:r>
                        <a:rPr lang="en-US" altLang="zh-CN" sz="3200" b="0" dirty="0" smtClean="0">
                          <a:solidFill>
                            <a:schemeClr val="tx1"/>
                          </a:solidFill>
                          <a:latin typeface="Times New Roman" panose="02020603050405020304" pitchFamily="18" charset="0"/>
                          <a:cs typeface="Times New Roman" panose="02020603050405020304" pitchFamily="18" charset="0"/>
                        </a:rPr>
                        <a:t>Suddenly, we heard a noise in the forest.</a:t>
                      </a:r>
                      <a:endParaRPr lang="en-US" altLang="zh-CN" sz="3200" b="0" dirty="0" smtClean="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cPr/>
                </a:tc>
              </a:tr>
            </a:tbl>
          </a:graphicData>
        </a:graphic>
      </p:graphicFrame>
      <p:graphicFrame>
        <p:nvGraphicFramePr>
          <p:cNvPr id="2" name="表格 1"/>
          <p:cNvGraphicFramePr>
            <a:graphicFrameLocks noGrp="1"/>
          </p:cNvGraphicFramePr>
          <p:nvPr>
            <p:custDataLst>
              <p:tags r:id="rId2"/>
            </p:custDataLst>
          </p:nvPr>
        </p:nvGraphicFramePr>
        <p:xfrm>
          <a:off x="285031" y="1813764"/>
          <a:ext cx="11622155" cy="4481305"/>
        </p:xfrm>
        <a:graphic>
          <a:graphicData uri="http://schemas.openxmlformats.org/drawingml/2006/table">
            <a:tbl>
              <a:tblPr/>
              <a:tblGrid>
                <a:gridCol w="1590040"/>
                <a:gridCol w="2319351"/>
                <a:gridCol w="7712764"/>
              </a:tblGrid>
              <a:tr h="579120">
                <a:tc rowSpan="4">
                  <a:txBody>
                    <a:bodyPr/>
                    <a:p>
                      <a:pPr algn="ctr"/>
                      <a:r>
                        <a:rPr lang="zh-CN" altLang="en-US" sz="3200" b="1" dirty="0" smtClean="0">
                          <a:latin typeface="微软雅黑" panose="020B0503020204020204" pitchFamily="34" charset="-122"/>
                          <a:ea typeface="微软雅黑" panose="020B0503020204020204" pitchFamily="34" charset="-122"/>
                          <a:cs typeface="Times New Roman" panose="02020603050405020304" pitchFamily="18" charset="0"/>
                        </a:rPr>
                        <a:t>划线词</a:t>
                      </a:r>
                      <a:endParaRPr lang="zh-CN" altLang="en-US" sz="3200" b="1" dirty="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p>
                      <a:r>
                        <a:rPr lang="en-US" altLang="zh-CN" sz="3200" b="1" dirty="0" smtClean="0">
                          <a:latin typeface="Times New Roman" panose="02020603050405020304" pitchFamily="18" charset="0"/>
                          <a:cs typeface="Times New Roman" panose="02020603050405020304" pitchFamily="18" charset="0"/>
                        </a:rPr>
                        <a:t>Character</a:t>
                      </a:r>
                      <a:endParaRPr lang="zh-CN" altLang="en-US" sz="3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p>
                      <a:r>
                        <a:rPr lang="en-US" altLang="zh-CN" sz="3200" b="0" dirty="0" smtClean="0">
                          <a:solidFill>
                            <a:srgbClr val="002060"/>
                          </a:solidFill>
                          <a:latin typeface="Times New Roman" panose="02020603050405020304" pitchFamily="18" charset="0"/>
                          <a:cs typeface="Times New Roman" panose="02020603050405020304" pitchFamily="18" charset="0"/>
                        </a:rPr>
                        <a:t>Steve, me, </a:t>
                      </a:r>
                      <a:r>
                        <a:rPr lang="en-US" altLang="zh-CN" sz="3200" b="0" u="sng" dirty="0" smtClean="0">
                          <a:solidFill>
                            <a:srgbClr val="002060"/>
                          </a:solidFill>
                          <a:latin typeface="Times New Roman" panose="02020603050405020304" pitchFamily="18" charset="0"/>
                          <a:cs typeface="Times New Roman" panose="02020603050405020304" pitchFamily="18" charset="0"/>
                        </a:rPr>
                        <a:t>forester</a:t>
                      </a:r>
                      <a:endParaRPr lang="en-US" altLang="zh-CN" sz="3200" b="0" u="sng" dirty="0" smtClean="0">
                        <a:solidFill>
                          <a:srgbClr val="00206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525531">
                <a:tc vMerge="1">
                  <a:tcPr/>
                </a:tc>
                <a:tc>
                  <a:txBody>
                    <a:bodyPr/>
                    <a:p>
                      <a:r>
                        <a:rPr lang="en-US" altLang="zh-CN" sz="3200" b="1" dirty="0" smtClean="0">
                          <a:latin typeface="Times New Roman" panose="02020603050405020304" pitchFamily="18" charset="0"/>
                          <a:cs typeface="Times New Roman" panose="02020603050405020304" pitchFamily="18" charset="0"/>
                        </a:rPr>
                        <a:t>Setting</a:t>
                      </a:r>
                      <a:endParaRPr lang="zh-CN" altLang="en-US" sz="3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p>
                      <a:r>
                        <a:rPr lang="en-US" altLang="zh-CN" sz="3200" b="0" u="sng" dirty="0" smtClean="0">
                          <a:solidFill>
                            <a:srgbClr val="002060"/>
                          </a:solidFill>
                          <a:latin typeface="Times New Roman" panose="02020603050405020304" pitchFamily="18" charset="0"/>
                          <a:cs typeface="Times New Roman" panose="02020603050405020304" pitchFamily="18" charset="0"/>
                        </a:rPr>
                        <a:t>clothes, supplies,</a:t>
                      </a:r>
                      <a:r>
                        <a:rPr lang="en-US" altLang="zh-CN" sz="3200" b="0" u="sng" baseline="0" dirty="0" smtClean="0">
                          <a:solidFill>
                            <a:srgbClr val="002060"/>
                          </a:solidFill>
                          <a:latin typeface="Times New Roman" panose="02020603050405020304" pitchFamily="18" charset="0"/>
                          <a:cs typeface="Times New Roman" panose="02020603050405020304" pitchFamily="18" charset="0"/>
                        </a:rPr>
                        <a:t> </a:t>
                      </a:r>
                      <a:r>
                        <a:rPr lang="en-US" altLang="zh-CN" sz="3200" b="0" u="sng" dirty="0" smtClean="0">
                          <a:solidFill>
                            <a:srgbClr val="002060"/>
                          </a:solidFill>
                          <a:latin typeface="Times New Roman" panose="02020603050405020304" pitchFamily="18" charset="0"/>
                          <a:cs typeface="Times New Roman" panose="02020603050405020304" pitchFamily="18" charset="0"/>
                        </a:rPr>
                        <a:t>campsite,</a:t>
                      </a:r>
                      <a:r>
                        <a:rPr lang="en-US" altLang="zh-CN" sz="3200" b="0" u="sng" baseline="0" dirty="0" smtClean="0">
                          <a:solidFill>
                            <a:srgbClr val="002060"/>
                          </a:solidFill>
                          <a:latin typeface="Times New Roman" panose="02020603050405020304" pitchFamily="18" charset="0"/>
                          <a:cs typeface="Times New Roman" panose="02020603050405020304" pitchFamily="18" charset="0"/>
                        </a:rPr>
                        <a:t> </a:t>
                      </a:r>
                      <a:r>
                        <a:rPr lang="en-US" altLang="zh-CN" sz="3200" b="0" u="sng" dirty="0" smtClean="0">
                          <a:solidFill>
                            <a:srgbClr val="002060"/>
                          </a:solidFill>
                          <a:latin typeface="Times New Roman" panose="02020603050405020304" pitchFamily="18" charset="0"/>
                          <a:cs typeface="Times New Roman" panose="02020603050405020304" pitchFamily="18" charset="0"/>
                        </a:rPr>
                        <a:t>forest, cold, fire</a:t>
                      </a:r>
                      <a:endParaRPr lang="en-US" altLang="zh-CN" sz="3200" b="0" u="sng" dirty="0" smtClean="0">
                        <a:solidFill>
                          <a:srgbClr val="00206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701785">
                <a:tc vMerge="1">
                  <a:tcPr/>
                </a:tc>
                <a:tc>
                  <a:txBody>
                    <a:bodyPr/>
                    <a:p>
                      <a:r>
                        <a:rPr lang="en-US" altLang="zh-CN" sz="3200" b="1" dirty="0" smtClean="0">
                          <a:latin typeface="Times New Roman" panose="02020603050405020304" pitchFamily="18" charset="0"/>
                          <a:cs typeface="Times New Roman" panose="02020603050405020304" pitchFamily="18" charset="0"/>
                        </a:rPr>
                        <a:t>Action</a:t>
                      </a:r>
                      <a:endParaRPr lang="en-US" altLang="zh-CN" sz="3200" b="1" dirty="0" smtClean="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p>
                      <a:r>
                        <a:rPr lang="en-US" altLang="zh-CN" sz="3200" b="0" dirty="0" smtClean="0">
                          <a:solidFill>
                            <a:srgbClr val="002060"/>
                          </a:solidFill>
                          <a:latin typeface="Times New Roman" panose="02020603050405020304" pitchFamily="18" charset="0"/>
                          <a:cs typeface="Times New Roman" panose="02020603050405020304" pitchFamily="18" charset="0"/>
                        </a:rPr>
                        <a:t>set up, increase the temperature, caught fire, </a:t>
                      </a:r>
                      <a:endParaRPr lang="en-US" altLang="zh-CN" sz="3200" b="0" dirty="0" smtClean="0">
                        <a:solidFill>
                          <a:srgbClr val="002060"/>
                        </a:solidFill>
                        <a:latin typeface="Times New Roman" panose="02020603050405020304" pitchFamily="18" charset="0"/>
                        <a:cs typeface="Times New Roman" panose="02020603050405020304" pitchFamily="18" charset="0"/>
                      </a:endParaRPr>
                    </a:p>
                    <a:p>
                      <a:r>
                        <a:rPr lang="en-US" altLang="zh-CN" sz="3200" b="0" dirty="0" smtClean="0">
                          <a:solidFill>
                            <a:srgbClr val="002060"/>
                          </a:solidFill>
                          <a:latin typeface="Times New Roman" panose="02020603050405020304" pitchFamily="18" charset="0"/>
                          <a:cs typeface="Times New Roman" panose="02020603050405020304" pitchFamily="18" charset="0"/>
                        </a:rPr>
                        <a:t>collapsed, ran out </a:t>
                      </a:r>
                      <a:endParaRPr lang="en-US" altLang="zh-CN" sz="3200" b="0" dirty="0" smtClean="0">
                        <a:solidFill>
                          <a:srgbClr val="00206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365015">
                <a:tc vMerge="1">
                  <a:tcPr/>
                </a:tc>
                <a:tc>
                  <a:txBody>
                    <a:bodyPr/>
                    <a:p>
                      <a:r>
                        <a:rPr lang="en-US" altLang="zh-CN" sz="3200" b="1" dirty="0" smtClean="0">
                          <a:latin typeface="Times New Roman" panose="02020603050405020304" pitchFamily="18" charset="0"/>
                          <a:cs typeface="Times New Roman" panose="02020603050405020304" pitchFamily="18" charset="0"/>
                        </a:rPr>
                        <a:t>Mood</a:t>
                      </a:r>
                      <a:endParaRPr lang="zh-CN" altLang="en-US" sz="3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p>
                      <a:r>
                        <a:rPr lang="en-US" altLang="zh-CN" sz="3200" b="0" dirty="0" smtClean="0">
                          <a:solidFill>
                            <a:srgbClr val="002060"/>
                          </a:solidFill>
                          <a:latin typeface="Times New Roman" panose="02020603050405020304" pitchFamily="18" charset="0"/>
                          <a:cs typeface="Times New Roman" panose="02020603050405020304" pitchFamily="18" charset="0"/>
                        </a:rPr>
                        <a:t>frightened</a:t>
                      </a:r>
                      <a:endParaRPr lang="en-US" altLang="zh-CN" sz="3200" b="0" dirty="0" smtClean="0">
                        <a:solidFill>
                          <a:srgbClr val="00206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1394143">
                <a:tc>
                  <a:txBody>
                    <a:bodyPr/>
                    <a:p>
                      <a:pPr marL="0" algn="ctr" defTabSz="914400" rtl="0" eaLnBrk="1" latinLnBrk="0" hangingPunct="1"/>
                      <a:r>
                        <a:rPr lang="zh-CN" altLang="en-US" sz="3200" b="1" kern="1200"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段首句</a:t>
                      </a:r>
                      <a:endParaRPr lang="zh-CN" altLang="en-US" sz="3200" b="1" kern="1200"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marL="0" algn="ctr" defTabSz="914400" rtl="0" eaLnBrk="1" latinLnBrk="0" hangingPunct="1"/>
                      <a:r>
                        <a:rPr lang="zh-CN" altLang="en-US" sz="3200" b="1"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关键词</a:t>
                      </a:r>
                      <a:endParaRPr lang="zh-CN" altLang="en-US" sz="3200" b="1"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2">
                  <a:txBody>
                    <a:bodyPr/>
                    <a:p>
                      <a:r>
                        <a:rPr lang="en-US" altLang="zh-CN" sz="3200" b="1" dirty="0" smtClean="0">
                          <a:latin typeface="Times New Roman" panose="02020603050405020304" pitchFamily="18" charset="0"/>
                          <a:cs typeface="Times New Roman" panose="02020603050405020304" pitchFamily="18" charset="0"/>
                        </a:rPr>
                        <a:t>Para. 1: </a:t>
                      </a:r>
                      <a:r>
                        <a:rPr lang="en-US" altLang="zh-CN" sz="3200" b="0" dirty="0" smtClean="0">
                          <a:latin typeface="Times New Roman" panose="02020603050405020304" pitchFamily="18" charset="0"/>
                          <a:cs typeface="Times New Roman" panose="02020603050405020304" pitchFamily="18" charset="0"/>
                        </a:rPr>
                        <a:t>Later, as we stood by the burning tent to keep warm, we considered our</a:t>
                      </a:r>
                      <a:r>
                        <a:rPr lang="en-US" altLang="zh-CN" sz="3200" b="0" dirty="0" smtClean="0">
                          <a:solidFill>
                            <a:schemeClr val="tx1"/>
                          </a:solidFill>
                          <a:latin typeface="Times New Roman" panose="02020603050405020304" pitchFamily="18" charset="0"/>
                          <a:cs typeface="Times New Roman" panose="02020603050405020304" pitchFamily="18" charset="0"/>
                        </a:rPr>
                        <a:t> </a:t>
                      </a:r>
                      <a:r>
                        <a:rPr lang="en-US" altLang="zh-CN" sz="3200" b="0" dirty="0" smtClean="0">
                          <a:solidFill>
                            <a:schemeClr val="tx1"/>
                          </a:solidFill>
                          <a:latin typeface="Times New Roman" panose="02020603050405020304" pitchFamily="18" charset="0"/>
                          <a:cs typeface="Times New Roman" panose="02020603050405020304" pitchFamily="18" charset="0"/>
                        </a:rPr>
                        <a:t>difficult situation. </a:t>
                      </a:r>
                      <a:endParaRPr lang="en-US" altLang="zh-CN" sz="3200" b="0" dirty="0" smtClean="0">
                        <a:solidFill>
                          <a:schemeClr val="tx1"/>
                        </a:solidFill>
                        <a:latin typeface="Times New Roman" panose="02020603050405020304" pitchFamily="18" charset="0"/>
                        <a:cs typeface="Times New Roman" panose="02020603050405020304" pitchFamily="18" charset="0"/>
                      </a:endParaRPr>
                    </a:p>
                    <a:p>
                      <a:endParaRPr lang="en-US" altLang="zh-CN" sz="3200" b="1" dirty="0" smtClean="0">
                        <a:latin typeface="Times New Roman" panose="02020603050405020304" pitchFamily="18" charset="0"/>
                        <a:cs typeface="Times New Roman" panose="02020603050405020304" pitchFamily="18" charset="0"/>
                      </a:endParaRPr>
                    </a:p>
                    <a:p>
                      <a:r>
                        <a:rPr lang="en-US" altLang="zh-CN" sz="3200" b="1" dirty="0" smtClean="0">
                          <a:latin typeface="Times New Roman" panose="02020603050405020304" pitchFamily="18" charset="0"/>
                          <a:cs typeface="Times New Roman" panose="02020603050405020304" pitchFamily="18" charset="0"/>
                        </a:rPr>
                        <a:t>Para. 2:</a:t>
                      </a:r>
                      <a:r>
                        <a:rPr lang="en-US" altLang="zh-CN" sz="3200" b="1" baseline="0" dirty="0" smtClean="0">
                          <a:latin typeface="Times New Roman" panose="02020603050405020304" pitchFamily="18" charset="0"/>
                          <a:cs typeface="Times New Roman" panose="02020603050405020304" pitchFamily="18" charset="0"/>
                        </a:rPr>
                        <a:t> </a:t>
                      </a:r>
                      <a:r>
                        <a:rPr lang="en-US" altLang="zh-CN" sz="3200" b="0" dirty="0" smtClean="0">
                          <a:latin typeface="Times New Roman" panose="02020603050405020304" pitchFamily="18" charset="0"/>
                          <a:cs typeface="Times New Roman" panose="02020603050405020304" pitchFamily="18" charset="0"/>
                        </a:rPr>
                        <a:t>Suddenly, we heard </a:t>
                      </a:r>
                      <a:r>
                        <a:rPr lang="en-US" altLang="zh-CN" sz="3200" b="0" dirty="0" smtClean="0">
                          <a:solidFill>
                            <a:schemeClr val="tx1"/>
                          </a:solidFill>
                          <a:latin typeface="Times New Roman" panose="02020603050405020304" pitchFamily="18" charset="0"/>
                          <a:cs typeface="Times New Roman" panose="02020603050405020304" pitchFamily="18" charset="0"/>
                        </a:rPr>
                        <a:t>a noise</a:t>
                      </a:r>
                      <a:r>
                        <a:rPr lang="en-US" altLang="zh-CN" sz="3200" b="0" dirty="0" smtClean="0">
                          <a:latin typeface="Times New Roman" panose="02020603050405020304" pitchFamily="18" charset="0"/>
                          <a:cs typeface="Times New Roman" panose="02020603050405020304" pitchFamily="18" charset="0"/>
                        </a:rPr>
                        <a:t> in the forest.</a:t>
                      </a:r>
                      <a:endParaRPr lang="en-US" altLang="zh-CN" sz="3200" b="0" dirty="0" smtClean="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cPr/>
                </a:tc>
              </a:tr>
            </a:tbl>
          </a:graphicData>
        </a:graphic>
      </p:graphicFrame>
      <p:sp>
        <p:nvSpPr>
          <p:cNvPr id="17" name="文本框 20"/>
          <p:cNvSpPr txBox="1"/>
          <p:nvPr/>
        </p:nvSpPr>
        <p:spPr>
          <a:xfrm>
            <a:off x="466725" y="138430"/>
            <a:ext cx="9977755" cy="768350"/>
          </a:xfrm>
          <a:prstGeom prst="rect">
            <a:avLst/>
          </a:prstGeom>
          <a:solidFill>
            <a:schemeClr val="accent5">
              <a:lumMod val="50000"/>
            </a:schemeClr>
          </a:solidFill>
        </p:spPr>
        <p:txBody>
          <a:bodyPr wrap="square" rtlCol="0">
            <a:spAutoFit/>
          </a:bodyPr>
          <a:lstStyle/>
          <a:p>
            <a:r>
              <a:rPr lang="en-US" altLang="zh-CN" sz="3600" b="1" dirty="0" smtClean="0">
                <a:solidFill>
                  <a:schemeClr val="bg1"/>
                </a:solidFill>
                <a:latin typeface="方正幼线简体" panose="03000509000000000000" pitchFamily="65" charset="-122"/>
                <a:ea typeface="方正幼线简体" panose="03000509000000000000" pitchFamily="65" charset="-122"/>
              </a:rPr>
              <a:t>   </a:t>
            </a:r>
            <a:r>
              <a:rPr lang="en-US" altLang="zh-CN" sz="4400" b="1" dirty="0" smtClean="0">
                <a:solidFill>
                  <a:srgbClr val="FFFF00"/>
                </a:solidFill>
                <a:latin typeface="微软雅黑" panose="020B0503020204020204" pitchFamily="34" charset="-122"/>
                <a:ea typeface="微软雅黑" panose="020B0503020204020204" pitchFamily="34" charset="-122"/>
              </a:rPr>
              <a:t>Step 3 </a:t>
            </a:r>
            <a:r>
              <a:rPr lang="en-US" altLang="zh-CN" sz="3200" b="1" dirty="0" smtClean="0">
                <a:solidFill>
                  <a:srgbClr val="FFFF00"/>
                </a:solidFill>
                <a:latin typeface="微软雅黑" panose="020B0503020204020204" pitchFamily="34" charset="-122"/>
                <a:ea typeface="微软雅黑" panose="020B0503020204020204" pitchFamily="34" charset="-122"/>
              </a:rPr>
              <a:t> </a:t>
            </a:r>
            <a:r>
              <a:rPr lang="en-US" altLang="zh-CN" sz="36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Read for language &amp; Gather ideas </a:t>
            </a:r>
            <a:endParaRPr lang="en-US" altLang="en-US" sz="36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4" name="矩形 3"/>
          <p:cNvSpPr/>
          <p:nvPr/>
        </p:nvSpPr>
        <p:spPr>
          <a:xfrm>
            <a:off x="6151880" y="5234305"/>
            <a:ext cx="2953385" cy="524510"/>
          </a:xfrm>
          <a:prstGeom prst="rect">
            <a:avLst/>
          </a:prstGeom>
          <a:solidFill>
            <a:schemeClr val="accent1">
              <a:alpha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矩形 4"/>
          <p:cNvSpPr/>
          <p:nvPr>
            <p:custDataLst>
              <p:tags r:id="rId3"/>
            </p:custDataLst>
          </p:nvPr>
        </p:nvSpPr>
        <p:spPr>
          <a:xfrm>
            <a:off x="6958330" y="6135370"/>
            <a:ext cx="875665" cy="524510"/>
          </a:xfrm>
          <a:prstGeom prst="rect">
            <a:avLst/>
          </a:prstGeom>
          <a:solidFill>
            <a:schemeClr val="accent1">
              <a:alpha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524000" y="857251"/>
            <a:ext cx="9144000" cy="5143500"/>
          </a:xfrm>
          <a:prstGeom prst="rect">
            <a:avLst/>
          </a:prstGeom>
          <a:ln>
            <a:solidFill>
              <a:schemeClr val="accent5">
                <a:lumMod val="60000"/>
                <a:lumOff val="4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CN" altLang="en-US" sz="1350"/>
          </a:p>
        </p:txBody>
      </p:sp>
      <p:sp>
        <p:nvSpPr>
          <p:cNvPr id="2" name="矩形 1"/>
          <p:cNvSpPr/>
          <p:nvPr/>
        </p:nvSpPr>
        <p:spPr>
          <a:xfrm>
            <a:off x="1643271" y="1143761"/>
            <a:ext cx="8905461" cy="462169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文本框 20"/>
          <p:cNvSpPr txBox="1"/>
          <p:nvPr/>
        </p:nvSpPr>
        <p:spPr>
          <a:xfrm>
            <a:off x="1643270" y="1392238"/>
            <a:ext cx="9024731" cy="4339650"/>
          </a:xfrm>
          <a:prstGeom prst="rect">
            <a:avLst/>
          </a:prstGeom>
          <a:noFill/>
        </p:spPr>
        <p:txBody>
          <a:bodyPr wrap="square" rtlCol="0">
            <a:spAutoFit/>
          </a:bodyPr>
          <a:lstStyle/>
          <a:p>
            <a:r>
              <a:rPr lang="en-US" altLang="zh-CN" sz="2400" b="1" dirty="0">
                <a:latin typeface="Times New Roman" panose="02020603050405020304" pitchFamily="18" charset="0"/>
                <a:ea typeface="方正幼线简体" panose="03000509000000000000" pitchFamily="65" charset="-122"/>
                <a:cs typeface="Times New Roman" panose="02020603050405020304" pitchFamily="18" charset="0"/>
              </a:rPr>
              <a:t>Paragraph 1:</a:t>
            </a:r>
            <a:endParaRPr lang="en-US" altLang="zh-CN" sz="2400" b="1" dirty="0">
              <a:latin typeface="Times New Roman" panose="02020603050405020304" pitchFamily="18" charset="0"/>
              <a:ea typeface="方正幼线简体" panose="03000509000000000000" pitchFamily="65" charset="-122"/>
              <a:cs typeface="Times New Roman" panose="02020603050405020304" pitchFamily="18" charset="0"/>
            </a:endParaRPr>
          </a:p>
          <a:p>
            <a:r>
              <a:rPr lang="en-US" altLang="zh-CN" sz="2400" dirty="0">
                <a:latin typeface="Times New Roman" panose="02020603050405020304" pitchFamily="18" charset="0"/>
                <a:ea typeface="方正幼线简体" panose="03000509000000000000" pitchFamily="65" charset="-122"/>
                <a:cs typeface="Times New Roman" panose="02020603050405020304" pitchFamily="18" charset="0"/>
              </a:rPr>
              <a:t>       </a:t>
            </a:r>
            <a:r>
              <a:rPr lang="en-US" altLang="zh-CN" sz="2800" i="1" dirty="0">
                <a:latin typeface="Times New Roman" panose="02020603050405020304" pitchFamily="18" charset="0"/>
                <a:ea typeface="方正幼线简体" panose="03000509000000000000" pitchFamily="65" charset="-122"/>
                <a:cs typeface="Times New Roman" panose="02020603050405020304" pitchFamily="18" charset="0"/>
              </a:rPr>
              <a:t>Later, as we stood by the burning tent to keep warm, we considered our difficult situation. </a:t>
            </a:r>
            <a:r>
              <a:rPr lang="en-US" altLang="zh-CN" sz="2400" dirty="0">
                <a:latin typeface="Times New Roman" panose="02020603050405020304" pitchFamily="18" charset="0"/>
                <a:ea typeface="方正幼线简体" panose="03000509000000000000" pitchFamily="65" charset="-122"/>
                <a:cs typeface="Times New Roman" panose="02020603050405020304" pitchFamily="18" charset="0"/>
              </a:rPr>
              <a:t>_________________________________________________________________________________________________________________________________________________________</a:t>
            </a:r>
            <a:endParaRPr lang="en-US" altLang="zh-CN" sz="2400" b="1" dirty="0">
              <a:latin typeface="Times New Roman" panose="02020603050405020304" pitchFamily="18" charset="0"/>
              <a:ea typeface="方正幼线简体" panose="03000509000000000000" pitchFamily="65" charset="-122"/>
              <a:cs typeface="Times New Roman" panose="02020603050405020304" pitchFamily="18" charset="0"/>
            </a:endParaRPr>
          </a:p>
          <a:p>
            <a:r>
              <a:rPr lang="en-US" altLang="zh-CN" sz="2400" b="1" dirty="0">
                <a:latin typeface="Times New Roman" panose="02020603050405020304" pitchFamily="18" charset="0"/>
                <a:ea typeface="方正幼线简体" panose="03000509000000000000" pitchFamily="65" charset="-122"/>
                <a:cs typeface="Times New Roman" panose="02020603050405020304" pitchFamily="18" charset="0"/>
              </a:rPr>
              <a:t>Paragraph 2:</a:t>
            </a:r>
            <a:endParaRPr lang="en-US" altLang="zh-CN" sz="2400" b="1" dirty="0">
              <a:latin typeface="Times New Roman" panose="02020603050405020304" pitchFamily="18" charset="0"/>
              <a:ea typeface="方正幼线简体" panose="03000509000000000000" pitchFamily="65" charset="-122"/>
              <a:cs typeface="Times New Roman" panose="02020603050405020304" pitchFamily="18" charset="0"/>
            </a:endParaRPr>
          </a:p>
          <a:p>
            <a:r>
              <a:rPr lang="en-US" altLang="zh-CN" sz="2400" i="1" dirty="0">
                <a:latin typeface="Times New Roman" panose="02020603050405020304" pitchFamily="18" charset="0"/>
                <a:ea typeface="方正幼线简体" panose="03000509000000000000" pitchFamily="65" charset="-122"/>
                <a:cs typeface="Times New Roman" panose="02020603050405020304" pitchFamily="18" charset="0"/>
              </a:rPr>
              <a:t>       </a:t>
            </a:r>
            <a:r>
              <a:rPr lang="en-US" altLang="zh-CN" sz="2800" i="1" dirty="0">
                <a:latin typeface="Times New Roman" panose="02020603050405020304" pitchFamily="18" charset="0"/>
                <a:ea typeface="方正幼线简体" panose="03000509000000000000" pitchFamily="65" charset="-122"/>
                <a:cs typeface="Times New Roman" panose="02020603050405020304" pitchFamily="18" charset="0"/>
              </a:rPr>
              <a:t>Suddenly, we heard a noise in the forest.</a:t>
            </a:r>
            <a:r>
              <a:rPr lang="en-US" altLang="zh-CN" sz="2800" dirty="0">
                <a:latin typeface="Times New Roman" panose="02020603050405020304" pitchFamily="18" charset="0"/>
                <a:ea typeface="方正幼线简体" panose="03000509000000000000" pitchFamily="65" charset="-122"/>
                <a:cs typeface="Times New Roman" panose="02020603050405020304" pitchFamily="18" charset="0"/>
              </a:rPr>
              <a:t> </a:t>
            </a:r>
            <a:r>
              <a:rPr lang="en-US" altLang="zh-CN" sz="2400" dirty="0">
                <a:latin typeface="Times New Roman" panose="02020603050405020304" pitchFamily="18" charset="0"/>
                <a:ea typeface="方正幼线简体" panose="03000509000000000000" pitchFamily="65" charset="-122"/>
                <a:cs typeface="Times New Roman" panose="02020603050405020304" pitchFamily="18" charset="0"/>
              </a:rPr>
              <a:t>_______________________________________________________________________________________________________________________________________</a:t>
            </a:r>
            <a:endParaRPr lang="en-US" altLang="zh-CN" sz="2400" dirty="0">
              <a:latin typeface="Times New Roman" panose="02020603050405020304" pitchFamily="18" charset="0"/>
              <a:ea typeface="方正幼线简体" panose="03000509000000000000" pitchFamily="65" charset="-122"/>
              <a:cs typeface="Times New Roman" panose="02020603050405020304" pitchFamily="18" charset="0"/>
            </a:endParaRPr>
          </a:p>
        </p:txBody>
      </p:sp>
      <p:sp>
        <p:nvSpPr>
          <p:cNvPr id="7" name="矩形 6"/>
          <p:cNvSpPr/>
          <p:nvPr/>
        </p:nvSpPr>
        <p:spPr>
          <a:xfrm>
            <a:off x="3883152" y="2185416"/>
            <a:ext cx="2734056" cy="566928"/>
          </a:xfrm>
          <a:prstGeom prst="rect">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337048" y="4068380"/>
            <a:ext cx="886968" cy="566928"/>
          </a:xfrm>
          <a:prstGeom prst="rect">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3947160" y="2973070"/>
            <a:ext cx="6096000" cy="583565"/>
          </a:xfrm>
          <a:prstGeom prst="rect">
            <a:avLst/>
          </a:prstGeom>
          <a:noFill/>
        </p:spPr>
        <p:txBody>
          <a:bodyPr wrap="square" rtlCol="0" anchor="t">
            <a:spAutoFit/>
          </a:bodyPr>
          <a:p>
            <a:r>
              <a:rPr lang="en-US" altLang="zh-CN" sz="3200" b="1" dirty="0">
                <a:solidFill>
                  <a:srgbClr val="FF0000"/>
                </a:solidFill>
                <a:latin typeface="Times New Roman" panose="02020603050405020304" pitchFamily="18" charset="0"/>
                <a:ea typeface="宋体" panose="02010600030101010101" pitchFamily="2" charset="-122"/>
                <a:sym typeface="+mn-ea"/>
              </a:rPr>
              <a:t> P1</a:t>
            </a:r>
            <a:r>
              <a:rPr lang="zh-CN" altLang="en-US" sz="3200" b="1" dirty="0" smtClean="0">
                <a:solidFill>
                  <a:srgbClr val="FF0000"/>
                </a:solidFill>
                <a:latin typeface="Times New Roman" panose="02020603050405020304" pitchFamily="18" charset="0"/>
                <a:ea typeface="宋体" panose="02010600030101010101" pitchFamily="2" charset="-122"/>
                <a:sym typeface="+mn-ea"/>
              </a:rPr>
              <a:t>续写思路？</a:t>
            </a:r>
            <a:endParaRPr lang="zh-CN" altLang="en-US" sz="3200" b="1" dirty="0" smtClean="0">
              <a:solidFill>
                <a:srgbClr val="FF0000"/>
              </a:solidFill>
              <a:latin typeface="Times New Roman" panose="02020603050405020304" pitchFamily="18" charset="0"/>
              <a:ea typeface="宋体" panose="02010600030101010101" pitchFamily="2" charset="-122"/>
              <a:sym typeface="+mn-ea"/>
            </a:endParaRPr>
          </a:p>
        </p:txBody>
      </p:sp>
      <p:sp>
        <p:nvSpPr>
          <p:cNvPr id="4" name="文本框 3"/>
          <p:cNvSpPr txBox="1"/>
          <p:nvPr/>
        </p:nvSpPr>
        <p:spPr>
          <a:xfrm>
            <a:off x="4147185" y="4862195"/>
            <a:ext cx="6096000" cy="583565"/>
          </a:xfrm>
          <a:prstGeom prst="rect">
            <a:avLst/>
          </a:prstGeom>
          <a:noFill/>
        </p:spPr>
        <p:txBody>
          <a:bodyPr wrap="square" rtlCol="0" anchor="t">
            <a:spAutoFit/>
          </a:bodyPr>
          <a:p>
            <a:r>
              <a:rPr lang="en-US" altLang="zh-CN" sz="3200" b="1" dirty="0">
                <a:solidFill>
                  <a:srgbClr val="FF0000"/>
                </a:solidFill>
                <a:latin typeface="Times New Roman" panose="02020603050405020304" pitchFamily="18" charset="0"/>
                <a:ea typeface="宋体" panose="02010600030101010101" pitchFamily="2" charset="-122"/>
                <a:sym typeface="+mn-ea"/>
              </a:rPr>
              <a:t> P2</a:t>
            </a:r>
            <a:r>
              <a:rPr lang="zh-CN" altLang="en-US" sz="3200" b="1" dirty="0" smtClean="0">
                <a:solidFill>
                  <a:srgbClr val="FF0000"/>
                </a:solidFill>
                <a:latin typeface="Times New Roman" panose="02020603050405020304" pitchFamily="18" charset="0"/>
                <a:ea typeface="宋体" panose="02010600030101010101" pitchFamily="2" charset="-122"/>
                <a:sym typeface="+mn-ea"/>
              </a:rPr>
              <a:t>续写思路？</a:t>
            </a:r>
            <a:endParaRPr lang="zh-CN" altLang="en-US" sz="3200" b="1" dirty="0" smtClean="0">
              <a:solidFill>
                <a:srgbClr val="FF0000"/>
              </a:solidFill>
              <a:latin typeface="Times New Roman" panose="02020603050405020304" pitchFamily="18" charset="0"/>
              <a:ea typeface="宋体" panose="02010600030101010101" pitchFamily="2" charset="-122"/>
              <a:sym typeface="+mn-ea"/>
            </a:endParaRPr>
          </a:p>
        </p:txBody>
      </p:sp>
      <p:sp>
        <p:nvSpPr>
          <p:cNvPr id="9" name="文本框 8"/>
          <p:cNvSpPr txBox="1"/>
          <p:nvPr/>
        </p:nvSpPr>
        <p:spPr>
          <a:xfrm>
            <a:off x="521335" y="0"/>
            <a:ext cx="6169025" cy="768350"/>
          </a:xfrm>
          <a:prstGeom prst="rect">
            <a:avLst/>
          </a:prstGeom>
          <a:solidFill>
            <a:schemeClr val="accent5">
              <a:lumMod val="50000"/>
            </a:schemeClr>
          </a:solidFill>
        </p:spPr>
        <p:txBody>
          <a:bodyPr wrap="square" rtlCol="0" anchor="t">
            <a:spAutoFit/>
          </a:bodyPr>
          <a:p>
            <a:r>
              <a:rPr lang="en-US" altLang="zh-CN" sz="3600" b="1" dirty="0" smtClean="0">
                <a:solidFill>
                  <a:schemeClr val="bg1"/>
                </a:solidFill>
                <a:latin typeface="方正幼线简体" panose="03000509000000000000" pitchFamily="65" charset="-122"/>
                <a:ea typeface="方正幼线简体" panose="03000509000000000000" pitchFamily="65" charset="-122"/>
                <a:sym typeface="+mn-ea"/>
              </a:rPr>
              <a:t> </a:t>
            </a:r>
            <a:r>
              <a:rPr lang="en-US" altLang="zh-CN" sz="4400" b="1" dirty="0" smtClean="0">
                <a:solidFill>
                  <a:srgbClr val="FFFF00"/>
                </a:solidFill>
                <a:latin typeface="微软雅黑" panose="020B0503020204020204" pitchFamily="34" charset="-122"/>
                <a:ea typeface="微软雅黑" panose="020B0503020204020204" pitchFamily="34" charset="-122"/>
                <a:sym typeface="+mn-ea"/>
              </a:rPr>
              <a:t>Step 4 </a:t>
            </a:r>
            <a:r>
              <a:rPr lang="en-US" altLang="en-US" sz="3600" b="1">
                <a:solidFill>
                  <a:schemeClr val="bg1"/>
                </a:solidFill>
                <a:latin typeface="Times New Roman" panose="02020603050405020304" pitchFamily="18" charset="0"/>
                <a:cs typeface="Times New Roman" panose="02020603050405020304" pitchFamily="18" charset="0"/>
                <a:sym typeface="+mn-ea"/>
              </a:rPr>
              <a:t>Make  predictions</a:t>
            </a:r>
            <a:endParaRPr lang="en-US" altLang="en-US" sz="3600" b="1">
              <a:solidFill>
                <a:schemeClr val="bg1"/>
              </a:solidFill>
              <a:latin typeface="Times New Roman" panose="02020603050405020304" pitchFamily="18" charset="0"/>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921750" y="190500"/>
            <a:ext cx="3053715" cy="2009140"/>
          </a:xfrm>
          <a:prstGeom prst="rect">
            <a:avLst/>
          </a:prstGeom>
        </p:spPr>
      </p:pic>
      <p:sp>
        <p:nvSpPr>
          <p:cNvPr id="2" name="左箭头 1"/>
          <p:cNvSpPr/>
          <p:nvPr/>
        </p:nvSpPr>
        <p:spPr>
          <a:xfrm rot="10800000">
            <a:off x="674014" y="873125"/>
            <a:ext cx="8956014" cy="3030726"/>
          </a:xfrm>
          <a:prstGeom prst="leftArrow">
            <a:avLst>
              <a:gd name="adj1" fmla="val 70916"/>
              <a:gd name="adj2" fmla="val 50000"/>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zh-CN" altLang="en-US" sz="1350" dirty="0"/>
          </a:p>
        </p:txBody>
      </p:sp>
      <p:sp>
        <p:nvSpPr>
          <p:cNvPr id="3" name="文本框 2"/>
          <p:cNvSpPr txBox="1"/>
          <p:nvPr/>
        </p:nvSpPr>
        <p:spPr>
          <a:xfrm>
            <a:off x="800379" y="1326431"/>
            <a:ext cx="8121162" cy="2123658"/>
          </a:xfrm>
          <a:prstGeom prst="rect">
            <a:avLst/>
          </a:prstGeom>
          <a:noFill/>
        </p:spPr>
        <p:txBody>
          <a:bodyPr wrap="square" rtlCol="0">
            <a:spAutoFit/>
          </a:bodyPr>
          <a:lstStyle/>
          <a:p>
            <a:r>
              <a:rPr lang="en-US" altLang="zh-CN" sz="4400" dirty="0">
                <a:solidFill>
                  <a:schemeClr val="accent6">
                    <a:lumMod val="75000"/>
                  </a:schemeClr>
                </a:solidFill>
              </a:rPr>
              <a:t>Have a discussion to make some possible predictions: 2-3 minutes; </a:t>
            </a:r>
            <a:r>
              <a:rPr lang="en-US" altLang="zh-CN" sz="4400" dirty="0">
                <a:solidFill>
                  <a:srgbClr val="FFFFFF"/>
                </a:solidFill>
              </a:rPr>
              <a:t>group leaders to share </a:t>
            </a:r>
            <a:endParaRPr lang="zh-CN" altLang="en-US" sz="4400" dirty="0">
              <a:solidFill>
                <a:srgbClr val="FFFFFF"/>
              </a:solidFill>
            </a:endParaRPr>
          </a:p>
        </p:txBody>
      </p:sp>
      <p:graphicFrame>
        <p:nvGraphicFramePr>
          <p:cNvPr id="5" name="表格 4"/>
          <p:cNvGraphicFramePr>
            <a:graphicFrameLocks noGrp="1"/>
          </p:cNvGraphicFramePr>
          <p:nvPr>
            <p:custDataLst>
              <p:tags r:id="rId2"/>
            </p:custDataLst>
          </p:nvPr>
        </p:nvGraphicFramePr>
        <p:xfrm>
          <a:off x="674014" y="3450046"/>
          <a:ext cx="8926830" cy="3173984"/>
        </p:xfrm>
        <a:graphic>
          <a:graphicData uri="http://schemas.openxmlformats.org/drawingml/2006/table">
            <a:tbl>
              <a:tblPr firstRow="1" bandRow="1">
                <a:tableStyleId>{10A1B5D5-9B99-4C35-A422-299274C87663}</a:tableStyleId>
              </a:tblPr>
              <a:tblGrid>
                <a:gridCol w="4567555"/>
                <a:gridCol w="4359136"/>
              </a:tblGrid>
              <a:tr h="1554480">
                <a:tc>
                  <a:txBody>
                    <a:bodyPr/>
                    <a:lstStyle/>
                    <a:p>
                      <a:r>
                        <a:rPr lang="en-US" altLang="zh-CN" sz="4000" dirty="0" smtClean="0">
                          <a:gradFill>
                            <a:gsLst>
                              <a:gs pos="0">
                                <a:srgbClr val="012D86"/>
                              </a:gs>
                              <a:gs pos="100000">
                                <a:srgbClr val="0E2557"/>
                              </a:gs>
                            </a:gsLst>
                            <a:lin scaled="0"/>
                          </a:gradFill>
                        </a:rPr>
                        <a:t>Difficult</a:t>
                      </a:r>
                      <a:r>
                        <a:rPr lang="en-US" altLang="zh-CN" sz="4000" baseline="0" dirty="0" smtClean="0">
                          <a:gradFill>
                            <a:gsLst>
                              <a:gs pos="0">
                                <a:srgbClr val="012D86"/>
                              </a:gs>
                              <a:gs pos="100000">
                                <a:srgbClr val="0E2557"/>
                              </a:gs>
                            </a:gsLst>
                            <a:lin scaled="0"/>
                          </a:gradFill>
                        </a:rPr>
                        <a:t> situations: </a:t>
                      </a:r>
                      <a:r>
                        <a:rPr lang="en-US" altLang="zh-CN" sz="4000" baseline="0" dirty="0" smtClean="0">
                          <a:solidFill>
                            <a:srgbClr val="FF0000"/>
                          </a:solidFill>
                        </a:rPr>
                        <a:t>Challenges</a:t>
                      </a:r>
                      <a:r>
                        <a:rPr lang="en-US" altLang="zh-CN" sz="4000" baseline="0" dirty="0" smtClean="0"/>
                        <a:t> </a:t>
                      </a:r>
                      <a:endParaRPr lang="zh-CN" altLang="en-US" sz="4000" dirty="0"/>
                    </a:p>
                  </a:txBody>
                  <a:tcPr>
                    <a:solidFill>
                      <a:schemeClr val="accent6">
                        <a:lumMod val="40000"/>
                        <a:lumOff val="60000"/>
                      </a:schemeClr>
                    </a:solidFill>
                  </a:tcPr>
                </a:tc>
                <a:tc>
                  <a:txBody>
                    <a:bodyPr/>
                    <a:lstStyle/>
                    <a:p>
                      <a:r>
                        <a:rPr lang="en-US" altLang="zh-CN" sz="3200" dirty="0" smtClean="0">
                          <a:gradFill>
                            <a:gsLst>
                              <a:gs pos="0">
                                <a:srgbClr val="012D86"/>
                              </a:gs>
                              <a:gs pos="100000">
                                <a:srgbClr val="0E2557"/>
                              </a:gs>
                            </a:gsLst>
                            <a:lin scaled="0"/>
                          </a:gradFill>
                        </a:rPr>
                        <a:t>Noise:</a:t>
                      </a:r>
                      <a:r>
                        <a:rPr lang="en-US" altLang="zh-CN" sz="3200" baseline="0" dirty="0" smtClean="0"/>
                        <a:t> </a:t>
                      </a:r>
                      <a:endParaRPr lang="en-US" altLang="zh-CN" sz="3200" baseline="0" dirty="0" smtClean="0"/>
                    </a:p>
                    <a:p>
                      <a:r>
                        <a:rPr lang="en-US" altLang="zh-CN" sz="3200" baseline="0" dirty="0" smtClean="0">
                          <a:solidFill>
                            <a:schemeClr val="accent5">
                              <a:lumMod val="50000"/>
                            </a:schemeClr>
                          </a:solidFill>
                        </a:rPr>
                        <a:t>Helpers? Threats</a:t>
                      </a:r>
                      <a:r>
                        <a:rPr lang="zh-CN" altLang="en-US" sz="3200" baseline="0" dirty="0" smtClean="0">
                          <a:solidFill>
                            <a:schemeClr val="accent5">
                              <a:lumMod val="50000"/>
                            </a:schemeClr>
                          </a:solidFill>
                        </a:rPr>
                        <a:t>？</a:t>
                      </a:r>
                      <a:r>
                        <a:rPr lang="en-US" altLang="zh-CN" sz="3200" baseline="0" dirty="0" smtClean="0"/>
                        <a:t> </a:t>
                      </a:r>
                      <a:r>
                        <a:rPr lang="en-US" altLang="zh-CN" sz="3200" baseline="0" dirty="0" smtClean="0">
                          <a:solidFill>
                            <a:srgbClr val="FF0000"/>
                          </a:solidFill>
                        </a:rPr>
                        <a:t>How to get out of the forest?</a:t>
                      </a:r>
                      <a:endParaRPr lang="en-US" altLang="zh-CN" sz="3200" baseline="0" dirty="0" smtClean="0">
                        <a:solidFill>
                          <a:srgbClr val="FF0000"/>
                        </a:solidFill>
                      </a:endParaRPr>
                    </a:p>
                  </a:txBody>
                  <a:tcPr>
                    <a:solidFill>
                      <a:schemeClr val="accent6">
                        <a:lumMod val="40000"/>
                        <a:lumOff val="60000"/>
                      </a:schemeClr>
                    </a:solidFill>
                  </a:tcPr>
                </a:tc>
              </a:tr>
              <a:tr h="1619504">
                <a:tc>
                  <a:txBody>
                    <a:bodyPr/>
                    <a:lstStyle/>
                    <a:p>
                      <a:endParaRPr lang="zh-CN" altLang="en-US" dirty="0"/>
                    </a:p>
                  </a:txBody>
                  <a:tcPr/>
                </a:tc>
                <a:tc>
                  <a:txBody>
                    <a:bodyPr/>
                    <a:lstStyle/>
                    <a:p>
                      <a:endParaRPr lang="zh-CN" altLang="en-US" dirty="0"/>
                    </a:p>
                  </a:txBody>
                  <a:tcPr/>
                </a:tc>
              </a:tr>
            </a:tbl>
          </a:graphicData>
        </a:graphic>
      </p:graphicFrame>
      <p:sp>
        <p:nvSpPr>
          <p:cNvPr id="28" name="文本框 20"/>
          <p:cNvSpPr txBox="1"/>
          <p:nvPr/>
        </p:nvSpPr>
        <p:spPr>
          <a:xfrm>
            <a:off x="1643380" y="327660"/>
            <a:ext cx="5077460" cy="735330"/>
          </a:xfrm>
          <a:prstGeom prst="rect">
            <a:avLst/>
          </a:prstGeom>
          <a:noFill/>
        </p:spPr>
        <p:txBody>
          <a:bodyPr wrap="square" rtlCol="0">
            <a:noAutofit/>
          </a:bodyPr>
          <a:p>
            <a:pPr algn="just"/>
            <a:r>
              <a:rPr lang="en-US" altLang="zh-CN" sz="3600" b="1" dirty="0">
                <a:solidFill>
                  <a:srgbClr val="FF0000"/>
                </a:solidFill>
                <a:latin typeface="微软雅黑" panose="020B0503020204020204" pitchFamily="34" charset="-122"/>
                <a:ea typeface="微软雅黑" panose="020B0503020204020204" pitchFamily="34" charset="-122"/>
              </a:rPr>
              <a:t>Possible predictions</a:t>
            </a:r>
            <a:endParaRPr lang="en-US" altLang="zh-CN" sz="36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128270" y="226060"/>
          <a:ext cx="10359390" cy="6553200"/>
        </p:xfrm>
        <a:graphic>
          <a:graphicData uri="http://schemas.openxmlformats.org/drawingml/2006/table">
            <a:tbl>
              <a:tblPr firstRow="1" bandRow="1">
                <a:tableStyleId>{10A1B5D5-9B99-4C35-A422-299274C87663}</a:tableStyleId>
              </a:tblPr>
              <a:tblGrid>
                <a:gridCol w="5934710"/>
                <a:gridCol w="4424680"/>
              </a:tblGrid>
              <a:tr h="1073785">
                <a:tc>
                  <a:txBody>
                    <a:bodyPr/>
                    <a:lstStyle/>
                    <a:p>
                      <a:r>
                        <a:rPr lang="en-US" altLang="zh-CN" sz="3200" dirty="0" smtClean="0">
                          <a:solidFill>
                            <a:srgbClr val="FFFF00"/>
                          </a:solidFill>
                        </a:rPr>
                        <a:t>Difficult</a:t>
                      </a:r>
                      <a:r>
                        <a:rPr lang="en-US" altLang="zh-CN" sz="3200" baseline="0" dirty="0" smtClean="0">
                          <a:solidFill>
                            <a:srgbClr val="FFFF00"/>
                          </a:solidFill>
                        </a:rPr>
                        <a:t> situations</a:t>
                      </a:r>
                      <a:r>
                        <a:rPr lang="en-US" altLang="zh-CN" sz="3200" baseline="0" dirty="0" smtClean="0"/>
                        <a:t>: Challenges </a:t>
                      </a:r>
                      <a:endParaRPr lang="zh-CN" altLang="en-US" sz="3200" dirty="0"/>
                    </a:p>
                  </a:txBody>
                  <a:tcPr/>
                </a:tc>
                <a:tc>
                  <a:txBody>
                    <a:bodyPr/>
                    <a:lstStyle/>
                    <a:p>
                      <a:r>
                        <a:rPr lang="en-US" altLang="zh-CN" sz="3200" baseline="0" dirty="0" smtClean="0"/>
                        <a:t>noises and response</a:t>
                      </a:r>
                      <a:endParaRPr lang="zh-CN" altLang="en-US" sz="3200" dirty="0"/>
                    </a:p>
                  </a:txBody>
                  <a:tcPr/>
                </a:tc>
              </a:tr>
              <a:tr h="5479415">
                <a:tc>
                  <a:txBody>
                    <a:bodyPr/>
                    <a:lstStyle/>
                    <a:p>
                      <a:pPr marL="0" indent="0">
                        <a:buNone/>
                      </a:pPr>
                      <a:r>
                        <a:rPr lang="en-US" altLang="zh-CN" sz="2800" dirty="0" smtClean="0"/>
                        <a:t>1. </a:t>
                      </a:r>
                      <a:r>
                        <a:rPr lang="en-US" altLang="zh-CN" sz="2800" dirty="0" smtClean="0">
                          <a:solidFill>
                            <a:srgbClr val="FF0000"/>
                          </a:solidFill>
                        </a:rPr>
                        <a:t>The fire </a:t>
                      </a:r>
                      <a:r>
                        <a:rPr lang="en-US" altLang="zh-CN" sz="2800" dirty="0" smtClean="0"/>
                        <a:t>had</a:t>
                      </a:r>
                      <a:r>
                        <a:rPr lang="en-US" altLang="zh-CN" sz="2800" baseline="0" dirty="0" smtClean="0"/>
                        <a:t> burned down the tent as well as their clothes and supplies.</a:t>
                      </a:r>
                      <a:endParaRPr lang="en-US" altLang="zh-CN" sz="2800" dirty="0" smtClean="0"/>
                    </a:p>
                    <a:p>
                      <a:r>
                        <a:rPr lang="en-US" altLang="zh-CN" sz="2800" dirty="0" smtClean="0"/>
                        <a:t>2. </a:t>
                      </a:r>
                      <a:r>
                        <a:rPr lang="en-US" altLang="zh-CN" sz="2800" dirty="0" smtClean="0">
                          <a:solidFill>
                            <a:srgbClr val="FF0000"/>
                          </a:solidFill>
                        </a:rPr>
                        <a:t>The temperature</a:t>
                      </a:r>
                      <a:r>
                        <a:rPr lang="en-US" altLang="zh-CN" sz="2800" baseline="0" dirty="0" smtClean="0"/>
                        <a:t> had dropped to be very low. </a:t>
                      </a:r>
                      <a:endParaRPr lang="en-US" altLang="zh-CN" sz="2800" dirty="0" smtClean="0"/>
                    </a:p>
                    <a:p>
                      <a:r>
                        <a:rPr lang="en-US" altLang="zh-CN" sz="2800" dirty="0" smtClean="0"/>
                        <a:t>3. </a:t>
                      </a:r>
                      <a:r>
                        <a:rPr lang="en-US" altLang="zh-CN" sz="2800" dirty="0" smtClean="0">
                          <a:solidFill>
                            <a:srgbClr val="FF0000"/>
                          </a:solidFill>
                        </a:rPr>
                        <a:t>No</a:t>
                      </a:r>
                      <a:r>
                        <a:rPr lang="en-US" altLang="zh-CN" sz="2800" baseline="0" dirty="0" smtClean="0">
                          <a:solidFill>
                            <a:srgbClr val="FF0000"/>
                          </a:solidFill>
                        </a:rPr>
                        <a:t> signal</a:t>
                      </a:r>
                      <a:r>
                        <a:rPr lang="en-US" altLang="zh-CN" sz="2800" baseline="0" dirty="0" smtClean="0"/>
                        <a:t> for smart phone to work for calling help. </a:t>
                      </a:r>
                      <a:endParaRPr lang="en-US" altLang="zh-CN" sz="2800" dirty="0" smtClean="0"/>
                    </a:p>
                    <a:p>
                      <a:r>
                        <a:rPr lang="en-US" altLang="zh-CN" sz="2800" dirty="0" smtClean="0"/>
                        <a:t>4. </a:t>
                      </a:r>
                      <a:r>
                        <a:rPr lang="en-US" altLang="zh-CN" sz="2800" dirty="0" smtClean="0">
                          <a:solidFill>
                            <a:srgbClr val="FF0000"/>
                          </a:solidFill>
                        </a:rPr>
                        <a:t>Beasts</a:t>
                      </a:r>
                      <a:r>
                        <a:rPr lang="en-US" altLang="zh-CN" sz="2800" baseline="0" dirty="0" smtClean="0"/>
                        <a:t> might wander around and attack them. </a:t>
                      </a:r>
                      <a:endParaRPr lang="en-US" altLang="zh-CN" sz="2800" dirty="0" smtClean="0"/>
                    </a:p>
                    <a:p>
                      <a:r>
                        <a:rPr lang="en-US" altLang="zh-CN" sz="2800" dirty="0" smtClean="0"/>
                        <a:t>5. </a:t>
                      </a:r>
                      <a:r>
                        <a:rPr lang="en-US" altLang="zh-CN" sz="2800" dirty="0" smtClean="0">
                          <a:solidFill>
                            <a:srgbClr val="FF0000"/>
                          </a:solidFill>
                        </a:rPr>
                        <a:t>The</a:t>
                      </a:r>
                      <a:r>
                        <a:rPr lang="en-US" altLang="zh-CN" sz="2800" baseline="0" dirty="0" smtClean="0">
                          <a:solidFill>
                            <a:srgbClr val="FF0000"/>
                          </a:solidFill>
                        </a:rPr>
                        <a:t> wood</a:t>
                      </a:r>
                      <a:r>
                        <a:rPr lang="en-US" altLang="zh-CN" sz="2800" baseline="0" dirty="0" smtClean="0"/>
                        <a:t> had run out and it was in complete darkness. </a:t>
                      </a:r>
                      <a:endParaRPr lang="en-US" altLang="zh-CN" sz="2800" dirty="0" smtClean="0"/>
                    </a:p>
                    <a:p>
                      <a:r>
                        <a:rPr lang="en-US" altLang="zh-CN" sz="2800" dirty="0" smtClean="0"/>
                        <a:t>6. …</a:t>
                      </a:r>
                      <a:endParaRPr lang="en-US" altLang="zh-CN" sz="2800" dirty="0" smtClean="0"/>
                    </a:p>
                  </a:txBody>
                  <a:tcPr/>
                </a:tc>
                <a:tc>
                  <a:txBody>
                    <a:bodyPr/>
                    <a:lstStyle/>
                    <a:p>
                      <a:r>
                        <a:rPr lang="en-US" altLang="zh-CN" sz="2800" dirty="0" smtClean="0"/>
                        <a:t>1. They were </a:t>
                      </a:r>
                      <a:r>
                        <a:rPr lang="en-US" altLang="zh-CN" sz="2800" dirty="0" smtClean="0">
                          <a:solidFill>
                            <a:srgbClr val="FF0000"/>
                          </a:solidFill>
                        </a:rPr>
                        <a:t>worried</a:t>
                      </a:r>
                      <a:r>
                        <a:rPr lang="en-US" altLang="zh-CN" sz="2800" baseline="0" dirty="0" smtClean="0"/>
                        <a:t> about the approaching of wild animals. </a:t>
                      </a:r>
                      <a:endParaRPr lang="en-US" altLang="zh-CN" sz="2800" dirty="0" smtClean="0"/>
                    </a:p>
                    <a:p>
                      <a:r>
                        <a:rPr lang="en-US" altLang="zh-CN" sz="2800" baseline="0" dirty="0" smtClean="0"/>
                        <a:t>2.  Some one may come to help them out, e.g. t</a:t>
                      </a:r>
                      <a:r>
                        <a:rPr lang="en-US" altLang="zh-CN" sz="2800" dirty="0" smtClean="0">
                          <a:sym typeface="+mn-ea"/>
                        </a:rPr>
                        <a:t>he forester</a:t>
                      </a:r>
                      <a:endParaRPr lang="en-US" altLang="zh-CN" sz="2800" dirty="0" smtClean="0">
                        <a:sym typeface="+mn-ea"/>
                      </a:endParaRPr>
                    </a:p>
                    <a:p>
                      <a:r>
                        <a:rPr lang="en-US" altLang="zh-CN" sz="2800" dirty="0" smtClean="0">
                          <a:sym typeface="+mn-ea"/>
                        </a:rPr>
                        <a:t>3. They could </a:t>
                      </a:r>
                      <a:r>
                        <a:rPr lang="en-US" altLang="zh-CN" sz="2800" dirty="0" smtClean="0">
                          <a:solidFill>
                            <a:srgbClr val="FF0000"/>
                          </a:solidFill>
                          <a:sym typeface="+mn-ea"/>
                        </a:rPr>
                        <a:t>yell/shout</a:t>
                      </a:r>
                      <a:r>
                        <a:rPr lang="en-US" altLang="zh-CN" sz="2800" dirty="0" smtClean="0">
                          <a:sym typeface="+mn-ea"/>
                        </a:rPr>
                        <a:t> for help.</a:t>
                      </a:r>
                      <a:endParaRPr lang="en-US" altLang="zh-CN" sz="2800" dirty="0" smtClean="0"/>
                    </a:p>
                    <a:p>
                      <a:r>
                        <a:rPr lang="en-US" altLang="zh-CN" sz="2800" dirty="0" smtClean="0">
                          <a:sym typeface="+mn-ea"/>
                        </a:rPr>
                        <a:t>4. They might </a:t>
                      </a:r>
                      <a:r>
                        <a:rPr lang="en-US" altLang="zh-CN" sz="2800" dirty="0" smtClean="0">
                          <a:solidFill>
                            <a:srgbClr val="FF0000"/>
                          </a:solidFill>
                          <a:sym typeface="+mn-ea"/>
                        </a:rPr>
                        <a:t>light up fire torches </a:t>
                      </a:r>
                      <a:r>
                        <a:rPr lang="en-US" altLang="zh-CN" sz="2800" dirty="0" smtClean="0">
                          <a:sym typeface="+mn-ea"/>
                        </a:rPr>
                        <a:t>to</a:t>
                      </a:r>
                      <a:r>
                        <a:rPr lang="en-US" altLang="zh-CN" sz="2800" dirty="0" smtClean="0">
                          <a:solidFill>
                            <a:srgbClr val="FF0000"/>
                          </a:solidFill>
                          <a:sym typeface="+mn-ea"/>
                        </a:rPr>
                        <a:t> find a way out</a:t>
                      </a:r>
                      <a:r>
                        <a:rPr lang="en-US" altLang="zh-CN" sz="2800" dirty="0" smtClean="0">
                          <a:sym typeface="+mn-ea"/>
                        </a:rPr>
                        <a:t>. </a:t>
                      </a:r>
                      <a:endParaRPr lang="en-US" altLang="zh-CN" sz="2800" dirty="0" smtClean="0"/>
                    </a:p>
                    <a:p>
                      <a:r>
                        <a:rPr lang="en-US" altLang="zh-CN" sz="2800" dirty="0" smtClean="0">
                          <a:sym typeface="+mn-ea"/>
                        </a:rPr>
                        <a:t>5. Ask for an Uber service? Kidding, </a:t>
                      </a:r>
                      <a:r>
                        <a:rPr lang="en-US" altLang="zh-CN" sz="2800" dirty="0" err="1" smtClean="0">
                          <a:sym typeface="+mn-ea"/>
                        </a:rPr>
                        <a:t>haha</a:t>
                      </a:r>
                      <a:endParaRPr lang="en-US" altLang="zh-CN" sz="2800" baseline="0" dirty="0" smtClean="0"/>
                    </a:p>
                    <a:p>
                      <a:endParaRPr lang="zh-CN" altLang="en-US" sz="2800" dirty="0"/>
                    </a:p>
                  </a:txBody>
                  <a:tcPr/>
                </a:tc>
              </a:tr>
            </a:tbl>
          </a:graphicData>
        </a:graphic>
      </p:graphicFrame>
      <p:sp>
        <p:nvSpPr>
          <p:cNvPr id="3" name="矩形 2"/>
          <p:cNvSpPr/>
          <p:nvPr/>
        </p:nvSpPr>
        <p:spPr>
          <a:xfrm>
            <a:off x="2017395" y="1252855"/>
            <a:ext cx="4053205" cy="55264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dirty="0"/>
          </a:p>
        </p:txBody>
      </p:sp>
      <p:sp>
        <p:nvSpPr>
          <p:cNvPr id="4" name="矩形 3"/>
          <p:cNvSpPr/>
          <p:nvPr/>
        </p:nvSpPr>
        <p:spPr>
          <a:xfrm>
            <a:off x="6109970" y="1332230"/>
            <a:ext cx="4417060" cy="552577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3"/>
                                        </p:tgtEl>
                                      </p:cBhvr>
                                    </p:animEffect>
                                    <p:anim calcmode="lin" valueType="num">
                                      <p:cBhvr>
                                        <p:cTn id="7" dur="1000"/>
                                        <p:tgtEl>
                                          <p:spTgt spid="3"/>
                                        </p:tgtEl>
                                        <p:attrNameLst>
                                          <p:attrName>ppt_x</p:attrName>
                                        </p:attrNameLst>
                                      </p:cBhvr>
                                      <p:tavLst>
                                        <p:tav tm="0">
                                          <p:val>
                                            <p:strVal val="ppt_x"/>
                                          </p:val>
                                        </p:tav>
                                        <p:tav tm="100000">
                                          <p:val>
                                            <p:strVal val="ppt_x"/>
                                          </p:val>
                                        </p:tav>
                                      </p:tavLst>
                                    </p:anim>
                                    <p:anim calcmode="lin" valueType="num">
                                      <p:cBhvr>
                                        <p:cTn id="8" dur="1000"/>
                                        <p:tgtEl>
                                          <p:spTgt spid="3"/>
                                        </p:tgtEl>
                                        <p:attrNameLst>
                                          <p:attrName>ppt_y</p:attrName>
                                        </p:attrNameLst>
                                      </p:cBhvr>
                                      <p:tavLst>
                                        <p:tav tm="0">
                                          <p:val>
                                            <p:strVal val="ppt_y"/>
                                          </p:val>
                                        </p:tav>
                                        <p:tav tm="100000">
                                          <p:val>
                                            <p:strVal val="ppt_y+.1"/>
                                          </p:val>
                                        </p:tav>
                                      </p:tavLst>
                                    </p:anim>
                                    <p:set>
                                      <p:cBhvr>
                                        <p:cTn id="9" dur="1" fill="hold">
                                          <p:stCondLst>
                                            <p:cond delay="9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4"/>
                                        </p:tgtEl>
                                      </p:cBhvr>
                                    </p:animEffect>
                                    <p:anim calcmode="lin" valueType="num">
                                      <p:cBhvr>
                                        <p:cTn id="14" dur="1000"/>
                                        <p:tgtEl>
                                          <p:spTgt spid="4"/>
                                        </p:tgtEl>
                                        <p:attrNameLst>
                                          <p:attrName>ppt_x</p:attrName>
                                        </p:attrNameLst>
                                      </p:cBhvr>
                                      <p:tavLst>
                                        <p:tav tm="0">
                                          <p:val>
                                            <p:strVal val="ppt_x"/>
                                          </p:val>
                                        </p:tav>
                                        <p:tav tm="100000">
                                          <p:val>
                                            <p:strVal val="ppt_x"/>
                                          </p:val>
                                        </p:tav>
                                      </p:tavLst>
                                    </p:anim>
                                    <p:anim calcmode="lin" valueType="num">
                                      <p:cBhvr>
                                        <p:cTn id="15" dur="1000"/>
                                        <p:tgtEl>
                                          <p:spTgt spid="4"/>
                                        </p:tgtEl>
                                        <p:attrNameLst>
                                          <p:attrName>ppt_y</p:attrName>
                                        </p:attrNameLst>
                                      </p:cBhvr>
                                      <p:tavLst>
                                        <p:tav tm="0">
                                          <p:val>
                                            <p:strVal val="ppt_y"/>
                                          </p:val>
                                        </p:tav>
                                        <p:tav tm="100000">
                                          <p:val>
                                            <p:strVal val="ppt_y+.1"/>
                                          </p:val>
                                        </p:tav>
                                      </p:tavLst>
                                    </p:anim>
                                    <p:set>
                                      <p:cBhvr>
                                        <p:cTn id="16"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54965" y="1280160"/>
            <a:ext cx="11471910" cy="6800850"/>
          </a:xfrm>
          <a:prstGeom prst="rect">
            <a:avLst/>
          </a:prstGeom>
          <a:noFill/>
        </p:spPr>
        <p:txBody>
          <a:bodyPr wrap="square" rtlCol="0" anchor="t">
            <a:spAutoFit/>
          </a:bodyPr>
          <a:p>
            <a:pPr algn="l"/>
            <a:r>
              <a:rPr lang="zh-CN" altLang="en-US"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写好四句话，基本搭建了续写框架</a:t>
            </a:r>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a:t>
            </a:r>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S1:</a:t>
            </a:r>
            <a:r>
              <a:rPr lang="en-US" altLang="zh-CN"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 </a:t>
            </a:r>
            <a:r>
              <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rPr>
              <a:t>按第一段的提示语句写</a:t>
            </a:r>
            <a:r>
              <a:rPr lang="zh-CN" altLang="en-US" sz="2400">
                <a:highlight>
                  <a:srgbClr val="FFFF00"/>
                </a:highlight>
                <a:latin typeface="华文楷体" panose="02010600040101010101" pitchFamily="2" charset="-122"/>
                <a:ea typeface="华文楷体" panose="02010600040101010101" pitchFamily="2" charset="-122"/>
                <a:cs typeface="华文楷体" panose="02010600040101010101" pitchFamily="2" charset="-122"/>
                <a:sym typeface="+mn-ea"/>
              </a:rPr>
              <a:t>第一段的第一句</a:t>
            </a:r>
            <a:r>
              <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rPr>
              <a:t>，一般是</a:t>
            </a:r>
            <a:r>
              <a:rPr lang="zh-CN" altLang="en-US" sz="240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段首句的拓展句</a:t>
            </a:r>
            <a:endParaRPr lang="zh-CN" altLang="en-US" sz="240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S2:</a:t>
            </a:r>
            <a:r>
              <a:rPr lang="en-US" altLang="zh-CN" sz="2400">
                <a:latin typeface="华文楷体" panose="02010600040101010101" pitchFamily="2" charset="-122"/>
                <a:ea typeface="华文楷体" panose="02010600040101010101" pitchFamily="2" charset="-122"/>
                <a:cs typeface="华文楷体" panose="02010600040101010101" pitchFamily="2" charset="-122"/>
                <a:sym typeface="+mn-ea"/>
              </a:rPr>
              <a:t> </a:t>
            </a:r>
            <a:r>
              <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rPr>
              <a:t>再把两段的</a:t>
            </a:r>
            <a:r>
              <a:rPr lang="zh-CN" altLang="en-US" sz="240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衔接句</a:t>
            </a:r>
            <a:r>
              <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rPr>
              <a:t>写好，即</a:t>
            </a:r>
            <a:r>
              <a:rPr lang="zh-CN" altLang="en-US" sz="2400">
                <a:highlight>
                  <a:srgbClr val="FFFF00"/>
                </a:highlight>
                <a:latin typeface="华文楷体" panose="02010600040101010101" pitchFamily="2" charset="-122"/>
                <a:ea typeface="华文楷体" panose="02010600040101010101" pitchFamily="2" charset="-122"/>
                <a:cs typeface="华文楷体" panose="02010600040101010101" pitchFamily="2" charset="-122"/>
                <a:sym typeface="+mn-ea"/>
              </a:rPr>
              <a:t>第一段的最后一句</a:t>
            </a:r>
            <a:r>
              <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rPr>
              <a:t>，注意要</a:t>
            </a:r>
            <a:r>
              <a:rPr lang="zh-CN" altLang="en-US" sz="240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承上启下</a:t>
            </a:r>
            <a:r>
              <a:rPr lang="en-US" altLang="zh-CN" sz="240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 </a:t>
            </a:r>
            <a:endParaRPr lang="zh-CN" altLang="en-US" sz="240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zh-CN" altLang="en-US" sz="2400">
              <a:solidFill>
                <a:srgbClr val="FF0000"/>
              </a:solidFill>
              <a:latin typeface="华文楷体" panose="02010600040101010101" pitchFamily="2" charset="-122"/>
              <a:ea typeface="华文楷体" panose="02010600040101010101" pitchFamily="2" charset="-122"/>
              <a:cs typeface="华文楷体" panose="02010600040101010101" pitchFamily="2" charset="-122"/>
            </a:endParaRPr>
          </a:p>
          <a:p>
            <a:pPr algn="l"/>
            <a:endParaRPr lang="zh-CN" altLang="en-US" sz="2400">
              <a:latin typeface="华文楷体" panose="02010600040101010101" pitchFamily="2" charset="-122"/>
              <a:ea typeface="华文楷体" panose="02010600040101010101" pitchFamily="2" charset="-122"/>
              <a:cs typeface="华文楷体" panose="02010600040101010101" pitchFamily="2" charset="-122"/>
            </a:endParaRPr>
          </a:p>
          <a:p>
            <a:pPr algn="l"/>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S3:</a:t>
            </a:r>
            <a:r>
              <a:rPr lang="en-US" altLang="zh-CN"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 </a:t>
            </a:r>
            <a:r>
              <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rPr>
              <a:t>紧接着按第二段的提示语句写</a:t>
            </a:r>
            <a:r>
              <a:rPr lang="zh-CN" altLang="en-US" sz="2400">
                <a:highlight>
                  <a:srgbClr val="FFFF00"/>
                </a:highlight>
                <a:latin typeface="华文楷体" panose="02010600040101010101" pitchFamily="2" charset="-122"/>
                <a:ea typeface="华文楷体" panose="02010600040101010101" pitchFamily="2" charset="-122"/>
                <a:cs typeface="华文楷体" panose="02010600040101010101" pitchFamily="2" charset="-122"/>
                <a:sym typeface="+mn-ea"/>
              </a:rPr>
              <a:t>第二段的第一句</a:t>
            </a:r>
            <a:r>
              <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rPr>
              <a:t>，一般是</a:t>
            </a:r>
            <a:r>
              <a:rPr lang="zh-CN" altLang="en-US" sz="240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角色的</a:t>
            </a:r>
            <a:r>
              <a:rPr lang="en-US" altLang="zh-CN" sz="240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response</a:t>
            </a:r>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zh-CN" altLang="en-US" sz="2400">
              <a:latin typeface="华文楷体" panose="02010600040101010101" pitchFamily="2" charset="-122"/>
              <a:ea typeface="华文楷体" panose="02010600040101010101" pitchFamily="2" charset="-122"/>
              <a:cs typeface="华文楷体" panose="02010600040101010101" pitchFamily="2" charset="-122"/>
            </a:endParaRPr>
          </a:p>
          <a:p>
            <a:pPr algn="l"/>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S</a:t>
            </a:r>
            <a:r>
              <a:rPr lang="en-US" altLang="zh-CN"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4</a:t>
            </a:r>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 </a:t>
            </a:r>
            <a:r>
              <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rPr>
              <a:t>把</a:t>
            </a:r>
            <a:r>
              <a:rPr lang="zh-CN" altLang="en-US" sz="2400">
                <a:highlight>
                  <a:srgbClr val="FFFF00"/>
                </a:highlight>
                <a:latin typeface="华文楷体" panose="02010600040101010101" pitchFamily="2" charset="-122"/>
                <a:ea typeface="华文楷体" panose="02010600040101010101" pitchFamily="2" charset="-122"/>
                <a:cs typeface="华文楷体" panose="02010600040101010101" pitchFamily="2" charset="-122"/>
                <a:sym typeface="+mn-ea"/>
              </a:rPr>
              <a:t>第二段最后一句</a:t>
            </a:r>
            <a:r>
              <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rPr>
              <a:t>写好，即：</a:t>
            </a:r>
            <a:r>
              <a:rPr lang="zh-CN" altLang="en-US" sz="240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全文主题句</a:t>
            </a:r>
            <a:endParaRPr lang="zh-CN" altLang="en-US" sz="2400">
              <a:solidFill>
                <a:srgbClr val="FF0000"/>
              </a:solidFill>
              <a:latin typeface="华文楷体" panose="02010600040101010101" pitchFamily="2" charset="-122"/>
              <a:ea typeface="华文楷体" panose="02010600040101010101" pitchFamily="2" charset="-122"/>
              <a:cs typeface="华文楷体" panose="02010600040101010101" pitchFamily="2" charset="-122"/>
            </a:endParaRPr>
          </a:p>
          <a:p>
            <a:pPr algn="l"/>
            <a:endParaRPr lang="zh-CN" altLang="en-US" sz="2400">
              <a:latin typeface="华文楷体" panose="02010600040101010101" pitchFamily="2" charset="-122"/>
              <a:ea typeface="华文楷体" panose="02010600040101010101" pitchFamily="2" charset="-122"/>
              <a:cs typeface="华文楷体" panose="02010600040101010101" pitchFamily="2" charset="-122"/>
            </a:endParaRPr>
          </a:p>
          <a:p>
            <a:pPr algn="l"/>
            <a:endParaRPr lang="en-US" altLang="zh-CN" sz="2800" b="1" dirty="0">
              <a:latin typeface="华文楷体" panose="02010600040101010101" pitchFamily="2" charset="-122"/>
              <a:ea typeface="华文楷体" panose="02010600040101010101" pitchFamily="2" charset="-122"/>
              <a:sym typeface="+mn-ea"/>
            </a:endParaRPr>
          </a:p>
          <a:p>
            <a:pPr algn="l"/>
            <a:endParaRPr lang="zh-CN" altLang="en-US" sz="2800" b="1" dirty="0">
              <a:solidFill>
                <a:srgbClr val="404040"/>
              </a:solidFill>
              <a:latin typeface="华文楷体" panose="02010600040101010101" pitchFamily="2" charset="-122"/>
              <a:ea typeface="华文楷体" panose="02010600040101010101" pitchFamily="2" charset="-122"/>
            </a:endParaRPr>
          </a:p>
          <a:p>
            <a:pPr algn="l"/>
            <a:endParaRPr lang="en-US" altLang="zh-CN" sz="2800" b="1" dirty="0">
              <a:latin typeface="楷体" panose="02010609060101010101" charset="-122"/>
              <a:ea typeface="楷体" panose="02010609060101010101" charset="-122"/>
              <a:sym typeface="+mn-ea"/>
            </a:endParaRPr>
          </a:p>
          <a:p>
            <a:pPr algn="l"/>
            <a:endParaRPr lang="en-US" altLang="zh-CN" sz="2800" b="1" dirty="0">
              <a:latin typeface="楷体" panose="02010609060101010101" charset="-122"/>
              <a:ea typeface="楷体" panose="02010609060101010101" charset="-122"/>
            </a:endParaRPr>
          </a:p>
          <a:p>
            <a:pPr algn="l"/>
            <a:r>
              <a:rPr lang="en-US" altLang="zh-CN" sz="2800" b="1">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sym typeface="+mn-ea"/>
              </a:rPr>
              <a:t>3.</a:t>
            </a:r>
            <a:endParaRPr lang="zh-CN" altLang="en-US" sz="2800" b="1" u="sng" dirty="0">
              <a:latin typeface="华文楷体" panose="02010600040101010101" pitchFamily="2" charset="-122"/>
              <a:ea typeface="华文楷体" panose="02010600040101010101" pitchFamily="2" charset="-122"/>
              <a:sym typeface="+mn-ea"/>
            </a:endParaRPr>
          </a:p>
        </p:txBody>
      </p:sp>
      <p:sp>
        <p:nvSpPr>
          <p:cNvPr id="3" name="文本框 2"/>
          <p:cNvSpPr txBox="1"/>
          <p:nvPr/>
        </p:nvSpPr>
        <p:spPr>
          <a:xfrm>
            <a:off x="2974340" y="189865"/>
            <a:ext cx="6492240" cy="768350"/>
          </a:xfrm>
          <a:prstGeom prst="rect">
            <a:avLst/>
          </a:prstGeom>
          <a:noFill/>
        </p:spPr>
        <p:txBody>
          <a:bodyPr wrap="square" rtlCol="0">
            <a:spAutoFit/>
          </a:bodyPr>
          <a:p>
            <a:pPr algn="l"/>
            <a:r>
              <a:rPr lang="zh-CN" altLang="en-US" sz="4400" b="1" dirty="0">
                <a:gradFill>
                  <a:gsLst>
                    <a:gs pos="21000">
                      <a:srgbClr val="53575C"/>
                    </a:gs>
                    <a:gs pos="88000">
                      <a:srgbClr val="C5C7CA"/>
                    </a:gs>
                  </a:gsLst>
                  <a:lin ang="5400000"/>
                </a:gradFill>
                <a:effectLst/>
                <a:latin typeface="华文隶书" panose="02010800040101010101" pitchFamily="2" charset="-122"/>
                <a:ea typeface="华文隶书" panose="02010800040101010101" pitchFamily="2" charset="-122"/>
              </a:rPr>
              <a:t>写作步骤</a:t>
            </a:r>
            <a:r>
              <a:rPr lang="en-US" altLang="zh-CN" sz="4400" b="1" dirty="0">
                <a:gradFill>
                  <a:gsLst>
                    <a:gs pos="21000">
                      <a:srgbClr val="53575C"/>
                    </a:gs>
                    <a:gs pos="88000">
                      <a:srgbClr val="C5C7CA"/>
                    </a:gs>
                  </a:gsLst>
                  <a:lin ang="5400000"/>
                </a:gradFill>
                <a:effectLst/>
                <a:latin typeface="华文隶书" panose="02010800040101010101" pitchFamily="2" charset="-122"/>
                <a:ea typeface="华文隶书" panose="02010800040101010101" pitchFamily="2" charset="-122"/>
                <a:sym typeface="+mn-ea"/>
              </a:rPr>
              <a:t>1</a:t>
            </a:r>
            <a:r>
              <a:rPr lang="zh-CN" altLang="en-US" sz="4400" b="1" dirty="0">
                <a:gradFill>
                  <a:gsLst>
                    <a:gs pos="21000">
                      <a:srgbClr val="53575C"/>
                    </a:gs>
                    <a:gs pos="88000">
                      <a:srgbClr val="C5C7CA"/>
                    </a:gs>
                  </a:gsLst>
                  <a:lin ang="5400000"/>
                </a:gradFill>
                <a:effectLst/>
                <a:latin typeface="华文隶书" panose="02010800040101010101" pitchFamily="2" charset="-122"/>
                <a:ea typeface="华文隶书" panose="02010800040101010101" pitchFamily="2" charset="-122"/>
              </a:rPr>
              <a:t>：四句定框架</a:t>
            </a:r>
            <a:endParaRPr lang="en-US" altLang="zh-CN" sz="4400" b="1" dirty="0">
              <a:gradFill>
                <a:gsLst>
                  <a:gs pos="21000">
                    <a:srgbClr val="53575C"/>
                  </a:gs>
                  <a:gs pos="88000">
                    <a:srgbClr val="C5C7CA"/>
                  </a:gs>
                </a:gsLst>
                <a:lin ang="5400000"/>
              </a:gradFill>
              <a:effectLst/>
              <a:latin typeface="华文隶书" panose="02010800040101010101" pitchFamily="2" charset="-122"/>
              <a:ea typeface="华文隶书" panose="02010800040101010101" pitchFamily="2" charset="-122"/>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610360" y="78740"/>
            <a:ext cx="8508365" cy="1337310"/>
          </a:xfrm>
          <a:prstGeom prst="rect">
            <a:avLst/>
          </a:prstGeom>
        </p:spPr>
      </p:pic>
      <p:sp>
        <p:nvSpPr>
          <p:cNvPr id="4" name="文本框 3"/>
          <p:cNvSpPr txBox="1"/>
          <p:nvPr/>
        </p:nvSpPr>
        <p:spPr>
          <a:xfrm>
            <a:off x="1440116" y="3428809"/>
            <a:ext cx="8847392" cy="2861310"/>
          </a:xfrm>
          <a:prstGeom prst="rect">
            <a:avLst/>
          </a:prstGeom>
          <a:noFill/>
        </p:spPr>
        <p:txBody>
          <a:bodyPr wrap="square" rtlCol="0">
            <a:spAutoFit/>
          </a:bodyPr>
          <a:lstStyle/>
          <a:p>
            <a:r>
              <a:rPr lang="en-US" altLang="zh-CN" sz="3600" dirty="0" smtClean="0">
                <a:latin typeface="Times New Roman" panose="02020603050405020304" pitchFamily="18" charset="0"/>
                <a:ea typeface="微软雅黑" panose="020B0503020204020204" pitchFamily="34" charset="-122"/>
                <a:cs typeface="Times New Roman" panose="02020603050405020304" pitchFamily="18" charset="0"/>
              </a:rPr>
              <a:t>A: We quickly jumped into our jeep car to keep warm, waiting for the dawn to come. </a:t>
            </a:r>
            <a:endParaRPr lang="en-US" altLang="zh-CN" sz="3600" dirty="0" smtClean="0">
              <a:latin typeface="Times New Roman" panose="02020603050405020304" pitchFamily="18" charset="0"/>
              <a:ea typeface="微软雅黑" panose="020B0503020204020204" pitchFamily="34" charset="-122"/>
              <a:cs typeface="Times New Roman" panose="02020603050405020304" pitchFamily="18" charset="0"/>
            </a:endParaRPr>
          </a:p>
          <a:p>
            <a:endParaRPr lang="en-US" altLang="zh-CN" sz="3600" dirty="0" smtClean="0">
              <a:latin typeface="Times New Roman" panose="02020603050405020304" pitchFamily="18" charset="0"/>
              <a:ea typeface="微软雅黑" panose="020B0503020204020204" pitchFamily="34" charset="-122"/>
              <a:cs typeface="Times New Roman" panose="02020603050405020304" pitchFamily="18" charset="0"/>
            </a:endParaRPr>
          </a:p>
          <a:p>
            <a:r>
              <a:rPr lang="en-US" altLang="zh-CN" sz="3600" dirty="0" smtClean="0">
                <a:latin typeface="Times New Roman" panose="02020603050405020304" pitchFamily="18" charset="0"/>
                <a:ea typeface="微软雅黑" panose="020B0503020204020204" pitchFamily="34" charset="-122"/>
                <a:cs typeface="Times New Roman" panose="02020603050405020304" pitchFamily="18" charset="0"/>
              </a:rPr>
              <a:t>B: Our </a:t>
            </a:r>
            <a:r>
              <a:rPr lang="en-US" altLang="zh-CN" sz="3600" dirty="0">
                <a:latin typeface="Times New Roman" panose="02020603050405020304" pitchFamily="18" charset="0"/>
                <a:ea typeface="微软雅黑" panose="020B0503020204020204" pitchFamily="34" charset="-122"/>
                <a:cs typeface="Times New Roman" panose="02020603050405020304" pitchFamily="18" charset="0"/>
              </a:rPr>
              <a:t>campsite was in the deep of the forest, really far away from the highway</a:t>
            </a:r>
            <a:r>
              <a:rPr lang="en-US" altLang="zh-CN" sz="3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en-US" sz="3600" dirty="0"/>
          </a:p>
        </p:txBody>
      </p:sp>
      <p:sp>
        <p:nvSpPr>
          <p:cNvPr id="6" name="矩形 5"/>
          <p:cNvSpPr/>
          <p:nvPr/>
        </p:nvSpPr>
        <p:spPr>
          <a:xfrm>
            <a:off x="9981488" y="5148756"/>
            <a:ext cx="740410" cy="1322070"/>
          </a:xfrm>
          <a:prstGeom prst="rect">
            <a:avLst/>
          </a:prstGeom>
        </p:spPr>
        <p:txBody>
          <a:bodyPr wrap="none">
            <a:spAutoFit/>
          </a:bodyPr>
          <a:lstStyle/>
          <a:p>
            <a:r>
              <a:rPr lang="zh-CN" altLang="en-US" sz="8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8000" dirty="0">
              <a:solidFill>
                <a:srgbClr val="FF0000"/>
              </a:solidFill>
            </a:endParaRPr>
          </a:p>
        </p:txBody>
      </p:sp>
      <p:sp>
        <p:nvSpPr>
          <p:cNvPr id="7" name="矩形 6"/>
          <p:cNvSpPr/>
          <p:nvPr/>
        </p:nvSpPr>
        <p:spPr>
          <a:xfrm>
            <a:off x="6262592" y="0"/>
            <a:ext cx="1233170" cy="645160"/>
          </a:xfrm>
          <a:prstGeom prst="rect">
            <a:avLst/>
          </a:prstGeom>
        </p:spPr>
        <p:txBody>
          <a:bodyPr wrap="none">
            <a:spAutoFit/>
          </a:bodyPr>
          <a:lstStyle/>
          <a:p>
            <a:r>
              <a:rPr lang="en-US" altLang="zh-CN" sz="3600" b="1" dirty="0">
                <a:solidFill>
                  <a:srgbClr val="FF0000"/>
                </a:solidFill>
              </a:rPr>
              <a:t>unity</a:t>
            </a:r>
            <a:endParaRPr lang="en-US" altLang="zh-CN" sz="3600" b="1" dirty="0">
              <a:solidFill>
                <a:srgbClr val="FF0000"/>
              </a:solidFill>
            </a:endParaRPr>
          </a:p>
        </p:txBody>
      </p:sp>
      <p:sp>
        <p:nvSpPr>
          <p:cNvPr id="2" name="文本框 1"/>
          <p:cNvSpPr txBox="1"/>
          <p:nvPr/>
        </p:nvSpPr>
        <p:spPr>
          <a:xfrm>
            <a:off x="487680" y="1252855"/>
            <a:ext cx="11505565" cy="1753235"/>
          </a:xfrm>
          <a:prstGeom prst="rect">
            <a:avLst/>
          </a:prstGeom>
          <a:noFill/>
        </p:spPr>
        <p:txBody>
          <a:bodyPr wrap="square" rtlCol="0" anchor="t">
            <a:spAutoFit/>
          </a:bodyPr>
          <a:p>
            <a:pPr algn="just"/>
            <a:r>
              <a:rPr lang="en-US" altLang="zh-CN" sz="3600" b="1" dirty="0" smtClean="0">
                <a:latin typeface="Times New Roman" panose="02020603050405020304" pitchFamily="18" charset="0"/>
                <a:ea typeface="微软雅黑" panose="020B0503020204020204" pitchFamily="34" charset="-122"/>
                <a:cs typeface="Times New Roman" panose="02020603050405020304" pitchFamily="18" charset="0"/>
                <a:sym typeface="+mn-ea"/>
              </a:rPr>
              <a:t>Paragraph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sym typeface="+mn-ea"/>
              </a:rPr>
              <a:t>1:  </a:t>
            </a:r>
            <a:endPar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600" i="1" dirty="0" smtClean="0">
                <a:latin typeface="Times New Roman" panose="02020603050405020304" pitchFamily="18" charset="0"/>
                <a:ea typeface="微软雅黑" panose="020B0503020204020204" pitchFamily="34" charset="-122"/>
                <a:cs typeface="Times New Roman" panose="02020603050405020304" pitchFamily="18" charset="0"/>
                <a:sym typeface="+mn-ea"/>
              </a:rPr>
              <a:t>         Later</a:t>
            </a:r>
            <a:r>
              <a:rPr lang="en-US" altLang="zh-CN" sz="3600" i="1" dirty="0">
                <a:latin typeface="Times New Roman" panose="02020603050405020304" pitchFamily="18" charset="0"/>
                <a:ea typeface="微软雅黑" panose="020B0503020204020204" pitchFamily="34" charset="-122"/>
                <a:cs typeface="Times New Roman" panose="02020603050405020304" pitchFamily="18" charset="0"/>
                <a:sym typeface="+mn-ea"/>
              </a:rPr>
              <a:t>, as we stood by the burning tent to keep warm, we considered our </a:t>
            </a:r>
            <a:r>
              <a:rPr lang="en-US" altLang="zh-CN" sz="3600" i="1" dirty="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difficult situation</a:t>
            </a:r>
            <a:r>
              <a:rPr lang="en-US" altLang="zh-CN" sz="3600" i="1" dirty="0">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3600" dirty="0">
                <a:latin typeface="Times New Roman" panose="02020603050405020304" pitchFamily="18" charset="0"/>
                <a:ea typeface="微软雅黑" panose="020B0503020204020204" pitchFamily="34" charset="-122"/>
                <a:cs typeface="Times New Roman" panose="02020603050405020304" pitchFamily="18" charset="0"/>
                <a:sym typeface="+mn-ea"/>
              </a:rPr>
              <a:t> </a:t>
            </a:r>
            <a:endParaRPr lang="en-US" altLang="zh-CN" sz="3600" dirty="0">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225287" y="148692"/>
            <a:ext cx="11741426" cy="65038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8" name="文本框 20"/>
          <p:cNvSpPr txBox="1"/>
          <p:nvPr/>
        </p:nvSpPr>
        <p:spPr>
          <a:xfrm>
            <a:off x="3900617" y="148499"/>
            <a:ext cx="5647878" cy="645160"/>
          </a:xfrm>
          <a:prstGeom prst="rect">
            <a:avLst/>
          </a:prstGeom>
          <a:noFill/>
        </p:spPr>
        <p:txBody>
          <a:bodyPr wrap="square" rtlCol="0">
            <a:spAutoFit/>
          </a:bodyPr>
          <a:lstStyle/>
          <a:p>
            <a:r>
              <a:rPr lang="en-US" altLang="zh-CN" sz="3600" b="1" i="1" dirty="0" smtClean="0">
                <a:latin typeface="微软雅黑" panose="020B0503020204020204" pitchFamily="34" charset="-122"/>
                <a:ea typeface="微软雅黑" panose="020B0503020204020204" pitchFamily="34" charset="-122"/>
              </a:rPr>
              <a:t>S1--</a:t>
            </a:r>
            <a:r>
              <a:rPr lang="zh-CN" altLang="en-US" sz="3600" b="1" i="1" dirty="0" smtClean="0">
                <a:latin typeface="微软雅黑" panose="020B0503020204020204" pitchFamily="34" charset="-122"/>
                <a:ea typeface="微软雅黑" panose="020B0503020204020204" pitchFamily="34" charset="-122"/>
              </a:rPr>
              <a:t>首段拓展句</a:t>
            </a:r>
            <a:endParaRPr lang="zh-CN" altLang="en-US" sz="3600" b="1" i="1" dirty="0" smtClean="0">
              <a:latin typeface="微软雅黑" panose="020B0503020204020204" pitchFamily="34" charset="-122"/>
              <a:ea typeface="微软雅黑" panose="020B0503020204020204" pitchFamily="34" charset="-122"/>
            </a:endParaRPr>
          </a:p>
        </p:txBody>
      </p:sp>
      <p:sp>
        <p:nvSpPr>
          <p:cNvPr id="19" name="文本框 20"/>
          <p:cNvSpPr txBox="1"/>
          <p:nvPr/>
        </p:nvSpPr>
        <p:spPr>
          <a:xfrm>
            <a:off x="387985" y="628650"/>
            <a:ext cx="11416030" cy="6521450"/>
          </a:xfrm>
          <a:prstGeom prst="rect">
            <a:avLst/>
          </a:prstGeom>
          <a:noFill/>
        </p:spPr>
        <p:txBody>
          <a:bodyPr wrap="square" rtlCol="0">
            <a:noAutofit/>
          </a:bodyPr>
          <a:lstStyle/>
          <a:p>
            <a:pPr algn="just"/>
            <a:r>
              <a:rPr lang="en-US" altLang="zh-CN" sz="2800" b="1" dirty="0" smtClean="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Paragraph </a:t>
            </a:r>
            <a:r>
              <a:rPr lang="en-US" altLang="zh-CN" sz="2800" b="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1:  </a:t>
            </a:r>
            <a:endParaRPr lang="en-US" altLang="zh-CN" sz="2800" b="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2800" b="1" i="1" dirty="0" smtClean="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Later</a:t>
            </a:r>
            <a:r>
              <a:rPr lang="en-US" altLang="zh-CN" sz="2800" b="1" i="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as we stood by the burning tent to keep warm, we considered our </a:t>
            </a:r>
            <a:r>
              <a:rPr lang="en-US" altLang="zh-CN" sz="2800" b="1" i="1" dirty="0">
                <a:solidFill>
                  <a:schemeClr val="accent1"/>
                </a:solidFill>
                <a:effectLst>
                  <a:outerShdw blurRad="38100" dist="25400" dir="5400000" algn="ctr" rotWithShape="0">
                    <a:srgbClr val="6E747A">
                      <a:alpha val="43000"/>
                    </a:srgbClr>
                  </a:outerShdw>
                </a:effectLst>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difficult situation</a:t>
            </a:r>
            <a:r>
              <a:rPr lang="en-US" altLang="zh-CN" sz="2800" b="1" i="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800" b="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2800" b="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S1.Our </a:t>
            </a:r>
            <a:r>
              <a:rPr lang="en-US" altLang="zh-CN" sz="3200" u="sng" dirty="0">
                <a:latin typeface="Times New Roman" panose="02020603050405020304" pitchFamily="18" charset="0"/>
                <a:ea typeface="微软雅黑" panose="020B0503020204020204" pitchFamily="34" charset="-122"/>
                <a:cs typeface="Times New Roman" panose="02020603050405020304" pitchFamily="18" charset="0"/>
              </a:rPr>
              <a:t>campsite</a:t>
            </a: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 was in the deep of the </a:t>
            </a:r>
            <a:r>
              <a:rPr lang="en-US" altLang="zh-CN" sz="3200" u="sng" dirty="0">
                <a:latin typeface="Times New Roman" panose="02020603050405020304" pitchFamily="18" charset="0"/>
                <a:ea typeface="微软雅黑" panose="020B0503020204020204" pitchFamily="34" charset="-122"/>
                <a:cs typeface="Times New Roman" panose="02020603050405020304" pitchFamily="18" charset="0"/>
              </a:rPr>
              <a:t>forest</a:t>
            </a: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 really far away from the highway. ......</a:t>
            </a:r>
            <a:endParaRPr lang="en-US" altLang="zh-CN" sz="32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S1.</a:t>
            </a:r>
            <a:r>
              <a:rPr lang="en-US" altLang="zh-CN" sz="3200" dirty="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 Our clothes and supplies were all buried in the tent, </a:t>
            </a:r>
            <a:r>
              <a:rPr lang="en-US" altLang="zh-CN" sz="3200" dirty="0">
                <a:solidFill>
                  <a:srgbClr val="FF0000"/>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leaving us shivering in the biting cold wind</a:t>
            </a:r>
            <a:r>
              <a:rPr lang="en-US" altLang="zh-CN" sz="3200" dirty="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3200" dirty="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sym typeface="+mn-ea"/>
              </a:rPr>
              <a:t>S1. </a:t>
            </a:r>
            <a:r>
              <a:rPr lang="en-US" altLang="zh-CN" sz="32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Our campsite was deep in the forest, so </a:t>
            </a:r>
            <a:r>
              <a:rPr lang="en-US" altLang="zh-CN" sz="32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with</a:t>
            </a:r>
            <a:r>
              <a:rPr lang="en-US" altLang="zh-CN" sz="32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 all of our supplies </a:t>
            </a:r>
            <a:r>
              <a:rPr lang="en-US" altLang="zh-CN" sz="32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consumed by the fire</a:t>
            </a:r>
            <a:r>
              <a:rPr lang="en-US" altLang="zh-CN" sz="32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 we were almost completely </a:t>
            </a:r>
            <a:r>
              <a:rPr lang="en-US" altLang="zh-CN" sz="32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cut off</a:t>
            </a:r>
            <a:r>
              <a:rPr lang="en-US" altLang="zh-CN" sz="32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 from the outside world.</a:t>
            </a:r>
            <a:endParaRPr lang="en-US" altLang="zh-CN" sz="32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32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3200" dirty="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0" name="直接连接符 9"/>
          <p:cNvCxnSpPr/>
          <p:nvPr/>
        </p:nvCxnSpPr>
        <p:spPr>
          <a:xfrm>
            <a:off x="1057722" y="1046063"/>
            <a:ext cx="976930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xEl>
                                              <p:pRg st="3" end="3"/>
                                            </p:txEl>
                                          </p:spTgt>
                                        </p:tgtEl>
                                        <p:attrNameLst>
                                          <p:attrName>style.visibility</p:attrName>
                                        </p:attrNameLst>
                                      </p:cBhvr>
                                      <p:to>
                                        <p:strVal val="visible"/>
                                      </p:to>
                                    </p:set>
                                    <p:anim calcmode="lin" valueType="num">
                                      <p:cBhvr additive="base">
                                        <p:cTn id="7"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xEl>
                                              <p:pRg st="4" end="4"/>
                                            </p:txEl>
                                          </p:spTgt>
                                        </p:tgtEl>
                                        <p:attrNameLst>
                                          <p:attrName>style.visibility</p:attrName>
                                        </p:attrNameLst>
                                      </p:cBhvr>
                                      <p:to>
                                        <p:strVal val="visible"/>
                                      </p:to>
                                    </p:set>
                                    <p:anim calcmode="lin" valueType="num">
                                      <p:cBhvr additive="base">
                                        <p:cTn id="13"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anim calcmode="lin" valueType="num">
                                      <p:cBhvr additive="base">
                                        <p:cTn id="19"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25724" y="1589709"/>
            <a:ext cx="10906539" cy="4505739"/>
          </a:xfrm>
          <a:prstGeom prst="roundRect">
            <a:avLst/>
          </a:prstGeom>
          <a:solidFill>
            <a:schemeClr val="accent6">
              <a:lumMod val="20000"/>
              <a:lumOff val="80000"/>
            </a:schemeClr>
          </a:solidFill>
          <a:ln>
            <a:solidFill>
              <a:schemeClr val="accent6">
                <a:lumMod val="20000"/>
                <a:lumOff val="80000"/>
              </a:schemeClr>
            </a:solidFill>
          </a:ln>
          <a:effectLst>
            <a:outerShdw blurRad="50800" dist="38100" dir="5400000" algn="t"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8" name="椭圆 7"/>
          <p:cNvSpPr/>
          <p:nvPr/>
        </p:nvSpPr>
        <p:spPr>
          <a:xfrm>
            <a:off x="674738" y="679118"/>
            <a:ext cx="554541" cy="554541"/>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文本框 17"/>
          <p:cNvSpPr txBox="1">
            <a:spLocks noChangeArrowheads="1"/>
          </p:cNvSpPr>
          <p:nvPr/>
        </p:nvSpPr>
        <p:spPr bwMode="auto">
          <a:xfrm>
            <a:off x="1359354" y="584119"/>
            <a:ext cx="5483225" cy="707886"/>
          </a:xfrm>
          <a:prstGeom prst="rect">
            <a:avLst/>
          </a:prstGeom>
          <a:noFill/>
          <a:ln w="9525">
            <a:noFill/>
            <a:miter lim="800000"/>
          </a:ln>
        </p:spPr>
        <p:txBody>
          <a:bodyPr>
            <a:spAutoFit/>
          </a:bodyPr>
          <a:lstStyle/>
          <a:p>
            <a:r>
              <a:rPr lang="zh-CN" altLang="en-US" sz="4000" b="1" dirty="0">
                <a:solidFill>
                  <a:schemeClr val="tx2"/>
                </a:solidFill>
                <a:latin typeface="微软雅黑" panose="020B0503020204020204" pitchFamily="34" charset="-122"/>
                <a:ea typeface="微软雅黑" panose="020B0503020204020204" pitchFamily="34" charset="-122"/>
              </a:rPr>
              <a:t>读后续写的</a:t>
            </a:r>
            <a:r>
              <a:rPr lang="zh-CN" altLang="en-US" sz="4000" b="1" dirty="0" smtClean="0">
                <a:solidFill>
                  <a:schemeClr val="tx2"/>
                </a:solidFill>
                <a:latin typeface="微软雅黑" panose="020B0503020204020204" pitchFamily="34" charset="-122"/>
                <a:ea typeface="微软雅黑" panose="020B0503020204020204" pitchFamily="34" charset="-122"/>
              </a:rPr>
              <a:t>具体要求</a:t>
            </a:r>
            <a:endParaRPr lang="zh-CN" altLang="en-US" sz="4000" b="1" dirty="0">
              <a:solidFill>
                <a:schemeClr val="tx2"/>
              </a:solidFill>
              <a:latin typeface="微软雅黑" panose="020B0503020204020204" pitchFamily="34" charset="-122"/>
              <a:ea typeface="微软雅黑" panose="020B0503020204020204" pitchFamily="34" charset="-122"/>
            </a:endParaRPr>
          </a:p>
        </p:txBody>
      </p:sp>
      <p:sp>
        <p:nvSpPr>
          <p:cNvPr id="24" name="文本框 18"/>
          <p:cNvSpPr txBox="1">
            <a:spLocks noChangeArrowheads="1"/>
          </p:cNvSpPr>
          <p:nvPr/>
        </p:nvSpPr>
        <p:spPr bwMode="auto">
          <a:xfrm>
            <a:off x="1451610" y="1589405"/>
            <a:ext cx="9055735" cy="2410460"/>
          </a:xfrm>
          <a:prstGeom prst="rect">
            <a:avLst/>
          </a:prstGeom>
          <a:noFill/>
          <a:ln w="9525">
            <a:noFill/>
            <a:miter lim="800000"/>
          </a:ln>
        </p:spPr>
        <p:txBody>
          <a:bodyPr wrap="square">
            <a:noAutofit/>
          </a:bodyPr>
          <a:lstStyle/>
          <a:p>
            <a:pPr>
              <a:lnSpc>
                <a:spcPct val="150000"/>
              </a:lnSpc>
            </a:pPr>
            <a:r>
              <a:rPr lang="zh-CN" altLang="en-US" sz="2800" b="1" dirty="0" smtClean="0">
                <a:latin typeface="宋体" panose="02010600030101010101" pitchFamily="2" charset="-122"/>
              </a:rPr>
              <a:t>    提</a:t>
            </a:r>
            <a:r>
              <a:rPr lang="zh-CN" altLang="en-US" sz="2800" b="1" dirty="0">
                <a:latin typeface="宋体" panose="02010600030101010101" pitchFamily="2" charset="-122"/>
              </a:rPr>
              <a:t>供一段</a:t>
            </a:r>
            <a:r>
              <a:rPr lang="en-US" altLang="zh-CN" sz="2800" b="1" dirty="0">
                <a:latin typeface="宋体" panose="02010600030101010101" pitchFamily="2" charset="-122"/>
              </a:rPr>
              <a:t>350</a:t>
            </a:r>
            <a:r>
              <a:rPr lang="zh-CN" altLang="en-US" sz="2800" b="1" dirty="0">
                <a:latin typeface="宋体" panose="02010600030101010101" pitchFamily="2" charset="-122"/>
              </a:rPr>
              <a:t>词以内的语言材料，要求考生依据该</a:t>
            </a:r>
            <a:r>
              <a:rPr lang="zh-CN" altLang="en-US" sz="2800" b="1" dirty="0">
                <a:solidFill>
                  <a:srgbClr val="FF0000"/>
                </a:solidFill>
                <a:latin typeface="宋体" panose="02010600030101010101" pitchFamily="2" charset="-122"/>
              </a:rPr>
              <a:t>材料内容</a:t>
            </a:r>
            <a:r>
              <a:rPr lang="zh-CN" altLang="en-US" sz="2800" b="1" dirty="0">
                <a:latin typeface="宋体" panose="02010600030101010101" pitchFamily="2" charset="-122"/>
              </a:rPr>
              <a:t>、所给</a:t>
            </a:r>
            <a:r>
              <a:rPr lang="zh-CN" altLang="en-US" sz="2800" b="1" dirty="0">
                <a:solidFill>
                  <a:srgbClr val="FF0000"/>
                </a:solidFill>
                <a:latin typeface="宋体" panose="02010600030101010101" pitchFamily="2" charset="-122"/>
              </a:rPr>
              <a:t>段落开头语</a:t>
            </a:r>
            <a:r>
              <a:rPr lang="en-US" altLang="zh-CN" sz="2800" b="1" dirty="0">
                <a:solidFill>
                  <a:schemeClr val="tx1"/>
                </a:solidFill>
                <a:latin typeface="宋体" panose="02010600030101010101" pitchFamily="2" charset="-122"/>
              </a:rPr>
              <a:t>(</a:t>
            </a:r>
            <a:r>
              <a:rPr lang="zh-CN" altLang="en-US" sz="2800" b="1" dirty="0">
                <a:latin typeface="宋体" panose="02010600030101010101" pitchFamily="2" charset="-122"/>
              </a:rPr>
              <a:t>和所标示</a:t>
            </a:r>
            <a:r>
              <a:rPr lang="zh-CN" altLang="en-US" sz="2800" b="1" dirty="0">
                <a:solidFill>
                  <a:schemeClr val="tx1"/>
                </a:solidFill>
                <a:latin typeface="宋体" panose="02010600030101010101" pitchFamily="2" charset="-122"/>
              </a:rPr>
              <a:t>关键词</a:t>
            </a:r>
            <a:r>
              <a:rPr lang="en-US" altLang="zh-CN" sz="2800" b="1" dirty="0">
                <a:solidFill>
                  <a:schemeClr val="tx1"/>
                </a:solidFill>
                <a:latin typeface="宋体" panose="02010600030101010101" pitchFamily="2" charset="-122"/>
              </a:rPr>
              <a:t>)</a:t>
            </a:r>
            <a:r>
              <a:rPr lang="zh-CN" altLang="en-US" sz="2800" b="1" dirty="0">
                <a:latin typeface="宋体" panose="02010600030101010101" pitchFamily="2" charset="-122"/>
              </a:rPr>
              <a:t>进行续写（</a:t>
            </a:r>
            <a:r>
              <a:rPr lang="en-US" altLang="zh-CN" sz="2800" b="1" u="sng" dirty="0">
                <a:solidFill>
                  <a:srgbClr val="FF0000"/>
                </a:solidFill>
                <a:latin typeface="宋体" panose="02010600030101010101" pitchFamily="2" charset="-122"/>
              </a:rPr>
              <a:t>150</a:t>
            </a:r>
            <a:r>
              <a:rPr lang="zh-CN" altLang="en-US" sz="2800" b="1" dirty="0">
                <a:solidFill>
                  <a:srgbClr val="FF0000"/>
                </a:solidFill>
                <a:latin typeface="宋体" panose="02010600030101010101" pitchFamily="2" charset="-122"/>
              </a:rPr>
              <a:t>词左右</a:t>
            </a:r>
            <a:r>
              <a:rPr lang="zh-CN" altLang="en-US" sz="2800" b="1" dirty="0">
                <a:latin typeface="宋体" panose="02010600030101010101" pitchFamily="2" charset="-122"/>
              </a:rPr>
              <a:t>），将其发展成一篇与给定材料</a:t>
            </a:r>
            <a:r>
              <a:rPr lang="zh-CN" altLang="en-US" sz="2800" b="1" dirty="0">
                <a:solidFill>
                  <a:srgbClr val="FF0000"/>
                </a:solidFill>
                <a:latin typeface="宋体" panose="02010600030101010101" pitchFamily="2" charset="-122"/>
              </a:rPr>
              <a:t>有逻辑衔接</a:t>
            </a:r>
            <a:r>
              <a:rPr lang="zh-CN" altLang="en-US" sz="2800" b="1" dirty="0">
                <a:latin typeface="宋体" panose="02010600030101010101" pitchFamily="2" charset="-122"/>
              </a:rPr>
              <a:t>、</a:t>
            </a:r>
            <a:r>
              <a:rPr lang="zh-CN" altLang="en-US" sz="2800" b="1" dirty="0">
                <a:solidFill>
                  <a:srgbClr val="FF0000"/>
                </a:solidFill>
                <a:latin typeface="宋体" panose="02010600030101010101" pitchFamily="2" charset="-122"/>
              </a:rPr>
              <a:t>情节和结构完整</a:t>
            </a:r>
            <a:r>
              <a:rPr lang="zh-CN" altLang="en-US" sz="2800" b="1" dirty="0">
                <a:latin typeface="宋体" panose="02010600030101010101" pitchFamily="2" charset="-122"/>
              </a:rPr>
              <a:t>的短文。</a:t>
            </a:r>
            <a:endParaRPr lang="zh-CN" altLang="en-US" sz="2800" b="1" dirty="0">
              <a:latin typeface="宋体" panose="02010600030101010101" pitchFamily="2" charset="-122"/>
            </a:endParaRPr>
          </a:p>
        </p:txBody>
      </p:sp>
      <p:sp>
        <p:nvSpPr>
          <p:cNvPr id="3" name="文本框 2"/>
          <p:cNvSpPr txBox="1"/>
          <p:nvPr/>
        </p:nvSpPr>
        <p:spPr>
          <a:xfrm>
            <a:off x="803275" y="4545330"/>
            <a:ext cx="10417810" cy="1198880"/>
          </a:xfrm>
          <a:prstGeom prst="rect">
            <a:avLst/>
          </a:prstGeom>
          <a:solidFill>
            <a:schemeClr val="accent4">
              <a:lumMod val="40000"/>
              <a:lumOff val="60000"/>
            </a:schemeClr>
          </a:solidFill>
        </p:spPr>
        <p:txBody>
          <a:bodyPr wrap="square" rtlCol="0">
            <a:spAutoFit/>
          </a:bodyPr>
          <a:p>
            <a:r>
              <a:rPr lang="en-US" altLang="zh-CN" sz="36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To understand is one thing, to express is another.</a:t>
            </a:r>
            <a:endParaRPr lang="zh-CN" altLang="en-US" sz="36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a:p>
            <a:r>
              <a:rPr lang="en-US" altLang="zh-CN" sz="36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To appreciate is one thing, to </a:t>
            </a:r>
            <a:r>
              <a:rPr lang="en-US" altLang="zh-CN" sz="3600" u="sng">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create</a:t>
            </a:r>
            <a:r>
              <a:rPr lang="en-US" altLang="zh-CN" sz="36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 is another.</a:t>
            </a:r>
            <a:endParaRPr lang="en-US" altLang="zh-CN" sz="36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225287" y="148692"/>
            <a:ext cx="11741426" cy="65038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8" name="文本框 20"/>
          <p:cNvSpPr txBox="1"/>
          <p:nvPr/>
        </p:nvSpPr>
        <p:spPr>
          <a:xfrm>
            <a:off x="3865057" y="148499"/>
            <a:ext cx="5647878" cy="645160"/>
          </a:xfrm>
          <a:prstGeom prst="rect">
            <a:avLst/>
          </a:prstGeom>
          <a:noFill/>
        </p:spPr>
        <p:txBody>
          <a:bodyPr wrap="square" rtlCol="0">
            <a:spAutoFit/>
          </a:bodyPr>
          <a:lstStyle/>
          <a:p>
            <a:r>
              <a:rPr lang="en-US" altLang="zh-CN" sz="3600" b="1" i="1" dirty="0" smtClean="0">
                <a:latin typeface="微软雅黑" panose="020B0503020204020204" pitchFamily="34" charset="-122"/>
                <a:ea typeface="微软雅黑" panose="020B0503020204020204" pitchFamily="34" charset="-122"/>
              </a:rPr>
              <a:t>S2--</a:t>
            </a:r>
            <a:r>
              <a:rPr lang="zh-CN" altLang="en-US" sz="3600" b="1" i="1" dirty="0" smtClean="0">
                <a:latin typeface="微软雅黑" panose="020B0503020204020204" pitchFamily="34" charset="-122"/>
                <a:ea typeface="微软雅黑" panose="020B0503020204020204" pitchFamily="34" charset="-122"/>
              </a:rPr>
              <a:t>两段衔接句</a:t>
            </a:r>
            <a:endParaRPr lang="zh-CN" altLang="en-US" sz="3600" b="1" i="1" dirty="0">
              <a:latin typeface="方正幼线简体" panose="03000509000000000000" pitchFamily="65" charset="-122"/>
              <a:ea typeface="方正幼线简体" panose="03000509000000000000" pitchFamily="65" charset="-122"/>
            </a:endParaRPr>
          </a:p>
        </p:txBody>
      </p:sp>
      <p:sp>
        <p:nvSpPr>
          <p:cNvPr id="19" name="文本框 20"/>
          <p:cNvSpPr txBox="1"/>
          <p:nvPr/>
        </p:nvSpPr>
        <p:spPr>
          <a:xfrm>
            <a:off x="387985" y="410845"/>
            <a:ext cx="11416030" cy="6521450"/>
          </a:xfrm>
          <a:prstGeom prst="rect">
            <a:avLst/>
          </a:prstGeom>
          <a:noFill/>
        </p:spPr>
        <p:txBody>
          <a:bodyPr wrap="square" rtlCol="0">
            <a:noAutofit/>
          </a:bodyPr>
          <a:lstStyle/>
          <a:p>
            <a:pPr algn="just"/>
            <a:r>
              <a:rPr lang="en-US" altLang="zh-CN" sz="2800" b="1" dirty="0" smtClean="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Paragraph </a:t>
            </a:r>
            <a:r>
              <a:rPr lang="en-US" altLang="zh-CN" sz="2800" b="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1:  </a:t>
            </a:r>
            <a:endParaRPr lang="en-US" altLang="zh-CN" sz="2800" b="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2800" b="1" i="1" dirty="0" smtClean="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Later</a:t>
            </a:r>
            <a:r>
              <a:rPr lang="en-US" altLang="zh-CN" sz="2800" b="1" i="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as we stood by the burning tent to keep warm, we considered our </a:t>
            </a:r>
            <a:r>
              <a:rPr lang="en-US" altLang="zh-CN" sz="2800" b="1" i="1" dirty="0">
                <a:solidFill>
                  <a:schemeClr val="accent1"/>
                </a:solidFill>
                <a:effectLst>
                  <a:outerShdw blurRad="38100" dist="25400" dir="5400000" algn="ctr" rotWithShape="0">
                    <a:srgbClr val="6E747A">
                      <a:alpha val="43000"/>
                    </a:srgbClr>
                  </a:outerShdw>
                </a:effectLst>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difficult situation</a:t>
            </a:r>
            <a:r>
              <a:rPr lang="en-US" altLang="zh-CN" sz="2800" b="1" i="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800" b="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32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S2. The only thing we could do was just sit in the cold air and </a:t>
            </a:r>
            <a:r>
              <a:rPr lang="en-US" altLang="zh-CN" sz="3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wonder how to get out of the forest</a:t>
            </a:r>
            <a:r>
              <a:rPr lang="en-US" altLang="zh-CN" sz="32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32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200" dirty="0" smtClean="0">
                <a:latin typeface="Times New Roman" panose="02020603050405020304" pitchFamily="18" charset="0"/>
                <a:ea typeface="微软雅黑" panose="020B0503020204020204" pitchFamily="34" charset="-122"/>
                <a:cs typeface="Times New Roman" panose="02020603050405020304" pitchFamily="18" charset="0"/>
              </a:rPr>
              <a:t>S2. </a:t>
            </a:r>
            <a:r>
              <a:rPr lang="en-US" altLang="zh-CN" sz="3200" dirty="0" smtClean="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The night was deadly silent except for </a:t>
            </a:r>
            <a:r>
              <a:rPr lang="en-US" altLang="zh-CN" sz="3200" dirty="0" smtClean="0">
                <a:solidFill>
                  <a:srgbClr val="FF0000"/>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the helpless pounding of our hearts</a:t>
            </a:r>
            <a:r>
              <a:rPr lang="en-US" altLang="zh-CN" sz="3200" dirty="0" smtClean="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3200" dirty="0" smtClean="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200" dirty="0" smtClean="0">
                <a:latin typeface="Times New Roman" panose="02020603050405020304" pitchFamily="18" charset="0"/>
                <a:ea typeface="微软雅黑" panose="020B0503020204020204" pitchFamily="34" charset="-122"/>
                <a:cs typeface="Times New Roman" panose="02020603050405020304" pitchFamily="18" charset="0"/>
              </a:rPr>
              <a:t>S2.</a:t>
            </a:r>
            <a:r>
              <a:rPr lang="en-US" altLang="zh-CN" sz="3200" b="1" dirty="0" smtClean="0">
                <a:solidFill>
                  <a:schemeClr val="accent1"/>
                </a:solidFill>
                <a:effectLst>
                  <a:outerShdw blurRad="38100" dist="25400" dir="5400000" algn="ctr" rotWithShape="0">
                    <a:srgbClr val="6E747A">
                      <a:alpha val="43000"/>
                    </a:srgbClr>
                  </a:outerShdw>
                </a:effectLst>
                <a:highlight>
                  <a:srgbClr val="FFFF00"/>
                </a:highlight>
                <a:latin typeface="方正幼线简体" panose="03000509000000000000" pitchFamily="65" charset="-122"/>
                <a:ea typeface="方正幼线简体" panose="03000509000000000000" pitchFamily="65" charset="-122"/>
                <a:sym typeface="+mn-ea"/>
              </a:rPr>
              <a:t> </a:t>
            </a:r>
            <a:r>
              <a:rPr lang="en-US" altLang="zh-CN" sz="3200" dirty="0" smtClean="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After waiting what seemed like centuries, we were </a:t>
            </a:r>
            <a:r>
              <a:rPr lang="en-US" altLang="zh-CN" sz="3200" dirty="0" smtClean="0">
                <a:solidFill>
                  <a:srgbClr val="FF0000"/>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on the edge of mental collapse</a:t>
            </a:r>
            <a:r>
              <a:rPr lang="en-US" altLang="zh-CN" sz="3200" dirty="0" smtClean="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lang="en-US" altLang="zh-CN" sz="3200" dirty="0" smtClean="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2800" b="1" dirty="0" smtClean="0">
                <a:solidFill>
                  <a:schemeClr val="accent1"/>
                </a:solidFill>
                <a:effectLst>
                  <a:outerShdw blurRad="38100" dist="25400" dir="5400000" algn="ctr" rotWithShape="0">
                    <a:srgbClr val="6E747A">
                      <a:alpha val="43000"/>
                    </a:srgbClr>
                  </a:outerShdw>
                </a:effectLst>
                <a:latin typeface="方正幼线简体" panose="03000509000000000000" pitchFamily="65" charset="-122"/>
                <a:ea typeface="方正幼线简体" panose="03000509000000000000" pitchFamily="65" charset="-122"/>
                <a:sym typeface="+mn-ea"/>
              </a:rPr>
              <a:t>   </a:t>
            </a:r>
            <a:endParaRPr lang="en-US" altLang="zh-CN" sz="2800" b="1" dirty="0" smtClean="0">
              <a:solidFill>
                <a:schemeClr val="accent1"/>
              </a:solidFill>
              <a:effectLst>
                <a:outerShdw blurRad="38100" dist="25400" dir="5400000" algn="ctr" rotWithShape="0">
                  <a:srgbClr val="6E747A">
                    <a:alpha val="43000"/>
                  </a:srgbClr>
                </a:outerShdw>
              </a:effectLst>
              <a:latin typeface="方正幼线简体" panose="03000509000000000000" pitchFamily="65" charset="-122"/>
              <a:ea typeface="方正幼线简体" panose="03000509000000000000" pitchFamily="65" charset="-122"/>
              <a:sym typeface="+mn-ea"/>
            </a:endParaRPr>
          </a:p>
          <a:p>
            <a:pPr algn="just"/>
            <a:r>
              <a:rPr lang="en-US" altLang="zh-CN" sz="28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Paragraph </a:t>
            </a:r>
            <a:r>
              <a:rPr lang="en-US" altLang="zh-CN" sz="28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2:</a:t>
            </a:r>
            <a:endParaRPr lang="zh-CN" altLang="en-US" sz="2800" b="1" dirty="0">
              <a:solidFill>
                <a:schemeClr val="accent1"/>
              </a:solidFill>
              <a:effectLst>
                <a:outerShdw blurRad="38100" dist="25400" dir="5400000" algn="ctr" rotWithShape="0">
                  <a:srgbClr val="6E747A">
                    <a:alpha val="43000"/>
                  </a:srgbClr>
                </a:outerShdw>
              </a:effectLst>
              <a:latin typeface="方正幼线简体" panose="03000509000000000000" pitchFamily="65" charset="-122"/>
              <a:ea typeface="方正幼线简体" panose="03000509000000000000" pitchFamily="65" charset="-122"/>
            </a:endParaRPr>
          </a:p>
          <a:p>
            <a:pPr algn="just"/>
            <a:r>
              <a:rPr lang="en-US" altLang="zh-CN" sz="2800" i="1" dirty="0" smtClean="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mn-ea"/>
              </a:rPr>
              <a:t>  </a:t>
            </a:r>
            <a:r>
              <a:rPr lang="en-US" altLang="zh-CN" sz="2800" i="1" dirty="0" smtClean="0">
                <a:solidFill>
                  <a:schemeClr val="accent1"/>
                </a:solidFill>
                <a:effectLst>
                  <a:outerShdw blurRad="38100" dist="25400" dir="5400000" algn="ctr" rotWithShape="0">
                    <a:srgbClr val="6E747A">
                      <a:alpha val="43000"/>
                    </a:srgbClr>
                  </a:outerShdw>
                </a:effectLst>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 </a:t>
            </a:r>
            <a:r>
              <a:rPr lang="en-US" altLang="zh-CN" sz="2800" i="1" u="sng" dirty="0" smtClean="0">
                <a:solidFill>
                  <a:schemeClr val="accent1"/>
                </a:solidFill>
                <a:effectLst>
                  <a:outerShdw blurRad="38100" dist="25400" dir="5400000" algn="ctr" rotWithShape="0">
                    <a:srgbClr val="6E747A">
                      <a:alpha val="43000"/>
                    </a:srgbClr>
                  </a:outerShdw>
                </a:effectLst>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Suddenly</a:t>
            </a:r>
            <a:r>
              <a:rPr lang="en-US" altLang="zh-CN" sz="2800" i="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mn-ea"/>
              </a:rPr>
              <a:t>, we heard </a:t>
            </a:r>
            <a:r>
              <a:rPr lang="en-US" altLang="zh-CN" sz="2800" i="1" dirty="0">
                <a:solidFill>
                  <a:schemeClr val="accent1"/>
                </a:solidFill>
                <a:effectLst>
                  <a:outerShdw blurRad="38100" dist="25400" dir="5400000" algn="ctr" rotWithShape="0">
                    <a:srgbClr val="6E747A">
                      <a:alpha val="43000"/>
                    </a:srgbClr>
                  </a:outerShdw>
                </a:effectLst>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a noise </a:t>
            </a:r>
            <a:r>
              <a:rPr lang="en-US" altLang="zh-CN" sz="2800" i="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mn-ea"/>
              </a:rPr>
              <a:t>in the forest.</a:t>
            </a:r>
            <a:r>
              <a:rPr lang="en-US" altLang="zh-CN" sz="2800"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mn-ea"/>
              </a:rPr>
              <a:t> </a:t>
            </a:r>
            <a:endParaRPr lang="en-US" altLang="zh-CN" sz="2800"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32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3200" dirty="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0" name="直接连接符 9"/>
          <p:cNvCxnSpPr/>
          <p:nvPr/>
        </p:nvCxnSpPr>
        <p:spPr>
          <a:xfrm>
            <a:off x="1057722" y="1046063"/>
            <a:ext cx="976930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xEl>
                                              <p:pRg st="3" end="3"/>
                                            </p:txEl>
                                          </p:spTgt>
                                        </p:tgtEl>
                                        <p:attrNameLst>
                                          <p:attrName>style.visibility</p:attrName>
                                        </p:attrNameLst>
                                      </p:cBhvr>
                                      <p:to>
                                        <p:strVal val="visible"/>
                                      </p:to>
                                    </p:set>
                                    <p:anim calcmode="lin" valueType="num">
                                      <p:cBhvr additive="base">
                                        <p:cTn id="7"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xEl>
                                              <p:pRg st="4" end="4"/>
                                            </p:txEl>
                                          </p:spTgt>
                                        </p:tgtEl>
                                        <p:attrNameLst>
                                          <p:attrName>style.visibility</p:attrName>
                                        </p:attrNameLst>
                                      </p:cBhvr>
                                      <p:to>
                                        <p:strVal val="visible"/>
                                      </p:to>
                                    </p:set>
                                    <p:anim calcmode="lin" valueType="num">
                                      <p:cBhvr additive="base">
                                        <p:cTn id="13"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anim calcmode="lin" valueType="num">
                                      <p:cBhvr additive="base">
                                        <p:cTn id="19"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225287" y="148692"/>
            <a:ext cx="11741426" cy="65038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9" name="文本框 20"/>
          <p:cNvSpPr txBox="1"/>
          <p:nvPr/>
        </p:nvSpPr>
        <p:spPr>
          <a:xfrm>
            <a:off x="225275" y="91934"/>
            <a:ext cx="11167409" cy="6616065"/>
          </a:xfrm>
          <a:prstGeom prst="rect">
            <a:avLst/>
          </a:prstGeom>
          <a:noFill/>
        </p:spPr>
        <p:txBody>
          <a:bodyPr wrap="square" rtlCol="0">
            <a:spAutoFit/>
          </a:bodyPr>
          <a:lstStyle/>
          <a:p>
            <a:pPr algn="just"/>
            <a:r>
              <a:rPr lang="en-US" altLang="zh-CN" sz="2800" b="1" i="1" dirty="0" smtClean="0">
                <a:latin typeface="微软雅黑" panose="020B0503020204020204" pitchFamily="34" charset="-122"/>
                <a:ea typeface="微软雅黑" panose="020B0503020204020204" pitchFamily="34" charset="-122"/>
                <a:sym typeface="+mn-ea"/>
              </a:rPr>
              <a:t>                                  </a:t>
            </a:r>
            <a:r>
              <a:rPr lang="en-US" altLang="zh-CN" sz="3600" b="1" i="1" dirty="0" smtClean="0">
                <a:latin typeface="微软雅黑" panose="020B0503020204020204" pitchFamily="34" charset="-122"/>
                <a:ea typeface="微软雅黑" panose="020B0503020204020204" pitchFamily="34" charset="-122"/>
                <a:sym typeface="+mn-ea"/>
              </a:rPr>
              <a:t>S3--</a:t>
            </a:r>
            <a:r>
              <a:rPr lang="zh-CN" altLang="en-US" sz="3600" b="1" i="1" dirty="0" smtClean="0">
                <a:latin typeface="微软雅黑" panose="020B0503020204020204" pitchFamily="34" charset="-122"/>
                <a:ea typeface="微软雅黑" panose="020B0503020204020204" pitchFamily="34" charset="-122"/>
                <a:sym typeface="+mn-ea"/>
              </a:rPr>
              <a:t>次段拓展句</a:t>
            </a:r>
            <a:endParaRPr lang="zh-CN" altLang="en-US" sz="3600" b="1" i="1" dirty="0" smtClean="0">
              <a:latin typeface="微软雅黑" panose="020B0503020204020204" pitchFamily="34" charset="-122"/>
              <a:ea typeface="微软雅黑" panose="020B0503020204020204" pitchFamily="34" charset="-122"/>
            </a:endParaRPr>
          </a:p>
          <a:p>
            <a:pPr algn="just"/>
            <a:endParaRPr lang="en-US" altLang="zh-CN" sz="28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endParaRPr>
          </a:p>
          <a:p>
            <a:pPr algn="just"/>
            <a:r>
              <a:rPr lang="en-US" altLang="zh-CN" sz="36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Paragraph </a:t>
            </a:r>
            <a:r>
              <a:rPr lang="en-US" altLang="zh-CN" sz="36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2:  </a:t>
            </a:r>
            <a:r>
              <a:rPr lang="en-US" altLang="zh-CN" sz="3600" i="1" dirty="0" smtClean="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Suddenly</a:t>
            </a:r>
            <a:r>
              <a:rPr lang="en-US" altLang="zh-CN" sz="3600" i="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we heard </a:t>
            </a:r>
            <a:r>
              <a:rPr lang="en-US" altLang="zh-CN" sz="3600" i="1" dirty="0">
                <a:solidFill>
                  <a:schemeClr val="accent1"/>
                </a:solidFill>
                <a:effectLst>
                  <a:outerShdw blurRad="38100" dist="25400" dir="5400000" algn="ctr" rotWithShape="0">
                    <a:srgbClr val="6E747A">
                      <a:alpha val="43000"/>
                    </a:srgbClr>
                  </a:outerShdw>
                </a:effectLst>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a noise </a:t>
            </a:r>
            <a:r>
              <a:rPr lang="en-US" altLang="zh-CN" sz="3600" i="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in the forest.</a:t>
            </a:r>
            <a:r>
              <a:rPr lang="en-US" altLang="zh-CN" sz="3600"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3600"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3600"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6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S3. </a:t>
            </a:r>
            <a:r>
              <a:rPr lang="en-US" altLang="zh-CN" sz="36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Anxiously</a:t>
            </a:r>
            <a:r>
              <a:rPr lang="en-US" altLang="zh-CN" sz="36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we </a:t>
            </a:r>
            <a:r>
              <a:rPr lang="en-US" altLang="zh-CN" sz="3600" dirty="0">
                <a:solidFill>
                  <a:schemeClr val="tx1"/>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listened and stared</a:t>
            </a:r>
            <a:r>
              <a:rPr lang="en-US" altLang="zh-CN" sz="3600" dirty="0">
                <a:solidFill>
                  <a:srgbClr val="FF0000"/>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into the darkness.</a:t>
            </a:r>
            <a:endParaRPr lang="en-US" altLang="zh-CN" sz="36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6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S3. </a:t>
            </a:r>
            <a:r>
              <a:rPr lang="en-US" altLang="zh-CN" sz="3600" dirty="0">
                <a:solidFill>
                  <a:schemeClr val="tx1"/>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Steve and I </a:t>
            </a:r>
            <a:r>
              <a:rPr lang="en-US" altLang="zh-CN" sz="3600" dirty="0">
                <a:solidFill>
                  <a:srgbClr val="FF0000"/>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held our breath</a:t>
            </a:r>
            <a:r>
              <a:rPr lang="en-US" altLang="zh-CN" sz="3600" dirty="0">
                <a:solidFill>
                  <a:schemeClr val="tx1"/>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 and</a:t>
            </a:r>
            <a:r>
              <a:rPr lang="en-US" altLang="zh-CN" sz="3600" dirty="0">
                <a:solidFill>
                  <a:srgbClr val="FF0000"/>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 exchanged glances </a:t>
            </a:r>
            <a:r>
              <a:rPr lang="en-US" altLang="zh-CN" sz="3600" dirty="0">
                <a:solidFill>
                  <a:schemeClr val="tx1"/>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in confusion and fear, while turning towards the source of the noise.</a:t>
            </a:r>
            <a:endParaRPr lang="en-US" altLang="zh-CN" sz="3600" dirty="0">
              <a:solidFill>
                <a:schemeClr val="tx1"/>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6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S3. As it became louder and closer, Steve </a:t>
            </a:r>
            <a:r>
              <a:rPr lang="en-US" altLang="zh-CN" sz="36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recognized</a:t>
            </a:r>
            <a:r>
              <a:rPr lang="en-US" altLang="zh-CN" sz="36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 it as the sound of a jeep. </a:t>
            </a:r>
            <a:endParaRPr lang="en-US" altLang="zh-CN" sz="3600" dirty="0" smtClean="0">
              <a:latin typeface="Times New Roman" panose="02020603050405020304" pitchFamily="18" charset="0"/>
              <a:ea typeface="微软雅黑" panose="020B0503020204020204" pitchFamily="34" charset="-122"/>
              <a:cs typeface="Times New Roman" panose="02020603050405020304" pitchFamily="18" charset="0"/>
              <a:sym typeface="+mn-ea"/>
            </a:endParaRPr>
          </a:p>
          <a:p>
            <a:pPr algn="just"/>
            <a:endParaRPr lang="en-US" altLang="zh-CN" sz="36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3600" dirty="0">
              <a:solidFill>
                <a:schemeClr val="tx1"/>
              </a:solidFill>
              <a:highlight>
                <a:srgbClr val="00FFFF"/>
              </a:highlight>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0" name="直接连接符 9"/>
          <p:cNvCxnSpPr/>
          <p:nvPr/>
        </p:nvCxnSpPr>
        <p:spPr>
          <a:xfrm>
            <a:off x="1057722" y="900289"/>
            <a:ext cx="976930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xEl>
                                              <p:pRg st="4" end="4"/>
                                            </p:txEl>
                                          </p:spTgt>
                                        </p:tgtEl>
                                        <p:attrNameLst>
                                          <p:attrName>style.visibility</p:attrName>
                                        </p:attrNameLst>
                                      </p:cBhvr>
                                      <p:to>
                                        <p:strVal val="visible"/>
                                      </p:to>
                                    </p:set>
                                    <p:anim calcmode="lin" valueType="num">
                                      <p:cBhvr additive="base">
                                        <p:cTn id="7"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xEl>
                                              <p:pRg st="5" end="5"/>
                                            </p:txEl>
                                          </p:spTgt>
                                        </p:tgtEl>
                                        <p:attrNameLst>
                                          <p:attrName>style.visibility</p:attrName>
                                        </p:attrNameLst>
                                      </p:cBhvr>
                                      <p:to>
                                        <p:strVal val="visible"/>
                                      </p:to>
                                    </p:set>
                                    <p:anim calcmode="lin" valueType="num">
                                      <p:cBhvr additive="base">
                                        <p:cTn id="13"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xEl>
                                              <p:pRg st="6" end="6"/>
                                            </p:txEl>
                                          </p:spTgt>
                                        </p:tgtEl>
                                        <p:attrNameLst>
                                          <p:attrName>style.visibility</p:attrName>
                                        </p:attrNameLst>
                                      </p:cBhvr>
                                      <p:to>
                                        <p:strVal val="visible"/>
                                      </p:to>
                                    </p:set>
                                    <p:anim calcmode="lin" valueType="num">
                                      <p:cBhvr additive="base">
                                        <p:cTn id="19" dur="500" fill="hold"/>
                                        <p:tgtEl>
                                          <p:spTgt spid="19">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225287" y="102"/>
            <a:ext cx="11741426" cy="65038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9" name="文本框 20"/>
          <p:cNvSpPr txBox="1"/>
          <p:nvPr/>
        </p:nvSpPr>
        <p:spPr>
          <a:xfrm>
            <a:off x="512295" y="-141"/>
            <a:ext cx="11167409" cy="7293610"/>
          </a:xfrm>
          <a:prstGeom prst="rect">
            <a:avLst/>
          </a:prstGeom>
          <a:noFill/>
        </p:spPr>
        <p:txBody>
          <a:bodyPr wrap="square" rtlCol="0">
            <a:spAutoFit/>
          </a:bodyPr>
          <a:lstStyle/>
          <a:p>
            <a:pPr algn="just"/>
            <a:r>
              <a:rPr lang="en-US" altLang="zh-CN" sz="2800" b="1" i="1" dirty="0" smtClean="0">
                <a:latin typeface="微软雅黑" panose="020B0503020204020204" pitchFamily="34" charset="-122"/>
                <a:ea typeface="微软雅黑" panose="020B0503020204020204" pitchFamily="34" charset="-122"/>
                <a:sym typeface="+mn-ea"/>
              </a:rPr>
              <a:t>                                  </a:t>
            </a:r>
            <a:r>
              <a:rPr lang="en-US" altLang="zh-CN" sz="3600" b="1" i="1" dirty="0" smtClean="0">
                <a:latin typeface="微软雅黑" panose="020B0503020204020204" pitchFamily="34" charset="-122"/>
                <a:ea typeface="微软雅黑" panose="020B0503020204020204" pitchFamily="34" charset="-122"/>
                <a:sym typeface="+mn-ea"/>
              </a:rPr>
              <a:t>S4--</a:t>
            </a:r>
            <a:r>
              <a:rPr lang="zh-CN" altLang="en-US" sz="3600" b="1" i="1" dirty="0" smtClean="0">
                <a:latin typeface="微软雅黑" panose="020B0503020204020204" pitchFamily="34" charset="-122"/>
                <a:ea typeface="微软雅黑" panose="020B0503020204020204" pitchFamily="34" charset="-122"/>
                <a:sym typeface="+mn-ea"/>
              </a:rPr>
              <a:t>主题句</a:t>
            </a:r>
            <a:endParaRPr lang="en-US" altLang="zh-CN" sz="28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endParaRPr>
          </a:p>
          <a:p>
            <a:pPr algn="just"/>
            <a:r>
              <a:rPr lang="en-US" altLang="zh-CN" sz="36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Paragraph </a:t>
            </a:r>
            <a:r>
              <a:rPr lang="en-US" altLang="zh-CN" sz="36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2:  </a:t>
            </a:r>
            <a:r>
              <a:rPr lang="en-US" altLang="zh-CN" sz="3600" i="1" dirty="0" smtClean="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Suddenly</a:t>
            </a:r>
            <a:r>
              <a:rPr lang="en-US" altLang="zh-CN" sz="3600" i="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we heard </a:t>
            </a:r>
            <a:r>
              <a:rPr lang="en-US" altLang="zh-CN" sz="3600" i="1" dirty="0">
                <a:solidFill>
                  <a:schemeClr val="accent1"/>
                </a:solidFill>
                <a:effectLst>
                  <a:outerShdw blurRad="38100" dist="25400" dir="5400000" algn="ctr" rotWithShape="0">
                    <a:srgbClr val="6E747A">
                      <a:alpha val="43000"/>
                    </a:srgbClr>
                  </a:outerShdw>
                </a:effectLst>
                <a:highlight>
                  <a:srgbClr val="FFFF00"/>
                </a:highlight>
                <a:latin typeface="Times New Roman" panose="02020603050405020304" pitchFamily="18" charset="0"/>
                <a:ea typeface="微软雅黑" panose="020B0503020204020204" pitchFamily="34" charset="-122"/>
                <a:cs typeface="Times New Roman" panose="02020603050405020304" pitchFamily="18" charset="0"/>
              </a:rPr>
              <a:t>a noise </a:t>
            </a:r>
            <a:r>
              <a:rPr lang="en-US" altLang="zh-CN" sz="3600" i="1"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in the forest.</a:t>
            </a:r>
            <a:r>
              <a:rPr lang="en-US" altLang="zh-CN" sz="3600"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3600" dirty="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6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S4. (After</a:t>
            </a:r>
            <a:r>
              <a:rPr lang="en-US" altLang="zh-CN" sz="3600" dirty="0">
                <a:latin typeface="Times New Roman" panose="02020603050405020304" pitchFamily="18" charset="0"/>
                <a:ea typeface="微软雅黑" panose="020B0503020204020204" pitchFamily="34" charset="-122"/>
                <a:cs typeface="Times New Roman" panose="02020603050405020304" pitchFamily="18" charset="0"/>
                <a:sym typeface="+mn-ea"/>
              </a:rPr>
              <a:t> this </a:t>
            </a:r>
            <a:r>
              <a:rPr lang="en-US" altLang="zh-CN" sz="36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camping adventure</a:t>
            </a:r>
            <a:r>
              <a:rPr lang="en-US" altLang="zh-CN" sz="3600" dirty="0">
                <a:latin typeface="Times New Roman" panose="02020603050405020304" pitchFamily="18" charset="0"/>
                <a:ea typeface="微软雅黑" panose="020B0503020204020204" pitchFamily="34" charset="-122"/>
                <a:cs typeface="Times New Roman" panose="02020603050405020304" pitchFamily="18" charset="0"/>
                <a:sym typeface="+mn-ea"/>
              </a:rPr>
              <a:t>, Steve began to treat me more like a friend rather than a younger cousin. )</a:t>
            </a:r>
            <a:r>
              <a:rPr lang="en-US" altLang="zh-CN" sz="36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Our friendship continues to this day.</a:t>
            </a:r>
            <a:endParaRPr lang="en-US" altLang="zh-CN" sz="36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36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S4. </a:t>
            </a:r>
            <a:r>
              <a:rPr lang="en-US" altLang="zh-CN" sz="36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It was</a:t>
            </a:r>
            <a:r>
              <a:rPr lang="en-US" altLang="zh-CN" sz="36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 only when we got on the highway </a:t>
            </a:r>
            <a:r>
              <a:rPr lang="en-US" altLang="zh-CN" sz="36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that</a:t>
            </a:r>
            <a:r>
              <a:rPr lang="en-US" altLang="zh-CN" sz="3600" dirty="0" smtClean="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 we finally realized we had managed to</a:t>
            </a:r>
            <a:r>
              <a:rPr lang="en-US" altLang="zh-CN" sz="3600" dirty="0" smtClean="0">
                <a:solidFill>
                  <a:srgbClr val="FF0000"/>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 survive the accident narrowly in the wild</a:t>
            </a:r>
            <a:r>
              <a:rPr lang="en-US" altLang="zh-CN" sz="3600" dirty="0" smtClean="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lang="en-US" altLang="zh-CN" sz="3600" dirty="0" smtClean="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endParaRPr>
          </a:p>
          <a:p>
            <a:pPr algn="just"/>
            <a:r>
              <a:rPr lang="en-US" altLang="zh-CN" sz="3600" dirty="0">
                <a:latin typeface="Times New Roman" panose="02020603050405020304" pitchFamily="18" charset="0"/>
                <a:ea typeface="微软雅黑" panose="020B0503020204020204" pitchFamily="34" charset="-122"/>
                <a:cs typeface="Times New Roman" panose="02020603050405020304" pitchFamily="18" charset="0"/>
                <a:sym typeface="+mn-ea"/>
              </a:rPr>
              <a:t>S4. </a:t>
            </a:r>
            <a:r>
              <a:rPr lang="en-US" altLang="zh-CN" sz="3600" dirty="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We might not have caught the fish, but we had certainly caught a story to tell– a story about</a:t>
            </a:r>
            <a:r>
              <a:rPr lang="en-US" altLang="zh-CN" sz="3600" dirty="0">
                <a:solidFill>
                  <a:srgbClr val="FF0000"/>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 survival in the wild</a:t>
            </a:r>
            <a:r>
              <a:rPr lang="en-US" altLang="zh-CN" sz="3600" dirty="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 and </a:t>
            </a:r>
            <a:r>
              <a:rPr lang="en-US" altLang="zh-CN" sz="3600" dirty="0">
                <a:solidFill>
                  <a:srgbClr val="FF0000"/>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the bond of friendship after the adventure</a:t>
            </a:r>
            <a:r>
              <a:rPr lang="en-US" altLang="zh-CN" sz="3600" dirty="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lang="en-US" altLang="zh-CN" sz="3600" dirty="0">
              <a:solidFill>
                <a:schemeClr val="tx1"/>
              </a:solidFill>
              <a:highlight>
                <a:srgbClr val="FFFF00"/>
              </a:highlight>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3600" dirty="0" smtClean="0">
              <a:latin typeface="Times New Roman" panose="02020603050405020304" pitchFamily="18" charset="0"/>
              <a:ea typeface="微软雅黑" panose="020B0503020204020204" pitchFamily="34" charset="-122"/>
              <a:cs typeface="Times New Roman" panose="02020603050405020304" pitchFamily="18" charset="0"/>
              <a:sym typeface="+mn-ea"/>
            </a:endParaRPr>
          </a:p>
          <a:p>
            <a:pPr algn="just"/>
            <a:endParaRPr lang="en-US" altLang="zh-CN" sz="3600" dirty="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0" name="直接连接符 9"/>
          <p:cNvCxnSpPr/>
          <p:nvPr/>
        </p:nvCxnSpPr>
        <p:spPr>
          <a:xfrm>
            <a:off x="1057722" y="900289"/>
            <a:ext cx="976930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anim calcmode="lin" valueType="num">
                                      <p:cBhvr additive="base">
                                        <p:cTn id="7"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xEl>
                                              <p:pRg st="3" end="3"/>
                                            </p:txEl>
                                          </p:spTgt>
                                        </p:tgtEl>
                                        <p:attrNameLst>
                                          <p:attrName>style.visibility</p:attrName>
                                        </p:attrNameLst>
                                      </p:cBhvr>
                                      <p:to>
                                        <p:strVal val="visible"/>
                                      </p:to>
                                    </p:set>
                                    <p:anim calcmode="lin" valueType="num">
                                      <p:cBhvr additive="base">
                                        <p:cTn id="13"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xEl>
                                              <p:pRg st="4" end="4"/>
                                            </p:txEl>
                                          </p:spTgt>
                                        </p:tgtEl>
                                        <p:attrNameLst>
                                          <p:attrName>style.visibility</p:attrName>
                                        </p:attrNameLst>
                                      </p:cBhvr>
                                      <p:to>
                                        <p:strVal val="visible"/>
                                      </p:to>
                                    </p:set>
                                    <p:anim calcmode="lin" valueType="num">
                                      <p:cBhvr additive="base">
                                        <p:cTn id="19"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54965" y="1280160"/>
            <a:ext cx="11471910" cy="7047230"/>
          </a:xfrm>
          <a:prstGeom prst="rect">
            <a:avLst/>
          </a:prstGeom>
          <a:noFill/>
        </p:spPr>
        <p:txBody>
          <a:bodyPr wrap="square" rtlCol="0" anchor="t">
            <a:spAutoFit/>
          </a:bodyPr>
          <a:p>
            <a:pPr algn="l"/>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接下来就是把每段的中间补充完整，记住三大原则：</a:t>
            </a:r>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r>
              <a:rPr lang="en-US" altLang="zh-CN" sz="2400">
                <a:solidFill>
                  <a:schemeClr val="tx1"/>
                </a:solidFill>
                <a:effectLst>
                  <a:outerShdw blurRad="38100" dist="19050" dir="2700000" algn="tl" rotWithShape="0">
                    <a:schemeClr val="dk1">
                      <a:alpha val="40000"/>
                    </a:scheme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1.Action—Response原则</a:t>
            </a:r>
            <a:r>
              <a:rPr lang="zh-CN" altLang="en-US" sz="2400">
                <a:solidFill>
                  <a:schemeClr val="tx1"/>
                </a:solidFill>
                <a:effectLst>
                  <a:outerShdw blurRad="38100" dist="19050" dir="2700000" algn="tl" rotWithShape="0">
                    <a:schemeClr val="dk1">
                      <a:alpha val="40000"/>
                    </a:scheme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（原文一致）</a:t>
            </a:r>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2400">
                <a:solidFill>
                  <a:srgbClr val="FF0000"/>
                </a:solidFill>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角色A的所言、所行、所感、所想会引起其它角色的系列反应</a:t>
            </a:r>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若对话应简短</a:t>
            </a:r>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1-2句，不一定都要说话，无声的动作也是response。</a:t>
            </a:r>
            <a:r>
              <a:rPr lang="zh-CN" altLang="en-US" sz="2400">
                <a:solidFill>
                  <a:srgbClr val="FF0000"/>
                </a:solidFill>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注意</a:t>
            </a:r>
            <a:r>
              <a:rPr lang="en-US" altLang="zh-CN"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内容要</a:t>
            </a:r>
            <a:r>
              <a:rPr lang="zh-CN" altLang="en-US"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前后衔接，</a:t>
            </a:r>
            <a:r>
              <a:rPr lang="en-US" altLang="zh-CN"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上下连贯</a:t>
            </a:r>
            <a:r>
              <a:rPr lang="zh-CN" altLang="en-US"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语言表达风格一致</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a:t>
            </a:r>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r>
              <a:rPr lang="en-US" altLang="zh-CN" sz="2400">
                <a:effectLst>
                  <a:outerShdw blurRad="50800" dist="38100" algn="l" rotWithShape="0">
                    <a:prstClr val="black">
                      <a:alpha val="40000"/>
                    </a:prst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2.Conflict—Solution原则 (曲折性</a:t>
            </a:r>
            <a:r>
              <a:rPr lang="zh-CN" altLang="en-US" sz="2400">
                <a:effectLst>
                  <a:outerShdw blurRad="50800" dist="38100" algn="l" rotWithShape="0">
                    <a:prstClr val="black">
                      <a:alpha val="40000"/>
                    </a:prst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故事</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皆</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有</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等线" panose="02010600030101010101" charset="-122"/>
              </a:rPr>
              <a:t>跌宕</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起伏，困难或问题最终能解决</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2400" u="sng">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一般而言</a:t>
            </a:r>
            <a:r>
              <a:rPr lang="en-US" altLang="zh-CN" sz="2400" u="sng">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第二段会有solution。</a:t>
            </a:r>
            <a:r>
              <a:rPr lang="zh-CN" altLang="en-US" sz="2400" u="sng">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第一段通常无明确解决方案。</a:t>
            </a:r>
            <a:endParaRPr lang="zh-CN" altLang="en-US" sz="2400" u="sng"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r>
              <a:rPr lang="en-US" altLang="zh-CN" sz="2400">
                <a:effectLst>
                  <a:outerShdw blurRad="50800" dist="38100" algn="l" rotWithShape="0">
                    <a:prstClr val="black">
                      <a:alpha val="40000"/>
                    </a:prst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3.Negative—Positive原则</a:t>
            </a:r>
            <a:r>
              <a:rPr lang="zh-CN" altLang="en-US" sz="2400">
                <a:effectLst>
                  <a:outerShdw blurRad="50800" dist="38100" algn="l" rotWithShape="0">
                    <a:prstClr val="black">
                      <a:alpha val="40000"/>
                    </a:prst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（正能量）</a:t>
            </a:r>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：要体现情感的变化，无论前面</a:t>
            </a:r>
            <a:r>
              <a:rPr lang="zh-CN" altLang="en-US"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如何</a:t>
            </a:r>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negative，最终都是积极的。</a:t>
            </a:r>
            <a:r>
              <a:rPr lang="en-US" altLang="zh-CN"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故事内容要弘扬核心价值观</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i.e.迷路了但最终一定回到家；失败了或遇到困难了，最终一定成功；吵架了最后一定</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言归于好</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和睦相处</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；犯错了，最后一定会改过自新重新做人；贼逃了，最后一定绳之以法</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 </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，不能投机不能杀死动物</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等等。</a:t>
            </a:r>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en-US" altLang="zh-CN" sz="2800" b="1" dirty="0">
              <a:latin typeface="华文楷体" panose="02010600040101010101" pitchFamily="2" charset="-122"/>
              <a:ea typeface="华文楷体" panose="02010600040101010101" pitchFamily="2" charset="-122"/>
              <a:sym typeface="+mn-ea"/>
            </a:endParaRPr>
          </a:p>
          <a:p>
            <a:pPr algn="l"/>
            <a:endParaRPr lang="zh-CN" altLang="en-US" sz="2800" b="1" dirty="0">
              <a:solidFill>
                <a:srgbClr val="404040"/>
              </a:solidFill>
              <a:latin typeface="华文楷体" panose="02010600040101010101" pitchFamily="2" charset="-122"/>
              <a:ea typeface="华文楷体" panose="02010600040101010101" pitchFamily="2" charset="-122"/>
            </a:endParaRPr>
          </a:p>
          <a:p>
            <a:pPr algn="l"/>
            <a:endParaRPr lang="en-US" altLang="zh-CN" sz="2800" b="1" dirty="0">
              <a:latin typeface="楷体" panose="02010609060101010101" charset="-122"/>
              <a:ea typeface="楷体" panose="02010609060101010101" charset="-122"/>
              <a:sym typeface="+mn-ea"/>
            </a:endParaRPr>
          </a:p>
          <a:p>
            <a:pPr algn="l"/>
            <a:endParaRPr lang="en-US" altLang="zh-CN" sz="2800" b="1" dirty="0">
              <a:latin typeface="楷体" panose="02010609060101010101" charset="-122"/>
              <a:ea typeface="楷体" panose="02010609060101010101" charset="-122"/>
            </a:endParaRPr>
          </a:p>
          <a:p>
            <a:pPr algn="l"/>
            <a:r>
              <a:rPr lang="en-US" altLang="zh-CN" sz="2800" b="1">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sym typeface="+mn-ea"/>
              </a:rPr>
              <a:t>3.</a:t>
            </a:r>
            <a:endParaRPr lang="zh-CN" altLang="en-US" sz="2800" b="1" u="sng" dirty="0">
              <a:latin typeface="华文楷体" panose="02010600040101010101" pitchFamily="2" charset="-122"/>
              <a:ea typeface="华文楷体" panose="02010600040101010101" pitchFamily="2" charset="-122"/>
              <a:sym typeface="+mn-ea"/>
            </a:endParaRPr>
          </a:p>
        </p:txBody>
      </p:sp>
      <p:sp>
        <p:nvSpPr>
          <p:cNvPr id="3" name="文本框 2"/>
          <p:cNvSpPr txBox="1"/>
          <p:nvPr/>
        </p:nvSpPr>
        <p:spPr>
          <a:xfrm>
            <a:off x="1608455" y="288925"/>
            <a:ext cx="8427085" cy="768350"/>
          </a:xfrm>
          <a:prstGeom prst="rect">
            <a:avLst/>
          </a:prstGeom>
          <a:noFill/>
        </p:spPr>
        <p:txBody>
          <a:bodyPr wrap="square" rtlCol="0">
            <a:spAutoFit/>
          </a:bodyPr>
          <a:p>
            <a:pPr algn="l"/>
            <a:r>
              <a:rPr lang="zh-CN" altLang="en-US" sz="4400" b="1" dirty="0">
                <a:gradFill>
                  <a:gsLst>
                    <a:gs pos="21000">
                      <a:srgbClr val="53575C"/>
                    </a:gs>
                    <a:gs pos="88000">
                      <a:srgbClr val="C5C7CA"/>
                    </a:gs>
                  </a:gsLst>
                  <a:lin ang="5400000"/>
                </a:gradFill>
                <a:effectLst/>
                <a:latin typeface="华文隶书" panose="02010800040101010101" pitchFamily="2" charset="-122"/>
                <a:ea typeface="华文隶书" panose="02010800040101010101" pitchFamily="2" charset="-122"/>
                <a:sym typeface="+mn-ea"/>
              </a:rPr>
              <a:t>写作步骤</a:t>
            </a:r>
            <a:r>
              <a:rPr lang="en-US" altLang="zh-CN" sz="4400" b="1" dirty="0">
                <a:gradFill>
                  <a:gsLst>
                    <a:gs pos="21000">
                      <a:srgbClr val="53575C"/>
                    </a:gs>
                    <a:gs pos="88000">
                      <a:srgbClr val="C5C7CA"/>
                    </a:gs>
                  </a:gsLst>
                  <a:lin ang="5400000"/>
                </a:gradFill>
                <a:effectLst/>
                <a:latin typeface="华文隶书" panose="02010800040101010101" pitchFamily="2" charset="-122"/>
                <a:ea typeface="华文隶书" panose="02010800040101010101" pitchFamily="2" charset="-122"/>
                <a:sym typeface="+mn-ea"/>
              </a:rPr>
              <a:t>2</a:t>
            </a:r>
            <a:r>
              <a:rPr lang="zh-CN" altLang="en-US" sz="4400" b="1" dirty="0">
                <a:gradFill>
                  <a:gsLst>
                    <a:gs pos="21000">
                      <a:srgbClr val="53575C"/>
                    </a:gs>
                    <a:gs pos="88000">
                      <a:srgbClr val="C5C7CA"/>
                    </a:gs>
                  </a:gsLst>
                  <a:lin ang="5400000"/>
                </a:gradFill>
                <a:effectLst/>
                <a:latin typeface="华文隶书" panose="02010800040101010101" pitchFamily="2" charset="-122"/>
                <a:ea typeface="华文隶书" panose="02010800040101010101" pitchFamily="2" charset="-122"/>
                <a:sym typeface="+mn-ea"/>
              </a:rPr>
              <a:t>：三大原则</a:t>
            </a:r>
            <a:r>
              <a:rPr lang="zh-CN" altLang="en-US" sz="4400" b="1" dirty="0">
                <a:gradFill>
                  <a:gsLst>
                    <a:gs pos="21000">
                      <a:srgbClr val="53575C"/>
                    </a:gs>
                    <a:gs pos="88000">
                      <a:srgbClr val="C5C7CA"/>
                    </a:gs>
                  </a:gsLst>
                  <a:lin ang="5400000"/>
                </a:gradFill>
                <a:effectLst/>
                <a:latin typeface="华文隶书" panose="02010800040101010101" pitchFamily="2" charset="-122"/>
                <a:ea typeface="华文隶书" panose="02010800040101010101" pitchFamily="2" charset="-122"/>
              </a:rPr>
              <a:t>补全段落</a:t>
            </a:r>
            <a:r>
              <a:rPr lang="en-US" altLang="zh-CN" sz="4400" b="1" dirty="0">
                <a:gradFill>
                  <a:gsLst>
                    <a:gs pos="21000">
                      <a:srgbClr val="53575C"/>
                    </a:gs>
                    <a:gs pos="88000">
                      <a:srgbClr val="C5C7CA"/>
                    </a:gs>
                  </a:gsLst>
                  <a:lin ang="5400000"/>
                </a:gradFill>
                <a:effectLst/>
                <a:latin typeface="华文隶书" panose="02010800040101010101" pitchFamily="2" charset="-122"/>
                <a:ea typeface="华文隶书" panose="02010800040101010101" pitchFamily="2" charset="-122"/>
              </a:rPr>
              <a:t> </a:t>
            </a:r>
            <a:endParaRPr lang="zh-CN" altLang="en-US" sz="4400" b="1" dirty="0">
              <a:gradFill>
                <a:gsLst>
                  <a:gs pos="21000">
                    <a:srgbClr val="53575C"/>
                  </a:gs>
                  <a:gs pos="88000">
                    <a:srgbClr val="C5C7CA"/>
                  </a:gs>
                </a:gsLst>
                <a:lin ang="5400000"/>
              </a:gradFill>
              <a:effectLst/>
              <a:latin typeface="华文隶书" panose="02010800040101010101" pitchFamily="2" charset="-122"/>
              <a:ea typeface="华文隶书" panose="02010800040101010101" pitchFamily="2" charset="-122"/>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20"/>
          <p:cNvSpPr txBox="1"/>
          <p:nvPr/>
        </p:nvSpPr>
        <p:spPr>
          <a:xfrm>
            <a:off x="1057722" y="281214"/>
            <a:ext cx="5647878" cy="645160"/>
          </a:xfrm>
          <a:prstGeom prst="rect">
            <a:avLst/>
          </a:prstGeom>
          <a:noFill/>
        </p:spPr>
        <p:txBody>
          <a:bodyPr wrap="square" rtlCol="0">
            <a:spAutoFit/>
          </a:bodyPr>
          <a:lstStyle/>
          <a:p>
            <a:r>
              <a:rPr lang="en-US" altLang="zh-CN" sz="3600" b="1" i="1" dirty="0" smtClean="0">
                <a:latin typeface="微软雅黑" panose="020B0503020204020204" pitchFamily="34" charset="-122"/>
                <a:ea typeface="微软雅黑" panose="020B0503020204020204" pitchFamily="34" charset="-122"/>
              </a:rPr>
              <a:t>One </a:t>
            </a:r>
            <a:r>
              <a:rPr lang="en-US" altLang="zh-CN" sz="3600" b="1" i="1" dirty="0">
                <a:latin typeface="微软雅黑" panose="020B0503020204020204" pitchFamily="34" charset="-122"/>
                <a:ea typeface="微软雅黑" panose="020B0503020204020204" pitchFamily="34" charset="-122"/>
              </a:rPr>
              <a:t>possible version 1:</a:t>
            </a:r>
            <a:endParaRPr lang="zh-CN" altLang="en-US" sz="3600" b="1" i="1" dirty="0">
              <a:latin typeface="方正幼线简体" panose="03000509000000000000" pitchFamily="65" charset="-122"/>
              <a:ea typeface="方正幼线简体" panose="03000509000000000000" pitchFamily="65" charset="-122"/>
            </a:endParaRPr>
          </a:p>
        </p:txBody>
      </p:sp>
      <p:sp>
        <p:nvSpPr>
          <p:cNvPr id="19" name="文本框 20"/>
          <p:cNvSpPr txBox="1"/>
          <p:nvPr/>
        </p:nvSpPr>
        <p:spPr>
          <a:xfrm>
            <a:off x="0" y="1045845"/>
            <a:ext cx="12192000" cy="5812155"/>
          </a:xfrm>
          <a:prstGeom prst="rect">
            <a:avLst/>
          </a:prstGeom>
          <a:solidFill>
            <a:schemeClr val="accent6">
              <a:lumMod val="20000"/>
              <a:lumOff val="80000"/>
            </a:schemeClr>
          </a:solidFill>
        </p:spPr>
        <p:txBody>
          <a:bodyPr wrap="square" rtlCol="0">
            <a:noAutofit/>
          </a:bodyPr>
          <a:lstStyle/>
          <a:p>
            <a:pPr algn="just"/>
            <a:r>
              <a:rPr lang="en-US" altLang="zh-CN" sz="2400" i="1"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i="1" dirty="0" smtClean="0">
                <a:latin typeface="Times New Roman" panose="02020603050405020304" pitchFamily="18" charset="0"/>
                <a:ea typeface="微软雅黑" panose="020B0503020204020204" pitchFamily="34" charset="-122"/>
                <a:cs typeface="Times New Roman" panose="02020603050405020304" pitchFamily="18" charset="0"/>
              </a:rPr>
              <a:t>   Later</a:t>
            </a:r>
            <a:r>
              <a:rPr lang="en-US" altLang="zh-CN" sz="2800" i="1" dirty="0">
                <a:latin typeface="Times New Roman" panose="02020603050405020304" pitchFamily="18" charset="0"/>
                <a:ea typeface="微软雅黑" panose="020B0503020204020204" pitchFamily="34" charset="-122"/>
                <a:cs typeface="Times New Roman" panose="02020603050405020304" pitchFamily="18" charset="0"/>
              </a:rPr>
              <a:t>, as we stood by the burning tent to keep warm, we considered our difficult situation.</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 Our </a:t>
            </a:r>
            <a:r>
              <a:rPr lang="en-US" altLang="zh-CN" sz="2800" u="sng" dirty="0">
                <a:latin typeface="Times New Roman" panose="02020603050405020304" pitchFamily="18" charset="0"/>
                <a:ea typeface="微软雅黑" panose="020B0503020204020204" pitchFamily="34" charset="-122"/>
                <a:cs typeface="Times New Roman" panose="02020603050405020304" pitchFamily="18" charset="0"/>
              </a:rPr>
              <a:t>campsite</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 was in the deep of the </a:t>
            </a:r>
            <a:r>
              <a:rPr lang="en-US" altLang="zh-CN" sz="2800" u="sng" dirty="0">
                <a:latin typeface="Times New Roman" panose="02020603050405020304" pitchFamily="18" charset="0"/>
                <a:ea typeface="微软雅黑" panose="020B0503020204020204" pitchFamily="34" charset="-122"/>
                <a:cs typeface="Times New Roman" panose="02020603050405020304" pitchFamily="18" charset="0"/>
              </a:rPr>
              <a:t>forest</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 really far away from the highway. We were </a:t>
            </a:r>
            <a:r>
              <a:rPr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in the middle of nowhere</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wearing</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 only underwear, </a:t>
            </a:r>
            <a:r>
              <a:rPr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with</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 our </a:t>
            </a:r>
            <a:r>
              <a:rPr lang="en-US" altLang="zh-CN" sz="2800" u="sng" dirty="0">
                <a:latin typeface="Times New Roman" panose="02020603050405020304" pitchFamily="18" charset="0"/>
                <a:ea typeface="微软雅黑" panose="020B0503020204020204" pitchFamily="34" charset="-122"/>
                <a:cs typeface="Times New Roman" panose="02020603050405020304" pitchFamily="18" charset="0"/>
              </a:rPr>
              <a:t>supplies</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burnt into ashes</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 including our cellphones. Even </a:t>
            </a:r>
            <a:r>
              <a:rPr lang="en-US" altLang="zh-CN" sz="2800" u="sng" dirty="0">
                <a:latin typeface="Times New Roman" panose="02020603050405020304" pitchFamily="18" charset="0"/>
                <a:ea typeface="微软雅黑" panose="020B0503020204020204" pitchFamily="34" charset="-122"/>
                <a:cs typeface="Times New Roman" panose="02020603050405020304" pitchFamily="18" charset="0"/>
              </a:rPr>
              <a:t>Steve</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 was unsure what to do next. The only thing we could do was just sit in the cold air and wonder how to get out of the forest</a:t>
            </a:r>
            <a:r>
              <a:rPr lang="en-US" altLang="zh-CN" sz="28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8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2800" i="1" dirty="0" smtClean="0">
                <a:latin typeface="Times New Roman" panose="02020603050405020304" pitchFamily="18" charset="0"/>
                <a:ea typeface="微软雅黑" panose="020B0503020204020204" pitchFamily="34" charset="-122"/>
                <a:cs typeface="Times New Roman" panose="02020603050405020304" pitchFamily="18" charset="0"/>
                <a:sym typeface="+mn-ea"/>
              </a:rPr>
              <a:t>       Suddenly</a:t>
            </a:r>
            <a:r>
              <a:rPr lang="en-US" altLang="zh-CN" sz="2800" i="1" dirty="0">
                <a:latin typeface="Times New Roman" panose="02020603050405020304" pitchFamily="18" charset="0"/>
                <a:ea typeface="微软雅黑" panose="020B0503020204020204" pitchFamily="34" charset="-122"/>
                <a:cs typeface="Times New Roman" panose="02020603050405020304" pitchFamily="18" charset="0"/>
                <a:sym typeface="+mn-ea"/>
              </a:rPr>
              <a:t>, we heard a noise in the forest.</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mn-ea"/>
              </a:rPr>
              <a:t> </a:t>
            </a:r>
            <a:r>
              <a:rPr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Anxiously</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mn-ea"/>
              </a:rPr>
              <a:t> we listened and stared into the darkness. A jeep appeared. A </a:t>
            </a:r>
            <a:r>
              <a:rPr lang="en-US" altLang="zh-CN" sz="2800" u="sng" dirty="0">
                <a:latin typeface="Times New Roman" panose="02020603050405020304" pitchFamily="18" charset="0"/>
                <a:ea typeface="微软雅黑" panose="020B0503020204020204" pitchFamily="34" charset="-122"/>
                <a:cs typeface="Times New Roman" panose="02020603050405020304" pitchFamily="18" charset="0"/>
                <a:sym typeface="+mn-ea"/>
              </a:rPr>
              <a:t>forester</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mn-ea"/>
              </a:rPr>
              <a:t> had </a:t>
            </a:r>
            <a:r>
              <a:rPr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spotted the light</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mn-ea"/>
              </a:rPr>
              <a:t> from the fire and had come to have a check. We jumped into the warm vehicle and the forester drove us to the ranger station, </a:t>
            </a:r>
            <a:r>
              <a:rPr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where</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mn-ea"/>
              </a:rPr>
              <a:t> we were given clothes and were able to call our parents. Steve and I </a:t>
            </a:r>
            <a:r>
              <a:rPr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had many more camping adventures from then on</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mn-ea"/>
              </a:rPr>
              <a:t>, but</a:t>
            </a:r>
            <a:r>
              <a:rPr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 it was</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mn-ea"/>
              </a:rPr>
              <a:t> on this trip</a:t>
            </a:r>
            <a:r>
              <a:rPr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 that</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mn-ea"/>
              </a:rPr>
              <a:t> Steve began to treat me more like a friend rather than a younger cousin. </a:t>
            </a:r>
            <a:r>
              <a:rPr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Our friendship continues to this day</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lang="zh-CN" altLang="en-US" sz="2800" dirty="0">
              <a:latin typeface="Times New Roman" panose="02020603050405020304" pitchFamily="18" charset="0"/>
              <a:ea typeface="方正幼线简体" panose="03000509000000000000" pitchFamily="65" charset="-122"/>
              <a:cs typeface="Times New Roman" panose="02020603050405020304" pitchFamily="18" charset="0"/>
            </a:endParaRPr>
          </a:p>
          <a:p>
            <a:pPr algn="just"/>
            <a:endParaRPr lang="en-US" altLang="zh-CN" sz="3600" dirty="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0" name="直接连接符 9"/>
          <p:cNvCxnSpPr/>
          <p:nvPr/>
        </p:nvCxnSpPr>
        <p:spPr>
          <a:xfrm>
            <a:off x="1057722" y="1046063"/>
            <a:ext cx="976930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20"/>
          <p:cNvSpPr txBox="1"/>
          <p:nvPr/>
        </p:nvSpPr>
        <p:spPr>
          <a:xfrm>
            <a:off x="1057722" y="281214"/>
            <a:ext cx="5647878" cy="645160"/>
          </a:xfrm>
          <a:prstGeom prst="rect">
            <a:avLst/>
          </a:prstGeom>
          <a:noFill/>
        </p:spPr>
        <p:txBody>
          <a:bodyPr wrap="square" rtlCol="0">
            <a:spAutoFit/>
          </a:bodyPr>
          <a:lstStyle/>
          <a:p>
            <a:r>
              <a:rPr lang="en-US" altLang="zh-CN" sz="3600" b="1" i="1" dirty="0" smtClean="0">
                <a:latin typeface="微软雅黑" panose="020B0503020204020204" pitchFamily="34" charset="-122"/>
                <a:ea typeface="微软雅黑" panose="020B0503020204020204" pitchFamily="34" charset="-122"/>
              </a:rPr>
              <a:t>One </a:t>
            </a:r>
            <a:r>
              <a:rPr lang="en-US" altLang="zh-CN" sz="3600" b="1" i="1" dirty="0">
                <a:latin typeface="微软雅黑" panose="020B0503020204020204" pitchFamily="34" charset="-122"/>
                <a:ea typeface="微软雅黑" panose="020B0503020204020204" pitchFamily="34" charset="-122"/>
              </a:rPr>
              <a:t>possible version 2:</a:t>
            </a:r>
            <a:endParaRPr lang="zh-CN" altLang="en-US" sz="3600" b="1" i="1" dirty="0">
              <a:latin typeface="方正幼线简体" panose="03000509000000000000" pitchFamily="65" charset="-122"/>
              <a:ea typeface="方正幼线简体" panose="03000509000000000000" pitchFamily="65" charset="-122"/>
            </a:endParaRPr>
          </a:p>
        </p:txBody>
      </p:sp>
      <p:sp>
        <p:nvSpPr>
          <p:cNvPr id="19" name="文本框 20"/>
          <p:cNvSpPr txBox="1"/>
          <p:nvPr/>
        </p:nvSpPr>
        <p:spPr>
          <a:xfrm>
            <a:off x="0" y="1109345"/>
            <a:ext cx="12192000" cy="5692775"/>
          </a:xfrm>
          <a:prstGeom prst="rect">
            <a:avLst/>
          </a:prstGeom>
          <a:solidFill>
            <a:schemeClr val="accent6">
              <a:lumMod val="20000"/>
              <a:lumOff val="80000"/>
            </a:schemeClr>
          </a:solidFill>
        </p:spPr>
        <p:txBody>
          <a:bodyPr wrap="square" rtlCol="0">
            <a:noAutofit/>
          </a:bodyPr>
          <a:lstStyle/>
          <a:p>
            <a:pPr algn="just"/>
            <a:r>
              <a:rPr lang="en-US" altLang="zh-CN" sz="2500" i="1" dirty="0" smtClean="0">
                <a:latin typeface="Times New Roman Italic" panose="02020503050405090304" charset="0"/>
                <a:ea typeface="微软雅黑" panose="020B0503020204020204" pitchFamily="34" charset="-122"/>
                <a:cs typeface="Times New Roman Italic" panose="02020503050405090304" charset="0"/>
              </a:rPr>
              <a:t>       Later, as we stood by the burning tent to keep warm, we considered our situation.</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Our campsite was deep in the forest, so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with</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all of our supplies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consumed by the fire</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we were almost completely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cut off</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from the outside world. Our bodies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shivered</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as all we had on was thin underwear. We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yelled for help</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but there was no response. “The ranger station!” Steve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suddenly shouted with excitement</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“If only we could catch the foresters’ attention!” We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fed</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more wood into the fire,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pinning</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all our hopes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on</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someone noticing it. After waiting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what seemed like centuries</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we were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on the edge of mental collapse</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500" i="1" dirty="0" smtClean="0">
                <a:latin typeface="Times New Roman Italic" panose="02020503050405090304" charset="0"/>
                <a:ea typeface="微软雅黑" panose="020B0503020204020204" pitchFamily="34" charset="-122"/>
                <a:cs typeface="Times New Roman Italic" panose="02020503050405090304" charset="0"/>
              </a:rPr>
              <a:t>Suddenly, we heard a noise in the forest.</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As it became louder and closer, Steve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recognized</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it as the sound of a jeep. Then </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I saw a dark shape moving towards us when </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the noise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came to an abrupt end</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It was a forester! Luckily enough, he had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spied</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the light and smoke and came to check immediately. Still</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badly shaken</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 we </a:t>
            </a:r>
            <a:r>
              <a:rPr lang="en-US" altLang="zh-CN" sz="2500" u="sng" dirty="0" smtClean="0">
                <a:latin typeface="Times New Roman" panose="02020603050405020304" pitchFamily="18" charset="0"/>
                <a:ea typeface="微软雅黑" panose="020B0503020204020204" pitchFamily="34" charset="-122"/>
                <a:cs typeface="Times New Roman" panose="02020603050405020304" pitchFamily="18" charset="0"/>
                <a:sym typeface="+mn-ea"/>
              </a:rPr>
              <a:t>could hardly</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 whisper thank-you</a:t>
            </a:r>
            <a:r>
              <a:rPr lang="en-US" altLang="zh-CN" sz="2500" u="sng" dirty="0" smtClean="0">
                <a:latin typeface="Times New Roman" panose="02020603050405020304" pitchFamily="18" charset="0"/>
                <a:ea typeface="微软雅黑" panose="020B0503020204020204" pitchFamily="34" charset="-122"/>
                <a:cs typeface="Times New Roman" panose="02020603050405020304" pitchFamily="18" charset="0"/>
                <a:sym typeface="+mn-ea"/>
              </a:rPr>
              <a:t> but </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quickly jumped into his warm vehicle as he put out the fire. At the </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sym typeface="+mn-ea"/>
              </a:rPr>
              <a:t>ranger </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station, we put on some warm clothes and called our parents.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It was</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only when we hung up the phone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that</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 we realized we had managed to </a:t>
            </a:r>
            <a:r>
              <a:rPr lang="en-US" altLang="zh-CN" sz="2500"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survive the accident narrowly</a:t>
            </a:r>
            <a:r>
              <a:rPr lang="en-US" altLang="zh-CN" sz="25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 in the wild</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lang="en-US" altLang="zh-CN" sz="25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2500" dirty="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0" name="直接连接符 9"/>
          <p:cNvCxnSpPr/>
          <p:nvPr/>
        </p:nvCxnSpPr>
        <p:spPr>
          <a:xfrm>
            <a:off x="1057722" y="1046063"/>
            <a:ext cx="976930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47320" y="0"/>
            <a:ext cx="11908155" cy="6872605"/>
          </a:xfrm>
          <a:prstGeom prst="rect">
            <a:avLst/>
          </a:prstGeom>
          <a:noFill/>
        </p:spPr>
        <p:txBody>
          <a:bodyPr wrap="square" rtlCol="0" anchor="t">
            <a:noAutofit/>
          </a:bodyPr>
          <a:p>
            <a:r>
              <a:rPr lang="zh-CN" altLang="en-US" sz="2000">
                <a:highlight>
                  <a:srgbClr val="FFFF00"/>
                </a:highlight>
              </a:rPr>
              <a:t>情绪三阶段：</a:t>
            </a:r>
            <a:endParaRPr lang="zh-CN" altLang="en-US" sz="2000">
              <a:highlight>
                <a:srgbClr val="FFFF00"/>
              </a:highlight>
            </a:endParaRPr>
          </a:p>
          <a:p>
            <a:endParaRPr lang="zh-CN" altLang="en-US" sz="2000"/>
          </a:p>
          <a:p>
            <a:r>
              <a:rPr lang="zh-CN" altLang="en-US" sz="2000"/>
              <a:t>第一阶段：开端或冲突出现时的消极情绪</a:t>
            </a:r>
            <a:endParaRPr lang="zh-CN" altLang="en-US" sz="2000"/>
          </a:p>
          <a:p>
            <a:r>
              <a:rPr lang="zh-CN" altLang="en-US" sz="2000"/>
              <a:t>1.焦虑（Anxiety）</a:t>
            </a:r>
            <a:endParaRPr lang="zh-CN" altLang="en-US" sz="2000"/>
          </a:p>
          <a:p>
            <a:r>
              <a:rPr lang="zh-CN" altLang="en-US" sz="2000"/>
              <a:t>2.恐惧（Fear）</a:t>
            </a:r>
            <a:endParaRPr lang="zh-CN" altLang="en-US" sz="2000"/>
          </a:p>
          <a:p>
            <a:r>
              <a:rPr lang="zh-CN" altLang="en-US" sz="2000"/>
              <a:t>3.悲伤（Sadness）</a:t>
            </a:r>
            <a:endParaRPr lang="zh-CN" altLang="en-US" sz="2000"/>
          </a:p>
          <a:p>
            <a:r>
              <a:rPr lang="zh-CN" altLang="en-US" sz="2000"/>
              <a:t>4.愤怒（Anger）</a:t>
            </a:r>
            <a:endParaRPr lang="zh-CN" altLang="en-US" sz="2000"/>
          </a:p>
          <a:p>
            <a:r>
              <a:rPr lang="zh-CN" altLang="en-US" sz="2000"/>
              <a:t>5.内疚（Guilt）</a:t>
            </a:r>
            <a:endParaRPr lang="zh-CN" altLang="en-US" sz="2000"/>
          </a:p>
          <a:p>
            <a:r>
              <a:rPr lang="zh-CN" altLang="en-US" sz="2000"/>
              <a:t> </a:t>
            </a:r>
            <a:endParaRPr lang="zh-CN" altLang="en-US" sz="2000"/>
          </a:p>
          <a:p>
            <a:r>
              <a:rPr lang="zh-CN" altLang="en-US" sz="2000"/>
              <a:t>第二阶段：转折点的过渡情绪</a:t>
            </a:r>
            <a:endParaRPr lang="zh-CN" altLang="en-US" sz="2000"/>
          </a:p>
          <a:p>
            <a:r>
              <a:rPr lang="en-US" altLang="zh-CN" sz="2000"/>
              <a:t>6. </a:t>
            </a:r>
            <a:r>
              <a:rPr lang="zh-CN" altLang="en-US" sz="2000"/>
              <a:t>平静（</a:t>
            </a:r>
            <a:r>
              <a:rPr lang="en-US" altLang="zh-CN" sz="2000"/>
              <a:t>peace)</a:t>
            </a:r>
            <a:endParaRPr lang="zh-CN" altLang="en-US" sz="2000"/>
          </a:p>
          <a:p>
            <a:r>
              <a:rPr lang="zh-CN" altLang="en-US" sz="2000"/>
              <a:t>6.</a:t>
            </a:r>
            <a:r>
              <a:rPr lang="en-US" altLang="zh-CN" sz="2000"/>
              <a:t> </a:t>
            </a:r>
            <a:r>
              <a:rPr lang="zh-CN" altLang="en-US" sz="2000"/>
              <a:t>希望（Hope）</a:t>
            </a:r>
            <a:endParaRPr lang="zh-CN" altLang="en-US" sz="2000"/>
          </a:p>
          <a:p>
            <a:r>
              <a:rPr lang="zh-CN" altLang="en-US" sz="2000"/>
              <a:t>7.</a:t>
            </a:r>
            <a:r>
              <a:rPr lang="en-US" altLang="zh-CN" sz="2000"/>
              <a:t> </a:t>
            </a:r>
            <a:r>
              <a:rPr lang="zh-CN" altLang="en-US" sz="2000"/>
              <a:t>犹豫（Hesitation）</a:t>
            </a:r>
            <a:r>
              <a:rPr lang="en-US" altLang="zh-CN" sz="2000"/>
              <a:t>/</a:t>
            </a:r>
            <a:r>
              <a:rPr lang="zh-CN" altLang="en-US" sz="2000"/>
              <a:t>谨慎（Caution）</a:t>
            </a:r>
            <a:endParaRPr lang="zh-CN" altLang="en-US" sz="2000"/>
          </a:p>
          <a:p>
            <a:r>
              <a:rPr lang="zh-CN" altLang="en-US" sz="2000"/>
              <a:t> </a:t>
            </a:r>
            <a:endParaRPr lang="zh-CN" altLang="en-US" sz="2000"/>
          </a:p>
          <a:p>
            <a:r>
              <a:rPr lang="zh-CN" altLang="en-US" sz="2000"/>
              <a:t>第三阶段：结局或问题解决后的积极情绪</a:t>
            </a:r>
            <a:endParaRPr lang="zh-CN" altLang="en-US" sz="2000"/>
          </a:p>
          <a:p>
            <a:r>
              <a:rPr lang="zh-CN" altLang="en-US" sz="2000"/>
              <a:t>9.</a:t>
            </a:r>
            <a:r>
              <a:rPr lang="en-US" altLang="zh-CN" sz="2000"/>
              <a:t>  </a:t>
            </a:r>
            <a:r>
              <a:rPr lang="zh-CN" altLang="en-US" sz="2000"/>
              <a:t>喜悦（Joy）/ 快乐（Happiness）/ 兴奋（Excitement）</a:t>
            </a:r>
            <a:endParaRPr lang="zh-CN" altLang="en-US" sz="2000"/>
          </a:p>
          <a:p>
            <a:r>
              <a:rPr lang="zh-CN" altLang="en-US" sz="2000"/>
              <a:t>10.安心（Relief）/ 轻松（</a:t>
            </a:r>
            <a:r>
              <a:rPr lang="en-US" altLang="zh-CN" sz="2000"/>
              <a:t>relaxation</a:t>
            </a:r>
            <a:r>
              <a:rPr lang="zh-CN" altLang="en-US" sz="2000"/>
              <a:t>）</a:t>
            </a:r>
            <a:endParaRPr lang="zh-CN" altLang="en-US" sz="2000"/>
          </a:p>
          <a:p>
            <a:r>
              <a:rPr lang="zh-CN" altLang="en-US" sz="2000"/>
              <a:t>11.感激（Gratitude）</a:t>
            </a:r>
            <a:endParaRPr lang="zh-CN" altLang="en-US" sz="2000"/>
          </a:p>
          <a:p>
            <a:r>
              <a:rPr lang="zh-CN" altLang="en-US" sz="2000"/>
              <a:t>12.自信（Confidence）</a:t>
            </a:r>
            <a:endParaRPr lang="zh-CN" altLang="en-US" sz="2000"/>
          </a:p>
          <a:p>
            <a:r>
              <a:rPr lang="zh-CN" altLang="en-US" sz="2000"/>
              <a:t>13.成长（Growth）/ 成熟（Maturity）/ 领悟（Realization）</a:t>
            </a:r>
            <a:endParaRPr lang="zh-CN" altLang="en-US" sz="2000"/>
          </a:p>
          <a:p>
            <a:r>
              <a:rPr lang="zh-CN" altLang="en-US" sz="2000"/>
              <a:t>14.理解（Understanding）/ 领悟（Realization）</a:t>
            </a:r>
            <a:endParaRPr lang="zh-CN" altLang="en-US" sz="2000"/>
          </a:p>
          <a:p>
            <a:r>
              <a:rPr lang="zh-CN" altLang="en-US" sz="2000"/>
              <a:t>15.勇气（Courage）</a:t>
            </a:r>
            <a:endParaRPr lang="zh-CN" altLang="en-US" sz="2000"/>
          </a:p>
          <a:p>
            <a:r>
              <a:rPr lang="zh-CN" altLang="en-US"/>
              <a:t> </a:t>
            </a:r>
            <a:endParaRPr lang="zh-CN" altLang="en-US"/>
          </a:p>
          <a:p>
            <a:endParaRPr lang="zh-CN" altLang="en-US"/>
          </a:p>
        </p:txBody>
      </p:sp>
      <p:cxnSp>
        <p:nvCxnSpPr>
          <p:cNvPr id="3" name="直接连接符 2"/>
          <p:cNvCxnSpPr/>
          <p:nvPr/>
        </p:nvCxnSpPr>
        <p:spPr>
          <a:xfrm>
            <a:off x="5802630" y="2298065"/>
            <a:ext cx="2016125" cy="1522730"/>
          </a:xfrm>
          <a:prstGeom prst="line">
            <a:avLst/>
          </a:prstGeom>
        </p:spPr>
        <p:style>
          <a:lnRef idx="2">
            <a:schemeClr val="accent1"/>
          </a:lnRef>
          <a:fillRef idx="0">
            <a:srgbClr val="FFFFFF"/>
          </a:fillRef>
          <a:effectRef idx="0">
            <a:srgbClr val="FFFFFF"/>
          </a:effectRef>
          <a:fontRef idx="minor">
            <a:schemeClr val="tx1"/>
          </a:fontRef>
        </p:style>
      </p:cxnSp>
      <p:cxnSp>
        <p:nvCxnSpPr>
          <p:cNvPr id="4" name="直接连接符 3"/>
          <p:cNvCxnSpPr/>
          <p:nvPr/>
        </p:nvCxnSpPr>
        <p:spPr>
          <a:xfrm flipV="1">
            <a:off x="7860030" y="1258570"/>
            <a:ext cx="3065780" cy="2551430"/>
          </a:xfrm>
          <a:prstGeom prst="line">
            <a:avLst/>
          </a:prstGeom>
        </p:spPr>
        <p:style>
          <a:lnRef idx="2">
            <a:schemeClr val="accent1"/>
          </a:lnRef>
          <a:fillRef idx="0">
            <a:srgbClr val="FFFFFF"/>
          </a:fillRef>
          <a:effectRef idx="0">
            <a:srgbClr val="FFFFFF"/>
          </a:effectRef>
          <a:fontRef idx="minor">
            <a:schemeClr val="tx1"/>
          </a:fontRef>
        </p:style>
      </p:cxnSp>
      <p:sp>
        <p:nvSpPr>
          <p:cNvPr id="5" name="椭圆 4"/>
          <p:cNvSpPr/>
          <p:nvPr/>
        </p:nvSpPr>
        <p:spPr>
          <a:xfrm>
            <a:off x="7726045" y="3707130"/>
            <a:ext cx="288290" cy="25717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椭圆 6"/>
          <p:cNvSpPr/>
          <p:nvPr/>
        </p:nvSpPr>
        <p:spPr>
          <a:xfrm>
            <a:off x="10652125" y="1258570"/>
            <a:ext cx="358140" cy="25717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nvSpPr>
        <p:spPr>
          <a:xfrm>
            <a:off x="993913" y="221973"/>
            <a:ext cx="5075100" cy="758688"/>
          </a:xfrm>
          <a:prstGeom prst="roundRect">
            <a:avLst/>
          </a:prstGeom>
          <a:solidFill>
            <a:schemeClr val="accent6"/>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标题 1"/>
          <p:cNvSpPr txBox="1"/>
          <p:nvPr/>
        </p:nvSpPr>
        <p:spPr>
          <a:xfrm>
            <a:off x="2174874" y="271668"/>
            <a:ext cx="3250803" cy="10128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zh-CN" dirty="0" smtClean="0">
                <a:solidFill>
                  <a:schemeClr val="bg1"/>
                </a:solidFill>
              </a:rPr>
              <a:t>【评分要点】</a:t>
            </a:r>
            <a:r>
              <a:rPr lang="en-US" altLang="zh-CN" dirty="0" smtClean="0"/>
              <a:t> </a:t>
            </a:r>
            <a:endParaRPr lang="zh-CN" altLang="en-US" dirty="0" smtClean="0"/>
          </a:p>
        </p:txBody>
      </p:sp>
      <p:sp>
        <p:nvSpPr>
          <p:cNvPr id="35" name="内容占位符 2"/>
          <p:cNvSpPr txBox="1"/>
          <p:nvPr/>
        </p:nvSpPr>
        <p:spPr>
          <a:xfrm>
            <a:off x="782955" y="1105535"/>
            <a:ext cx="4967605" cy="565213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None/>
            </a:pPr>
            <a:r>
              <a:rPr lang="zh-CN" altLang="zh-CN" sz="20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第一</a:t>
            </a:r>
            <a:r>
              <a:rPr lang="zh-CN" altLang="en-US" sz="20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20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续写部分和原文及首句的融</a:t>
            </a:r>
            <a:r>
              <a:rPr lang="zh-CN" altLang="en-US" sz="20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合</a:t>
            </a:r>
            <a:r>
              <a:rPr lang="zh-CN" altLang="zh-CN" sz="20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度</a:t>
            </a:r>
            <a:endParaRPr lang="zh-CN" altLang="en-US" sz="20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a:p>
            <a:pPr marL="0" indent="0" algn="just">
              <a:lnSpc>
                <a:spcPct val="120000"/>
              </a:lnSpc>
              <a:buNone/>
            </a:pPr>
            <a:r>
              <a:rPr lang="zh-CN" altLang="zh-CN" sz="20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第二</a:t>
            </a:r>
            <a:r>
              <a:rPr lang="zh-CN" altLang="en-US" sz="20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zh-CN" sz="20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内容</a:t>
            </a:r>
            <a:r>
              <a:rPr lang="zh-CN" altLang="zh-CN" sz="20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丰富</a:t>
            </a:r>
            <a:endParaRPr lang="zh-CN" altLang="en-US" sz="20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0" indent="0" algn="just">
              <a:lnSpc>
                <a:spcPct val="120000"/>
              </a:lnSpc>
              <a:buNone/>
            </a:pPr>
            <a:r>
              <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细节</a:t>
            </a: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是否丰富？（</a:t>
            </a:r>
            <a:r>
              <a:rPr lang="zh-CN" altLang="zh-CN" sz="2000" b="1" u="sng" dirty="0">
                <a:latin typeface="Times New Roman" panose="02020603050405020304" pitchFamily="18" charset="0"/>
                <a:ea typeface="宋体" panose="02010600030101010101" pitchFamily="2" charset="-122"/>
                <a:cs typeface="Times New Roman" panose="02020603050405020304" pitchFamily="18" charset="0"/>
                <a:sym typeface="+mn-ea"/>
              </a:rPr>
              <a:t>心理情绪，动作，语言，环境</a:t>
            </a: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a:t>
            </a:r>
            <a:endPar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endParaRPr>
          </a:p>
          <a:p>
            <a:pPr marL="0" indent="0" algn="just">
              <a:lnSpc>
                <a:spcPct val="120000"/>
              </a:lnSpc>
              <a:buNone/>
            </a:pPr>
            <a:r>
              <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情节</a:t>
            </a: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如何推进？（</a:t>
            </a:r>
            <a:r>
              <a:rPr lang="en-US" altLang="zh-CN" sz="2000" b="1" u="sng" dirty="0">
                <a:latin typeface="Times New Roman" panose="02020603050405020304" pitchFamily="18" charset="0"/>
                <a:ea typeface="宋体" panose="02010600030101010101" pitchFamily="2" charset="-122"/>
                <a:cs typeface="Times New Roman" panose="02020603050405020304" pitchFamily="18" charset="0"/>
                <a:sym typeface="+mn-ea"/>
              </a:rPr>
              <a:t>solution</a:t>
            </a:r>
            <a:r>
              <a:rPr lang="zh-CN" altLang="en-US" sz="2000" b="1" u="sng" dirty="0">
                <a:latin typeface="Times New Roman" panose="02020603050405020304" pitchFamily="18" charset="0"/>
                <a:ea typeface="宋体" panose="02010600030101010101" pitchFamily="2" charset="-122"/>
                <a:cs typeface="Times New Roman" panose="02020603050405020304" pitchFamily="18" charset="0"/>
                <a:sym typeface="+mn-ea"/>
              </a:rPr>
              <a:t>在</a:t>
            </a:r>
            <a:r>
              <a:rPr lang="en-US" altLang="zh-CN" sz="2000" b="1" u="sng" dirty="0">
                <a:latin typeface="Times New Roman" panose="02020603050405020304" pitchFamily="18" charset="0"/>
                <a:ea typeface="宋体" panose="02010600030101010101" pitchFamily="2" charset="-122"/>
                <a:cs typeface="Times New Roman" panose="02020603050405020304" pitchFamily="18" charset="0"/>
                <a:sym typeface="+mn-ea"/>
              </a:rPr>
              <a:t>P2</a:t>
            </a:r>
            <a:r>
              <a:rPr lang="zh-CN" altLang="en-US" sz="2000" b="1" u="sng" dirty="0">
                <a:latin typeface="Times New Roman" panose="02020603050405020304" pitchFamily="18" charset="0"/>
                <a:ea typeface="宋体" panose="02010600030101010101" pitchFamily="2" charset="-122"/>
                <a:cs typeface="Times New Roman" panose="02020603050405020304" pitchFamily="18" charset="0"/>
                <a:sym typeface="+mn-ea"/>
              </a:rPr>
              <a:t>，动作链</a:t>
            </a:r>
            <a:r>
              <a:rPr lang="zh-CN" altLang="en-US" sz="2000" b="1" dirty="0">
                <a:latin typeface="Times New Roman" panose="02020603050405020304" pitchFamily="18" charset="0"/>
                <a:ea typeface="宋体" panose="02010600030101010101" pitchFamily="2" charset="-122"/>
                <a:cs typeface="Times New Roman" panose="02020603050405020304" pitchFamily="18" charset="0"/>
                <a:sym typeface="+mn-ea"/>
              </a:rPr>
              <a:t>）</a:t>
            </a:r>
            <a:endPar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endParaRPr>
          </a:p>
          <a:p>
            <a:pPr marL="0" indent="0" algn="just">
              <a:lnSpc>
                <a:spcPct val="120000"/>
              </a:lnSpc>
              <a:buNone/>
            </a:pPr>
            <a:r>
              <a:rPr lang="zh-CN" altLang="zh-CN" sz="20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第</a:t>
            </a:r>
            <a:r>
              <a:rPr lang="zh-CN" altLang="en-US" sz="20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三、</a:t>
            </a:r>
            <a:r>
              <a:rPr lang="zh-CN" altLang="zh-CN" sz="20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语言</a:t>
            </a:r>
            <a:endParaRPr lang="zh-CN" altLang="zh-CN" sz="20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0" indent="0" algn="just">
              <a:lnSpc>
                <a:spcPct val="120000"/>
              </a:lnSpc>
              <a:buNone/>
            </a:pP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语法和词汇的</a:t>
            </a:r>
            <a:r>
              <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准确性</a:t>
            </a: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a:t>
            </a:r>
            <a:endPar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endParaRPr>
          </a:p>
          <a:p>
            <a:pPr marL="0" indent="0" algn="just">
              <a:lnSpc>
                <a:spcPct val="120000"/>
              </a:lnSpc>
              <a:buNone/>
            </a:pPr>
            <a:r>
              <a:rPr lang="zh-CN" altLang="zh-CN" sz="2000" b="1" dirty="0" smtClean="0">
                <a:latin typeface="Times New Roman" panose="02020603050405020304" pitchFamily="18" charset="0"/>
                <a:ea typeface="宋体" panose="02010600030101010101" pitchFamily="2" charset="-122"/>
                <a:cs typeface="Times New Roman" panose="02020603050405020304" pitchFamily="18" charset="0"/>
                <a:sym typeface="+mn-ea"/>
              </a:rPr>
              <a:t>词汇和语法的</a:t>
            </a:r>
            <a:r>
              <a:rPr lang="zh-CN" altLang="zh-CN" sz="2000" b="1" dirty="0" smtClean="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丰富</a:t>
            </a:r>
            <a:r>
              <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性</a:t>
            </a:r>
            <a:endPar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endParaRPr>
          </a:p>
          <a:p>
            <a:pPr marL="0" indent="0" algn="just">
              <a:lnSpc>
                <a:spcPct val="120000"/>
              </a:lnSpc>
              <a:buNone/>
            </a:pPr>
            <a:r>
              <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语法结构</a:t>
            </a:r>
            <a:endPar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endParaRPr>
          </a:p>
          <a:p>
            <a:pPr marL="0" indent="0" algn="just">
              <a:lnSpc>
                <a:spcPct val="120000"/>
              </a:lnSpc>
              <a:buNone/>
            </a:pPr>
            <a:r>
              <a:rPr lang="zh-CN" altLang="zh-CN" sz="2000" b="1" dirty="0" smtClean="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连贯</a:t>
            </a:r>
            <a:r>
              <a:rPr lang="zh-CN" altLang="en-US" sz="2000" b="1" dirty="0" smtClean="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性</a:t>
            </a:r>
            <a:r>
              <a:rPr lang="en-US" altLang="zh-CN" sz="2000" b="1" dirty="0" smtClean="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  </a:t>
            </a: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体现</a:t>
            </a: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上下文的逻辑</a:t>
            </a:r>
            <a:r>
              <a:rPr lang="en-US" altLang="zh-CN" sz="2000" b="1" dirty="0" smtClean="0">
                <a:latin typeface="Times New Roman" panose="02020603050405020304" pitchFamily="18" charset="0"/>
                <a:ea typeface="宋体" panose="02010600030101010101" pitchFamily="2" charset="-122"/>
                <a:cs typeface="Times New Roman" panose="02020603050405020304" pitchFamily="18" charset="0"/>
                <a:sym typeface="+mn-ea"/>
              </a:rPr>
              <a:t> </a:t>
            </a:r>
            <a:endParaRPr lang="zh-CN" altLang="zh-CN" sz="2000" b="1" dirty="0">
              <a:latin typeface="Times New Roman" panose="02020603050405020304" pitchFamily="18" charset="0"/>
              <a:ea typeface="宋体" panose="02010600030101010101" pitchFamily="2" charset="-122"/>
              <a:cs typeface="Times New Roman" panose="02020603050405020304" pitchFamily="18" charset="0"/>
            </a:endParaRPr>
          </a:p>
          <a:p>
            <a:pPr algn="just"/>
            <a:endParaRPr lang="zh-CN" altLang="en-US" sz="3600" dirty="0" smtClean="0"/>
          </a:p>
          <a:p>
            <a:pPr marL="0" indent="0" algn="just">
              <a:lnSpc>
                <a:spcPct val="120000"/>
              </a:lnSpc>
              <a:buNone/>
            </a:pPr>
            <a:endParaRPr lang="zh-CN" altLang="en-US" sz="3600" b="1" dirty="0">
              <a:latin typeface="Times New Roman" panose="02020603050405020304" pitchFamily="18" charset="0"/>
              <a:ea typeface="宋体" panose="02010600030101010101" pitchFamily="2" charset="-122"/>
              <a:cs typeface="Times New Roman" panose="02020603050405020304" pitchFamily="18" charset="0"/>
            </a:endParaRPr>
          </a:p>
          <a:p>
            <a:pPr marL="0" indent="0" algn="just">
              <a:lnSpc>
                <a:spcPct val="120000"/>
              </a:lnSpc>
              <a:buNone/>
            </a:pPr>
            <a:endParaRPr lang="en-US" altLang="zh-CN" sz="3600" b="1" dirty="0" smtClean="0">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36" name="Picture 43" descr="J0079190"/>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28" y="271503"/>
            <a:ext cx="1487763"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nvSpPr>
        <p:spPr>
          <a:xfrm>
            <a:off x="4296410" y="0"/>
            <a:ext cx="7428865" cy="2244725"/>
          </a:xfrm>
          <a:prstGeom prst="rect">
            <a:avLst/>
          </a:prstGeom>
          <a:noFill/>
        </p:spPr>
        <p:txBody>
          <a:bodyPr wrap="square" rtlCol="0" anchor="t">
            <a:spAutoFit/>
          </a:bodyPr>
          <a:p>
            <a:pPr marL="250825" indent="-431800" algn="just">
              <a:lnSpc>
                <a:spcPct val="140000"/>
              </a:lnSpc>
              <a:buSzPct val="100000"/>
            </a:pPr>
            <a:r>
              <a:rPr lang="en-US" altLang="zh-CN" sz="3200" dirty="0">
                <a:ln w="22225">
                  <a:solidFill>
                    <a:schemeClr val="accent2"/>
                  </a:solidFill>
                  <a:prstDash val="solid"/>
                </a:ln>
                <a:solidFill>
                  <a:schemeClr val="accent2">
                    <a:lumMod val="40000"/>
                    <a:lumOff val="60000"/>
                  </a:schemeClr>
                </a:solidFill>
                <a:effectLst/>
                <a:latin typeface="Times New Roman" panose="02020603050405020304" pitchFamily="18" charset="0"/>
                <a:ea typeface="黑体" panose="02010609060101010101" pitchFamily="49" charset="-122"/>
                <a:sym typeface="+mn-ea"/>
              </a:rPr>
              <a:t>                                   </a:t>
            </a:r>
            <a:r>
              <a:rPr lang="zh-CN" altLang="zh-CN" sz="4400" dirty="0">
                <a:ln w="22225">
                  <a:solidFill>
                    <a:schemeClr val="accent2"/>
                  </a:solidFill>
                  <a:prstDash val="solid"/>
                </a:ln>
                <a:solidFill>
                  <a:schemeClr val="accent2">
                    <a:lumMod val="40000"/>
                    <a:lumOff val="60000"/>
                  </a:schemeClr>
                </a:solidFill>
                <a:effectLst/>
                <a:latin typeface="Times New Roman" panose="02020603050405020304" pitchFamily="18" charset="0"/>
                <a:ea typeface="黑体" panose="02010609060101010101" pitchFamily="49" charset="-122"/>
                <a:sym typeface="+mn-ea"/>
              </a:rPr>
              <a:t>续写要点</a:t>
            </a:r>
            <a:endParaRPr lang="zh-CN" altLang="zh-CN" sz="4400" dirty="0">
              <a:ln w="22225">
                <a:solidFill>
                  <a:schemeClr val="accent2"/>
                </a:solidFill>
                <a:prstDash val="solid"/>
              </a:ln>
              <a:solidFill>
                <a:schemeClr val="accent2">
                  <a:lumMod val="40000"/>
                  <a:lumOff val="60000"/>
                </a:schemeClr>
              </a:solidFill>
              <a:effectLst/>
              <a:latin typeface="Times New Roman" panose="02020603050405020304" pitchFamily="18" charset="0"/>
              <a:ea typeface="黑体" panose="02010609060101010101" pitchFamily="49" charset="-122"/>
              <a:sym typeface="+mn-ea"/>
            </a:endParaRPr>
          </a:p>
          <a:p>
            <a:pPr marL="250825" indent="-431800" algn="just">
              <a:lnSpc>
                <a:spcPct val="140000"/>
              </a:lnSpc>
              <a:buSzPct val="100000"/>
            </a:pPr>
            <a:endParaRPr lang="zh-CN" altLang="zh-CN" sz="3200" dirty="0">
              <a:ln w="22225">
                <a:solidFill>
                  <a:schemeClr val="accent2"/>
                </a:solidFill>
                <a:prstDash val="solid"/>
              </a:ln>
              <a:solidFill>
                <a:schemeClr val="accent2">
                  <a:lumMod val="40000"/>
                  <a:lumOff val="60000"/>
                </a:schemeClr>
              </a:solidFill>
              <a:effectLst/>
              <a:latin typeface="Times New Roman" panose="02020603050405020304" pitchFamily="18" charset="0"/>
              <a:ea typeface="黑体" panose="02010609060101010101" pitchFamily="49" charset="-122"/>
            </a:endParaRPr>
          </a:p>
          <a:p>
            <a:pPr marL="250825" indent="-431800" algn="just">
              <a:lnSpc>
                <a:spcPct val="140000"/>
              </a:lnSpc>
              <a:buSzPct val="100000"/>
            </a:pPr>
            <a:endParaRPr lang="zh-CN" altLang="zh-CN" sz="2400" dirty="0">
              <a:latin typeface="Times New Roman" panose="02020603050405020304" pitchFamily="18" charset="0"/>
              <a:ea typeface="方正书宋_GBK" panose="02000000000000000000" pitchFamily="2" charset="-122"/>
              <a:sym typeface="+mn-ea"/>
            </a:endParaRPr>
          </a:p>
        </p:txBody>
      </p:sp>
      <p:sp>
        <p:nvSpPr>
          <p:cNvPr id="3" name="文本框 2"/>
          <p:cNvSpPr txBox="1"/>
          <p:nvPr/>
        </p:nvSpPr>
        <p:spPr>
          <a:xfrm>
            <a:off x="5750560" y="1760855"/>
            <a:ext cx="5819775" cy="3622675"/>
          </a:xfrm>
          <a:prstGeom prst="rect">
            <a:avLst/>
          </a:prstGeom>
          <a:solidFill>
            <a:schemeClr val="accent5">
              <a:lumMod val="20000"/>
              <a:lumOff val="80000"/>
            </a:schemeClr>
          </a:solidFill>
        </p:spPr>
        <p:txBody>
          <a:bodyPr wrap="square" rtlCol="0" anchor="t">
            <a:noAutofit/>
          </a:bodyPr>
          <a:p>
            <a:pPr marL="250825" indent="-431800" algn="just">
              <a:lnSpc>
                <a:spcPct val="140000"/>
              </a:lnSpc>
              <a:buSzPct val="100000"/>
            </a:pPr>
            <a:r>
              <a:rPr lang="en-US" altLang="zh-CN" sz="2000" dirty="0">
                <a:latin typeface="Times New Roman" panose="02020603050405020304" pitchFamily="18" charset="0"/>
                <a:ea typeface="方正书宋_GBK" panose="02000000000000000000" pitchFamily="2" charset="-122"/>
                <a:sym typeface="+mn-ea"/>
              </a:rPr>
              <a:t>1.</a:t>
            </a:r>
            <a:r>
              <a:rPr lang="zh-CN" altLang="zh-CN" sz="2000" dirty="0">
                <a:solidFill>
                  <a:srgbClr val="FF0000"/>
                </a:solidFill>
                <a:latin typeface="Times New Roman" panose="02020603050405020304" pitchFamily="18" charset="0"/>
                <a:ea typeface="方正书宋_GBK" panose="02000000000000000000" pitchFamily="2" charset="-122"/>
                <a:sym typeface="+mn-ea"/>
              </a:rPr>
              <a:t>精读原文</a:t>
            </a:r>
            <a:r>
              <a:rPr lang="zh-CN" altLang="zh-CN" sz="2000" dirty="0">
                <a:latin typeface="Times New Roman" panose="02020603050405020304" pitchFamily="18" charset="0"/>
                <a:ea typeface="方正书宋_GBK" panose="02000000000000000000" pitchFamily="2" charset="-122"/>
                <a:sym typeface="+mn-ea"/>
              </a:rPr>
              <a:t>，</a:t>
            </a:r>
            <a:r>
              <a:rPr lang="zh-CN" altLang="zh-CN" sz="2000" dirty="0">
                <a:solidFill>
                  <a:srgbClr val="FF0000"/>
                </a:solidFill>
                <a:latin typeface="Times New Roman" panose="02020603050405020304" pitchFamily="18" charset="0"/>
                <a:ea typeface="方正书宋_GBK" panose="02000000000000000000" pitchFamily="2" charset="-122"/>
                <a:sym typeface="+mn-ea"/>
              </a:rPr>
              <a:t>理清文脉</a:t>
            </a:r>
            <a:r>
              <a:rPr lang="zh-CN" altLang="zh-CN" sz="2000" dirty="0">
                <a:latin typeface="Times New Roman" panose="02020603050405020304" pitchFamily="18" charset="0"/>
                <a:ea typeface="方正书宋_GBK" panose="02000000000000000000" pitchFamily="2" charset="-122"/>
                <a:sym typeface="+mn-ea"/>
              </a:rPr>
              <a:t>，确定</a:t>
            </a:r>
            <a:r>
              <a:rPr lang="zh-CN" altLang="zh-CN" sz="2000" dirty="0">
                <a:solidFill>
                  <a:srgbClr val="FF0000"/>
                </a:solidFill>
                <a:latin typeface="Times New Roman" panose="02020603050405020304" pitchFamily="18" charset="0"/>
                <a:ea typeface="方正书宋_GBK" panose="02000000000000000000" pitchFamily="2" charset="-122"/>
                <a:sym typeface="+mn-ea"/>
              </a:rPr>
              <a:t>文章主旨</a:t>
            </a:r>
            <a:r>
              <a:rPr lang="zh-CN" altLang="zh-CN" sz="2000" dirty="0">
                <a:latin typeface="Times New Roman" panose="02020603050405020304" pitchFamily="18" charset="0"/>
                <a:ea typeface="方正书宋_GBK" panose="02000000000000000000" pitchFamily="2" charset="-122"/>
                <a:sym typeface="+mn-ea"/>
              </a:rPr>
              <a:t>。</a:t>
            </a:r>
            <a:r>
              <a:rPr lang="zh-CN" altLang="zh-CN" sz="2000" u="sng" dirty="0">
                <a:latin typeface="Times New Roman" panose="02020603050405020304" pitchFamily="18" charset="0"/>
                <a:ea typeface="方正书宋_GBK" panose="02000000000000000000" pitchFamily="2" charset="-122"/>
                <a:sym typeface="+mn-ea"/>
              </a:rPr>
              <a:t>留意可能的</a:t>
            </a:r>
            <a:r>
              <a:rPr lang="zh-CN" altLang="zh-CN" sz="2000" u="sng" dirty="0">
                <a:solidFill>
                  <a:srgbClr val="FF0000"/>
                </a:solidFill>
                <a:latin typeface="Times New Roman" panose="02020603050405020304" pitchFamily="18" charset="0"/>
                <a:ea typeface="方正书宋_GBK" panose="02000000000000000000" pitchFamily="2" charset="-122"/>
                <a:sym typeface="+mn-ea"/>
              </a:rPr>
              <a:t>伏笔</a:t>
            </a:r>
            <a:r>
              <a:rPr lang="zh-CN" altLang="zh-CN" sz="2000" u="sng" dirty="0">
                <a:latin typeface="Times New Roman" panose="02020603050405020304" pitchFamily="18" charset="0"/>
                <a:ea typeface="方正书宋_GBK" panose="02000000000000000000" pitchFamily="2" charset="-122"/>
                <a:sym typeface="+mn-ea"/>
              </a:rPr>
              <a:t>（性格，情感，物件，环境，其他人物）</a:t>
            </a:r>
            <a:endParaRPr lang="zh-CN" altLang="zh-CN" sz="2000" dirty="0">
              <a:latin typeface="Times New Roman" panose="02020603050405020304" pitchFamily="18" charset="0"/>
              <a:ea typeface="方正书宋_GBK" panose="02000000000000000000" pitchFamily="2" charset="-122"/>
            </a:endParaRPr>
          </a:p>
          <a:p>
            <a:pPr marL="250825" indent="-431800" algn="just">
              <a:lnSpc>
                <a:spcPct val="140000"/>
              </a:lnSpc>
              <a:buSzPct val="100000"/>
            </a:pPr>
            <a:r>
              <a:rPr lang="en-US" altLang="zh-CN" sz="2000" dirty="0">
                <a:latin typeface="Times New Roman" panose="02020603050405020304" pitchFamily="18" charset="0"/>
                <a:ea typeface="方正书宋_GBK" panose="02000000000000000000" pitchFamily="2" charset="-122"/>
                <a:sym typeface="+mn-ea"/>
              </a:rPr>
              <a:t>2.</a:t>
            </a:r>
            <a:r>
              <a:rPr lang="zh-CN" altLang="zh-CN" sz="2000" dirty="0">
                <a:latin typeface="Times New Roman" panose="02020603050405020304" pitchFamily="18" charset="0"/>
                <a:ea typeface="方正书宋_GBK" panose="02000000000000000000" pitchFamily="2" charset="-122"/>
                <a:sym typeface="+mn-ea"/>
              </a:rPr>
              <a:t>寻求</a:t>
            </a:r>
            <a:r>
              <a:rPr lang="zh-CN" altLang="zh-CN" sz="2000" dirty="0">
                <a:solidFill>
                  <a:srgbClr val="FF0000"/>
                </a:solidFill>
                <a:latin typeface="Times New Roman" panose="02020603050405020304" pitchFamily="18" charset="0"/>
                <a:ea typeface="方正书宋_GBK" panose="02000000000000000000" pitchFamily="2" charset="-122"/>
                <a:sym typeface="+mn-ea"/>
              </a:rPr>
              <a:t>原文与段首句的内在联系</a:t>
            </a:r>
            <a:r>
              <a:rPr lang="zh-CN" altLang="zh-CN" sz="2000" dirty="0">
                <a:latin typeface="Times New Roman" panose="02020603050405020304" pitchFamily="18" charset="0"/>
                <a:ea typeface="方正书宋_GBK" panose="02000000000000000000" pitchFamily="2" charset="-122"/>
                <a:sym typeface="+mn-ea"/>
              </a:rPr>
              <a:t>，从作者的角度，设计并发展情节，</a:t>
            </a:r>
            <a:r>
              <a:rPr lang="zh-CN" altLang="zh-CN" sz="2000" dirty="0">
                <a:solidFill>
                  <a:srgbClr val="FF0000"/>
                </a:solidFill>
                <a:latin typeface="Times New Roman" panose="02020603050405020304" pitchFamily="18" charset="0"/>
                <a:ea typeface="方正书宋_GBK" panose="02000000000000000000" pitchFamily="2" charset="-122"/>
                <a:sym typeface="+mn-ea"/>
              </a:rPr>
              <a:t>想象要合理，情节要连贯，尽量符合原文思路。</a:t>
            </a:r>
            <a:endParaRPr lang="zh-CN" altLang="zh-CN" sz="2000" dirty="0">
              <a:latin typeface="Times New Roman" panose="02020603050405020304" pitchFamily="18" charset="0"/>
              <a:ea typeface="方正书宋_GBK" panose="02000000000000000000" pitchFamily="2" charset="-122"/>
            </a:endParaRPr>
          </a:p>
          <a:p>
            <a:pPr marL="250825" indent="-431800" algn="just">
              <a:lnSpc>
                <a:spcPct val="140000"/>
              </a:lnSpc>
              <a:buSzPct val="100000"/>
            </a:pPr>
            <a:r>
              <a:rPr lang="en-US" altLang="zh-CN" sz="2000" dirty="0">
                <a:latin typeface="Times New Roman" panose="02020603050405020304" pitchFamily="18" charset="0"/>
                <a:ea typeface="方正书宋_GBK" panose="02000000000000000000" pitchFamily="2" charset="-122"/>
                <a:sym typeface="+mn-ea"/>
              </a:rPr>
              <a:t>3.</a:t>
            </a:r>
            <a:r>
              <a:rPr lang="zh-CN" altLang="zh-CN" sz="2000" dirty="0">
                <a:solidFill>
                  <a:srgbClr val="FF0000"/>
                </a:solidFill>
                <a:latin typeface="Times New Roman" panose="02020603050405020304" pitchFamily="18" charset="0"/>
                <a:ea typeface="方正书宋_GBK" panose="02000000000000000000" pitchFamily="2" charset="-122"/>
                <a:sym typeface="+mn-ea"/>
              </a:rPr>
              <a:t>三观要正</a:t>
            </a:r>
            <a:r>
              <a:rPr lang="zh-CN" altLang="zh-CN" sz="2000" dirty="0">
                <a:latin typeface="Times New Roman" panose="02020603050405020304" pitchFamily="18" charset="0"/>
                <a:ea typeface="方正书宋_GBK" panose="02000000000000000000" pitchFamily="2" charset="-122"/>
                <a:sym typeface="+mn-ea"/>
              </a:rPr>
              <a:t>，续写内容要积极健康，</a:t>
            </a:r>
            <a:r>
              <a:rPr lang="zh-CN" altLang="zh-CN" sz="2000" dirty="0">
                <a:latin typeface="Times New Roman" panose="02020603050405020304" pitchFamily="18" charset="0"/>
                <a:ea typeface="方正书宋_GBK" panose="02000000000000000000" pitchFamily="2" charset="-122"/>
                <a:sym typeface="+mn-ea"/>
              </a:rPr>
              <a:t>展示</a:t>
            </a:r>
            <a:r>
              <a:rPr lang="zh-CN" altLang="zh-CN" sz="2000" dirty="0">
                <a:latin typeface="Times New Roman" panose="02020603050405020304" pitchFamily="18" charset="0"/>
                <a:ea typeface="方正书宋_GBK" panose="02000000000000000000" pitchFamily="2" charset="-122"/>
                <a:sym typeface="+mn-ea"/>
              </a:rPr>
              <a:t>美好。</a:t>
            </a:r>
            <a:endParaRPr lang="zh-CN" altLang="zh-CN" sz="2000" dirty="0">
              <a:latin typeface="Times New Roman" panose="02020603050405020304" pitchFamily="18" charset="0"/>
              <a:ea typeface="方正书宋_GBK" panose="02000000000000000000" pitchFamily="2" charset="-122"/>
            </a:endParaRPr>
          </a:p>
          <a:p>
            <a:pPr marL="250825" indent="-431800" algn="just">
              <a:lnSpc>
                <a:spcPct val="140000"/>
              </a:lnSpc>
              <a:buSzPct val="100000"/>
            </a:pPr>
            <a:r>
              <a:rPr lang="en-US" altLang="zh-CN" sz="2000" dirty="0">
                <a:latin typeface="Times New Roman" panose="02020603050405020304" pitchFamily="18" charset="0"/>
                <a:ea typeface="方正书宋_GBK" panose="02000000000000000000" pitchFamily="2" charset="-122"/>
                <a:sym typeface="+mn-ea"/>
              </a:rPr>
              <a:t>4.</a:t>
            </a:r>
            <a:r>
              <a:rPr lang="zh-CN" altLang="en-US" sz="2000" dirty="0">
                <a:solidFill>
                  <a:srgbClr val="FF0000"/>
                </a:solidFill>
                <a:latin typeface="Times New Roman" panose="02020603050405020304" pitchFamily="18" charset="0"/>
                <a:ea typeface="方正书宋_GBK" panose="02000000000000000000" pitchFamily="2" charset="-122"/>
                <a:sym typeface="+mn-ea"/>
              </a:rPr>
              <a:t>语言</a:t>
            </a:r>
            <a:r>
              <a:rPr lang="en-US" altLang="zh-CN" sz="2000" dirty="0">
                <a:solidFill>
                  <a:srgbClr val="FF0000"/>
                </a:solidFill>
                <a:latin typeface="Times New Roman" panose="02020603050405020304" pitchFamily="18" charset="0"/>
                <a:ea typeface="方正书宋_GBK" panose="02000000000000000000" pitchFamily="2" charset="-122"/>
                <a:sym typeface="+mn-ea"/>
              </a:rPr>
              <a:t>---</a:t>
            </a:r>
            <a:r>
              <a:rPr lang="zh-CN" altLang="zh-CN" sz="2000" dirty="0">
                <a:solidFill>
                  <a:srgbClr val="FF0000"/>
                </a:solidFill>
                <a:latin typeface="Times New Roman" panose="02020603050405020304" pitchFamily="18" charset="0"/>
                <a:ea typeface="方正书宋_GBK" panose="02000000000000000000" pitchFamily="2" charset="-122"/>
                <a:sym typeface="+mn-ea"/>
              </a:rPr>
              <a:t>继承原作风格</a:t>
            </a:r>
            <a:r>
              <a:rPr lang="zh-CN" altLang="zh-CN" sz="2000" dirty="0">
                <a:latin typeface="Times New Roman" panose="02020603050405020304" pitchFamily="18" charset="0"/>
                <a:ea typeface="方正书宋_GBK" panose="02000000000000000000" pitchFamily="2" charset="-122"/>
                <a:sym typeface="+mn-ea"/>
              </a:rPr>
              <a:t>，准确</a:t>
            </a:r>
            <a:r>
              <a:rPr lang="zh-CN" altLang="zh-CN" sz="2000" dirty="0">
                <a:latin typeface="Times New Roman" panose="02020603050405020304" pitchFamily="18" charset="0"/>
                <a:ea typeface="方正书宋_GBK" panose="02000000000000000000" pitchFamily="2" charset="-122"/>
                <a:sym typeface="+mn-ea"/>
              </a:rPr>
              <a:t>地</a:t>
            </a:r>
            <a:r>
              <a:rPr lang="zh-CN" altLang="zh-CN" sz="2000" dirty="0">
                <a:latin typeface="Times New Roman" panose="02020603050405020304" pitchFamily="18" charset="0"/>
                <a:ea typeface="方正书宋_GBK" panose="02000000000000000000" pitchFamily="2" charset="-122"/>
                <a:sym typeface="+mn-ea"/>
              </a:rPr>
              <a:t>道表达。适当高级表达增强表现力。</a:t>
            </a:r>
            <a:endParaRPr lang="zh-CN" altLang="zh-CN" sz="2000" dirty="0">
              <a:latin typeface="Times New Roman" panose="02020603050405020304" pitchFamily="18" charset="0"/>
              <a:ea typeface="方正书宋_GBK" panose="02000000000000000000"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椭圆 41"/>
          <p:cNvSpPr/>
          <p:nvPr/>
        </p:nvSpPr>
        <p:spPr>
          <a:xfrm>
            <a:off x="4379192" y="1578212"/>
            <a:ext cx="390938" cy="369468"/>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dirty="0"/>
          </a:p>
        </p:txBody>
      </p:sp>
      <p:sp>
        <p:nvSpPr>
          <p:cNvPr id="43" name="椭圆 42"/>
          <p:cNvSpPr/>
          <p:nvPr/>
        </p:nvSpPr>
        <p:spPr>
          <a:xfrm>
            <a:off x="4379192" y="2631584"/>
            <a:ext cx="390938" cy="369468"/>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dirty="0"/>
          </a:p>
        </p:txBody>
      </p:sp>
      <p:sp>
        <p:nvSpPr>
          <p:cNvPr id="44" name="椭圆 43"/>
          <p:cNvSpPr/>
          <p:nvPr/>
        </p:nvSpPr>
        <p:spPr>
          <a:xfrm>
            <a:off x="4381184" y="3729707"/>
            <a:ext cx="390938" cy="369468"/>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dirty="0"/>
          </a:p>
        </p:txBody>
      </p:sp>
      <p:sp>
        <p:nvSpPr>
          <p:cNvPr id="45" name="椭圆 44"/>
          <p:cNvSpPr/>
          <p:nvPr/>
        </p:nvSpPr>
        <p:spPr>
          <a:xfrm>
            <a:off x="4379192" y="4873417"/>
            <a:ext cx="390938" cy="369468"/>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dirty="0"/>
          </a:p>
        </p:txBody>
      </p:sp>
      <p:sp>
        <p:nvSpPr>
          <p:cNvPr id="46" name="椭圆 45"/>
          <p:cNvSpPr/>
          <p:nvPr/>
        </p:nvSpPr>
        <p:spPr>
          <a:xfrm>
            <a:off x="4379192" y="5890201"/>
            <a:ext cx="390938" cy="369468"/>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dirty="0"/>
          </a:p>
        </p:txBody>
      </p:sp>
      <p:pic>
        <p:nvPicPr>
          <p:cNvPr id="47" name="图片 46"/>
          <p:cNvPicPr>
            <a:picLocks noChangeAspect="1"/>
          </p:cNvPicPr>
          <p:nvPr/>
        </p:nvPicPr>
        <p:blipFill>
          <a:blip r:embed="rId1" cstate="email"/>
          <a:stretch>
            <a:fillRect/>
          </a:stretch>
        </p:blipFill>
        <p:spPr>
          <a:xfrm>
            <a:off x="-243784" y="4382474"/>
            <a:ext cx="2340430" cy="2340430"/>
          </a:xfrm>
          <a:prstGeom prst="rect">
            <a:avLst/>
          </a:prstGeom>
          <a:effectLst>
            <a:outerShdw blurRad="152400" dist="38100" dir="2700000" sx="101000" sy="101000" algn="tl" rotWithShape="0">
              <a:prstClr val="black">
                <a:alpha val="43000"/>
              </a:prstClr>
            </a:outerShdw>
          </a:effectLst>
        </p:spPr>
      </p:pic>
      <p:sp>
        <p:nvSpPr>
          <p:cNvPr id="12" name="文本框 20"/>
          <p:cNvSpPr txBox="1"/>
          <p:nvPr/>
        </p:nvSpPr>
        <p:spPr>
          <a:xfrm>
            <a:off x="3536950" y="880110"/>
            <a:ext cx="706120" cy="2367280"/>
          </a:xfrm>
          <a:prstGeom prst="rect">
            <a:avLst/>
          </a:prstGeom>
          <a:solidFill>
            <a:srgbClr val="FFC000"/>
          </a:solidFill>
        </p:spPr>
        <p:txBody>
          <a:bodyPr wrap="square" rtlCol="0">
            <a:noAutofit/>
          </a:bodyPr>
          <a:lstStyle/>
          <a:p>
            <a:r>
              <a:rPr lang="zh-CN" altLang="en-US" sz="3600" b="1" dirty="0" smtClean="0">
                <a:solidFill>
                  <a:srgbClr val="338459"/>
                </a:solidFill>
                <a:latin typeface="微软雅黑" panose="020B0503020204020204" pitchFamily="34" charset="-122"/>
                <a:ea typeface="微软雅黑" panose="020B0503020204020204" pitchFamily="34" charset="-122"/>
              </a:rPr>
              <a:t>评</a:t>
            </a:r>
            <a:endParaRPr lang="en-US" altLang="zh-CN" sz="3600" b="1" dirty="0" smtClean="0">
              <a:solidFill>
                <a:srgbClr val="338459"/>
              </a:solidFill>
              <a:latin typeface="微软雅黑" panose="020B0503020204020204" pitchFamily="34" charset="-122"/>
              <a:ea typeface="微软雅黑" panose="020B0503020204020204" pitchFamily="34" charset="-122"/>
            </a:endParaRPr>
          </a:p>
          <a:p>
            <a:r>
              <a:rPr lang="zh-CN" altLang="en-US" sz="3600" b="1" dirty="0" smtClean="0">
                <a:solidFill>
                  <a:srgbClr val="338459"/>
                </a:solidFill>
                <a:latin typeface="微软雅黑" panose="020B0503020204020204" pitchFamily="34" charset="-122"/>
                <a:ea typeface="微软雅黑" panose="020B0503020204020204" pitchFamily="34" charset="-122"/>
              </a:rPr>
              <a:t>分</a:t>
            </a:r>
            <a:endParaRPr lang="en-US" altLang="zh-CN" sz="3600" b="1" dirty="0" smtClean="0">
              <a:solidFill>
                <a:srgbClr val="338459"/>
              </a:solidFill>
              <a:latin typeface="微软雅黑" panose="020B0503020204020204" pitchFamily="34" charset="-122"/>
              <a:ea typeface="微软雅黑" panose="020B0503020204020204" pitchFamily="34" charset="-122"/>
            </a:endParaRPr>
          </a:p>
          <a:p>
            <a:r>
              <a:rPr lang="zh-CN" altLang="en-US" sz="3600" b="1" dirty="0" smtClean="0">
                <a:solidFill>
                  <a:srgbClr val="338459"/>
                </a:solidFill>
                <a:latin typeface="微软雅黑" panose="020B0503020204020204" pitchFamily="34" charset="-122"/>
                <a:ea typeface="微软雅黑" panose="020B0503020204020204" pitchFamily="34" charset="-122"/>
              </a:rPr>
              <a:t>标</a:t>
            </a:r>
            <a:endParaRPr lang="en-US" altLang="zh-CN" sz="3600" b="1" dirty="0" smtClean="0">
              <a:solidFill>
                <a:srgbClr val="338459"/>
              </a:solidFill>
              <a:latin typeface="微软雅黑" panose="020B0503020204020204" pitchFamily="34" charset="-122"/>
              <a:ea typeface="微软雅黑" panose="020B0503020204020204" pitchFamily="34" charset="-122"/>
            </a:endParaRPr>
          </a:p>
          <a:p>
            <a:r>
              <a:rPr lang="zh-CN" altLang="en-US" sz="3600" b="1" dirty="0" smtClean="0">
                <a:solidFill>
                  <a:srgbClr val="338459"/>
                </a:solidFill>
                <a:latin typeface="微软雅黑" panose="020B0503020204020204" pitchFamily="34" charset="-122"/>
                <a:ea typeface="微软雅黑" panose="020B0503020204020204" pitchFamily="34" charset="-122"/>
              </a:rPr>
              <a:t>准</a:t>
            </a:r>
            <a:endParaRPr lang="zh-CN" altLang="en-US" sz="3600" b="1" dirty="0">
              <a:solidFill>
                <a:srgbClr val="338459"/>
              </a:solidFill>
              <a:latin typeface="微软雅黑" panose="020B0503020204020204" pitchFamily="34" charset="-122"/>
              <a:ea typeface="微软雅黑" panose="020B0503020204020204" pitchFamily="34" charset="-122"/>
            </a:endParaRPr>
          </a:p>
        </p:txBody>
      </p:sp>
      <p:sp>
        <p:nvSpPr>
          <p:cNvPr id="14" name="文本框 20"/>
          <p:cNvSpPr txBox="1"/>
          <p:nvPr/>
        </p:nvSpPr>
        <p:spPr>
          <a:xfrm>
            <a:off x="429895" y="171450"/>
            <a:ext cx="3166745" cy="3784600"/>
          </a:xfrm>
          <a:prstGeom prst="rect">
            <a:avLst/>
          </a:prstGeom>
          <a:noFill/>
        </p:spPr>
        <p:txBody>
          <a:bodyPr wrap="square" rtlCol="0">
            <a:spAutoFit/>
          </a:bodyPr>
          <a:lstStyle/>
          <a:p>
            <a:pPr>
              <a:lnSpc>
                <a:spcPct val="200000"/>
              </a:lnSpc>
            </a:pPr>
            <a:r>
              <a:rPr lang="zh-CN" altLang="en-US" sz="2400" b="1" dirty="0" smtClean="0">
                <a:solidFill>
                  <a:srgbClr val="FF0000"/>
                </a:solidFill>
                <a:latin typeface="微软雅黑" panose="020B0503020204020204" pitchFamily="34" charset="-122"/>
                <a:ea typeface="微软雅黑" panose="020B0503020204020204" pitchFamily="34" charset="-122"/>
              </a:rPr>
              <a:t>第五档：</a:t>
            </a:r>
            <a:r>
              <a:rPr lang="en-US" altLang="zh-CN" sz="2400" b="1" dirty="0" smtClean="0">
                <a:solidFill>
                  <a:srgbClr val="FF0000"/>
                </a:solidFill>
                <a:latin typeface="微软雅黑" panose="020B0503020204020204" pitchFamily="34" charset="-122"/>
                <a:ea typeface="微软雅黑" panose="020B0503020204020204" pitchFamily="34" charset="-122"/>
              </a:rPr>
              <a:t>21</a:t>
            </a:r>
            <a:r>
              <a:rPr lang="zh-CN" altLang="en-US" sz="2400" b="1" dirty="0" smtClean="0">
                <a:solidFill>
                  <a:srgbClr val="FF0000"/>
                </a:solidFill>
                <a:latin typeface="微软雅黑" panose="020B0503020204020204" pitchFamily="34" charset="-122"/>
                <a:ea typeface="微软雅黑" panose="020B0503020204020204" pitchFamily="34" charset="-122"/>
              </a:rPr>
              <a:t>分</a:t>
            </a:r>
            <a:r>
              <a:rPr lang="en-US" altLang="zh-CN" sz="2400" b="1" dirty="0" smtClean="0">
                <a:solidFill>
                  <a:srgbClr val="FF0000"/>
                </a:solidFill>
                <a:latin typeface="微软雅黑" panose="020B0503020204020204" pitchFamily="34" charset="-122"/>
                <a:ea typeface="微软雅黑" panose="020B0503020204020204" pitchFamily="34" charset="-122"/>
              </a:rPr>
              <a:t>-25</a:t>
            </a:r>
            <a:r>
              <a:rPr lang="zh-CN" altLang="en-US" sz="2400" b="1" dirty="0" smtClean="0">
                <a:solidFill>
                  <a:srgbClr val="FF0000"/>
                </a:solidFill>
                <a:latin typeface="微软雅黑" panose="020B0503020204020204" pitchFamily="34" charset="-122"/>
                <a:ea typeface="微软雅黑" panose="020B0503020204020204" pitchFamily="34" charset="-122"/>
              </a:rPr>
              <a:t>分</a:t>
            </a:r>
            <a:endParaRPr lang="en-US" altLang="zh-CN" sz="2400" b="1" dirty="0" smtClean="0">
              <a:solidFill>
                <a:srgbClr val="FF0000"/>
              </a:solidFill>
              <a:latin typeface="微软雅黑" panose="020B0503020204020204" pitchFamily="34" charset="-122"/>
              <a:ea typeface="微软雅黑" panose="020B0503020204020204" pitchFamily="34" charset="-122"/>
            </a:endParaRPr>
          </a:p>
          <a:p>
            <a:pPr>
              <a:lnSpc>
                <a:spcPct val="200000"/>
              </a:lnSpc>
            </a:pPr>
            <a:r>
              <a:rPr lang="zh-CN" altLang="en-US" sz="2400" b="1" dirty="0" smtClean="0">
                <a:latin typeface="微软雅黑" panose="020B0503020204020204" pitchFamily="34" charset="-122"/>
                <a:ea typeface="微软雅黑" panose="020B0503020204020204" pitchFamily="34" charset="-122"/>
              </a:rPr>
              <a:t>第四档：</a:t>
            </a:r>
            <a:r>
              <a:rPr lang="en-US" altLang="zh-CN" sz="2400" b="1" dirty="0" smtClean="0">
                <a:latin typeface="微软雅黑" panose="020B0503020204020204" pitchFamily="34" charset="-122"/>
                <a:ea typeface="微软雅黑" panose="020B0503020204020204" pitchFamily="34" charset="-122"/>
              </a:rPr>
              <a:t>16</a:t>
            </a:r>
            <a:r>
              <a:rPr lang="zh-CN" altLang="en-US" sz="2400" b="1" dirty="0" smtClean="0">
                <a:latin typeface="微软雅黑" panose="020B0503020204020204" pitchFamily="34" charset="-122"/>
                <a:ea typeface="微软雅黑" panose="020B0503020204020204" pitchFamily="34" charset="-122"/>
              </a:rPr>
              <a:t>分</a:t>
            </a:r>
            <a:r>
              <a:rPr lang="en-US" altLang="zh-CN" sz="2400" b="1" dirty="0">
                <a:latin typeface="微软雅黑" panose="020B0503020204020204" pitchFamily="34" charset="-122"/>
                <a:ea typeface="微软雅黑" panose="020B0503020204020204" pitchFamily="34" charset="-122"/>
              </a:rPr>
              <a:t>-</a:t>
            </a:r>
            <a:r>
              <a:rPr lang="en-US" altLang="zh-CN" sz="2400" b="1" dirty="0" smtClean="0">
                <a:latin typeface="微软雅黑" panose="020B0503020204020204" pitchFamily="34" charset="-122"/>
                <a:ea typeface="微软雅黑" panose="020B0503020204020204" pitchFamily="34" charset="-122"/>
              </a:rPr>
              <a:t>20</a:t>
            </a:r>
            <a:r>
              <a:rPr lang="zh-CN" altLang="en-US" sz="2400" b="1" dirty="0" smtClean="0">
                <a:latin typeface="微软雅黑" panose="020B0503020204020204" pitchFamily="34" charset="-122"/>
                <a:ea typeface="微软雅黑" panose="020B0503020204020204" pitchFamily="34" charset="-122"/>
              </a:rPr>
              <a:t>分</a:t>
            </a:r>
            <a:endParaRPr lang="zh-CN" altLang="en-US" sz="2400" b="1" dirty="0">
              <a:latin typeface="微软雅黑" panose="020B0503020204020204" pitchFamily="34" charset="-122"/>
              <a:ea typeface="微软雅黑" panose="020B0503020204020204" pitchFamily="34" charset="-122"/>
            </a:endParaRPr>
          </a:p>
          <a:p>
            <a:pPr>
              <a:lnSpc>
                <a:spcPct val="200000"/>
              </a:lnSpc>
            </a:pPr>
            <a:r>
              <a:rPr lang="zh-CN" altLang="en-US" sz="2400" b="1" dirty="0" smtClean="0">
                <a:latin typeface="微软雅黑" panose="020B0503020204020204" pitchFamily="34" charset="-122"/>
                <a:ea typeface="微软雅黑" panose="020B0503020204020204" pitchFamily="34" charset="-122"/>
              </a:rPr>
              <a:t>第三档：</a:t>
            </a:r>
            <a:r>
              <a:rPr lang="en-US" altLang="zh-CN" sz="2400" b="1" dirty="0" smtClean="0">
                <a:latin typeface="微软雅黑" panose="020B0503020204020204" pitchFamily="34" charset="-122"/>
                <a:ea typeface="微软雅黑" panose="020B0503020204020204" pitchFamily="34" charset="-122"/>
              </a:rPr>
              <a:t>11</a:t>
            </a:r>
            <a:r>
              <a:rPr lang="zh-CN" altLang="en-US" sz="2400" b="1" dirty="0">
                <a:latin typeface="微软雅黑" panose="020B0503020204020204" pitchFamily="34" charset="-122"/>
                <a:ea typeface="微软雅黑" panose="020B0503020204020204" pitchFamily="34" charset="-122"/>
              </a:rPr>
              <a:t>分</a:t>
            </a:r>
            <a:r>
              <a:rPr lang="en-US" altLang="zh-CN" sz="2400" b="1" dirty="0" smtClean="0">
                <a:latin typeface="微软雅黑" panose="020B0503020204020204" pitchFamily="34" charset="-122"/>
                <a:ea typeface="微软雅黑" panose="020B0503020204020204" pitchFamily="34" charset="-122"/>
              </a:rPr>
              <a:t>-15</a:t>
            </a:r>
            <a:r>
              <a:rPr lang="zh-CN" altLang="en-US" sz="2400" b="1" dirty="0">
                <a:latin typeface="微软雅黑" panose="020B0503020204020204" pitchFamily="34" charset="-122"/>
                <a:ea typeface="微软雅黑" panose="020B0503020204020204" pitchFamily="34" charset="-122"/>
              </a:rPr>
              <a:t>分</a:t>
            </a:r>
            <a:endParaRPr lang="zh-CN" altLang="en-US" sz="2400" b="1" dirty="0">
              <a:latin typeface="微软雅黑" panose="020B0503020204020204" pitchFamily="34" charset="-122"/>
              <a:ea typeface="微软雅黑" panose="020B0503020204020204" pitchFamily="34" charset="-122"/>
            </a:endParaRPr>
          </a:p>
          <a:p>
            <a:pPr>
              <a:lnSpc>
                <a:spcPct val="200000"/>
              </a:lnSpc>
            </a:pPr>
            <a:r>
              <a:rPr lang="zh-CN" altLang="en-US" sz="2400" b="1" dirty="0" smtClean="0">
                <a:latin typeface="微软雅黑" panose="020B0503020204020204" pitchFamily="34" charset="-122"/>
                <a:ea typeface="微软雅黑" panose="020B0503020204020204" pitchFamily="34" charset="-122"/>
              </a:rPr>
              <a:t>第二档：</a:t>
            </a:r>
            <a:r>
              <a:rPr lang="en-US" altLang="zh-CN" sz="2400" b="1" dirty="0" smtClean="0">
                <a:latin typeface="微软雅黑" panose="020B0503020204020204" pitchFamily="34" charset="-122"/>
                <a:ea typeface="微软雅黑" panose="020B0503020204020204" pitchFamily="34" charset="-122"/>
              </a:rPr>
              <a:t>6</a:t>
            </a:r>
            <a:r>
              <a:rPr lang="zh-CN" altLang="en-US" sz="2400" b="1" dirty="0" smtClean="0">
                <a:latin typeface="微软雅黑" panose="020B0503020204020204" pitchFamily="34" charset="-122"/>
                <a:ea typeface="微软雅黑" panose="020B0503020204020204" pitchFamily="34" charset="-122"/>
              </a:rPr>
              <a:t>分</a:t>
            </a:r>
            <a:r>
              <a:rPr lang="en-US" altLang="zh-CN" sz="2400" b="1" dirty="0" smtClean="0">
                <a:latin typeface="微软雅黑" panose="020B0503020204020204" pitchFamily="34" charset="-122"/>
                <a:ea typeface="微软雅黑" panose="020B0503020204020204" pitchFamily="34" charset="-122"/>
              </a:rPr>
              <a:t>-10</a:t>
            </a:r>
            <a:r>
              <a:rPr lang="zh-CN" altLang="en-US" sz="2400" b="1" dirty="0" smtClean="0">
                <a:latin typeface="微软雅黑" panose="020B0503020204020204" pitchFamily="34" charset="-122"/>
                <a:ea typeface="微软雅黑" panose="020B0503020204020204" pitchFamily="34" charset="-122"/>
              </a:rPr>
              <a:t>分</a:t>
            </a:r>
            <a:endParaRPr lang="zh-CN" altLang="en-US" sz="2400" b="1" dirty="0">
              <a:latin typeface="微软雅黑" panose="020B0503020204020204" pitchFamily="34" charset="-122"/>
              <a:ea typeface="微软雅黑" panose="020B0503020204020204" pitchFamily="34" charset="-122"/>
            </a:endParaRPr>
          </a:p>
          <a:p>
            <a:pPr>
              <a:lnSpc>
                <a:spcPct val="200000"/>
              </a:lnSpc>
            </a:pPr>
            <a:r>
              <a:rPr lang="zh-CN" altLang="en-US" sz="2400" b="1" dirty="0" smtClean="0">
                <a:latin typeface="微软雅黑" panose="020B0503020204020204" pitchFamily="34" charset="-122"/>
                <a:ea typeface="微软雅黑" panose="020B0503020204020204" pitchFamily="34" charset="-122"/>
              </a:rPr>
              <a:t>第一档：</a:t>
            </a:r>
            <a:r>
              <a:rPr lang="en-US" altLang="zh-CN" sz="2400" b="1" dirty="0" smtClean="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分</a:t>
            </a:r>
            <a:r>
              <a:rPr lang="en-US" altLang="zh-CN" sz="2400" b="1" dirty="0" smtClean="0">
                <a:latin typeface="微软雅黑" panose="020B0503020204020204" pitchFamily="34" charset="-122"/>
                <a:ea typeface="微软雅黑" panose="020B0503020204020204" pitchFamily="34" charset="-122"/>
              </a:rPr>
              <a:t>-5</a:t>
            </a:r>
            <a:r>
              <a:rPr lang="zh-CN" altLang="en-US" sz="2400" b="1" dirty="0" smtClean="0">
                <a:latin typeface="微软雅黑" panose="020B0503020204020204" pitchFamily="34" charset="-122"/>
                <a:ea typeface="微软雅黑" panose="020B0503020204020204" pitchFamily="34" charset="-122"/>
              </a:rPr>
              <a:t>分</a:t>
            </a:r>
            <a:endParaRPr lang="zh-CN" altLang="en-US" sz="2400" b="1" dirty="0">
              <a:latin typeface="微软雅黑" panose="020B0503020204020204" pitchFamily="34" charset="-122"/>
              <a:ea typeface="微软雅黑" panose="020B0503020204020204" pitchFamily="34" charset="-122"/>
            </a:endParaRPr>
          </a:p>
        </p:txBody>
      </p:sp>
      <p:sp>
        <p:nvSpPr>
          <p:cNvPr id="5" name="文本框 4"/>
          <p:cNvSpPr txBox="1"/>
          <p:nvPr/>
        </p:nvSpPr>
        <p:spPr>
          <a:xfrm>
            <a:off x="6096000" y="280035"/>
            <a:ext cx="5525770" cy="5880735"/>
          </a:xfrm>
          <a:prstGeom prst="rect">
            <a:avLst/>
          </a:prstGeom>
          <a:solidFill>
            <a:schemeClr val="accent6">
              <a:lumMod val="20000"/>
              <a:lumOff val="80000"/>
            </a:schemeClr>
          </a:solidFill>
        </p:spPr>
        <p:txBody>
          <a:bodyPr wrap="square" rtlCol="0" anchor="t">
            <a:noAutofit/>
          </a:bodyPr>
          <a:p>
            <a:pPr indent="0">
              <a:lnSpc>
                <a:spcPct val="150000"/>
              </a:lnSpc>
              <a:buFont typeface="Arial" panose="020B0604020202020204" pitchFamily="34" charset="0"/>
              <a:buNone/>
            </a:pPr>
            <a:r>
              <a:rPr lang="zh-CN" altLang="en-US" sz="32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ea"/>
                <a:sym typeface="+mn-ea"/>
              </a:rPr>
              <a:t>第五档： </a:t>
            </a:r>
            <a:r>
              <a:rPr lang="en-US" altLang="zh-CN" sz="3200" b="1"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ea"/>
                <a:sym typeface="+mn-ea"/>
              </a:rPr>
              <a:t>21</a:t>
            </a:r>
            <a:r>
              <a:rPr lang="zh-CN" altLang="en-US" sz="3200" b="1"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ea"/>
                <a:sym typeface="+mn-ea"/>
              </a:rPr>
              <a:t>分</a:t>
            </a:r>
            <a:r>
              <a:rPr lang="en-US" altLang="zh-CN" sz="3200" b="1"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ea"/>
                <a:sym typeface="+mn-ea"/>
              </a:rPr>
              <a:t>-25</a:t>
            </a:r>
            <a:r>
              <a:rPr lang="zh-CN" altLang="en-US" sz="3200" b="1"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ea"/>
                <a:sym typeface="+mn-ea"/>
              </a:rPr>
              <a:t>分</a:t>
            </a:r>
            <a:endParaRPr lang="zh-CN" altLang="en-US" sz="2000" b="1" dirty="0">
              <a:latin typeface="宋体" panose="02010600030101010101" pitchFamily="2" charset="-122"/>
              <a:sym typeface="宋体" panose="02010600030101010101" pitchFamily="2" charset="-122"/>
            </a:endParaRPr>
          </a:p>
          <a:p>
            <a:pPr marL="457200" indent="-457200">
              <a:lnSpc>
                <a:spcPct val="150000"/>
              </a:lnSpc>
              <a:buFont typeface="Arial" panose="020B0604020202020204" pitchFamily="34" charset="0"/>
              <a:buChar char="•"/>
            </a:pPr>
            <a:r>
              <a:rPr lang="zh-CN" altLang="en-US" sz="2400" b="1" dirty="0">
                <a:latin typeface="宋体" panose="02010600030101010101" pitchFamily="2" charset="-122"/>
                <a:sym typeface="宋体" panose="02010600030101010101" pitchFamily="2" charset="-122"/>
              </a:rPr>
              <a:t>与所给短文</a:t>
            </a:r>
            <a:r>
              <a:rPr lang="zh-CN" altLang="en-US" sz="2400" b="1" dirty="0">
                <a:solidFill>
                  <a:srgbClr val="FF0000"/>
                </a:solidFill>
                <a:latin typeface="宋体" panose="02010600030101010101" pitchFamily="2" charset="-122"/>
                <a:sym typeface="宋体" panose="02010600030101010101" pitchFamily="2" charset="-122"/>
              </a:rPr>
              <a:t>融洽度高</a:t>
            </a:r>
            <a:r>
              <a:rPr lang="zh-CN" altLang="en-US" sz="2400" b="1" dirty="0">
                <a:latin typeface="宋体" panose="02010600030101010101" pitchFamily="2" charset="-122"/>
                <a:sym typeface="宋体" panose="02010600030101010101" pitchFamily="2" charset="-122"/>
              </a:rPr>
              <a:t>，与所提供各段落开头语</a:t>
            </a:r>
            <a:r>
              <a:rPr lang="zh-CN" altLang="en-US" sz="2400" b="1" dirty="0">
                <a:solidFill>
                  <a:srgbClr val="FF0000"/>
                </a:solidFill>
                <a:latin typeface="宋体" panose="02010600030101010101" pitchFamily="2" charset="-122"/>
                <a:sym typeface="宋体" panose="02010600030101010101" pitchFamily="2" charset="-122"/>
              </a:rPr>
              <a:t>衔接合理</a:t>
            </a:r>
            <a:r>
              <a:rPr lang="zh-CN" altLang="en-US" sz="2400" b="1" dirty="0">
                <a:latin typeface="宋体" panose="02010600030101010101" pitchFamily="2" charset="-122"/>
                <a:sym typeface="宋体" panose="02010600030101010101" pitchFamily="2" charset="-122"/>
              </a:rPr>
              <a:t>。</a:t>
            </a:r>
            <a:endParaRPr lang="zh-CN" altLang="en-US" sz="2400" b="1" dirty="0">
              <a:latin typeface="宋体" panose="02010600030101010101" pitchFamily="2" charset="-122"/>
            </a:endParaRPr>
          </a:p>
          <a:p>
            <a:pPr marL="457200" indent="-457200">
              <a:lnSpc>
                <a:spcPct val="150000"/>
              </a:lnSpc>
              <a:buFont typeface="Arial" panose="020B0604020202020204" pitchFamily="34" charset="0"/>
              <a:buChar char="•"/>
            </a:pPr>
            <a:r>
              <a:rPr lang="zh-CN" altLang="en-US" sz="2400" b="1" dirty="0">
                <a:latin typeface="宋体" panose="02010600030101010101" pitchFamily="2" charset="-122"/>
                <a:sym typeface="宋体" panose="02010600030101010101" pitchFamily="2" charset="-122"/>
              </a:rPr>
              <a:t>内容丰富，应用了</a:t>
            </a:r>
            <a:r>
              <a:rPr lang="en-US" altLang="zh-CN" sz="2400" b="1" dirty="0">
                <a:solidFill>
                  <a:srgbClr val="FF0000"/>
                </a:solidFill>
                <a:latin typeface="宋体" panose="02010600030101010101" pitchFamily="2" charset="-122"/>
                <a:sym typeface="宋体" panose="02010600030101010101" pitchFamily="2" charset="-122"/>
              </a:rPr>
              <a:t>5</a:t>
            </a:r>
            <a:r>
              <a:rPr lang="zh-CN" altLang="en-US" sz="2400" b="1" dirty="0">
                <a:solidFill>
                  <a:srgbClr val="FF0000"/>
                </a:solidFill>
                <a:latin typeface="宋体" panose="02010600030101010101" pitchFamily="2" charset="-122"/>
                <a:sym typeface="宋体" panose="02010600030101010101" pitchFamily="2" charset="-122"/>
              </a:rPr>
              <a:t>个以上</a:t>
            </a:r>
            <a:r>
              <a:rPr lang="zh-CN" altLang="en-US" sz="2400" b="1" dirty="0">
                <a:latin typeface="宋体" panose="02010600030101010101" pitchFamily="2" charset="-122"/>
                <a:sym typeface="宋体" panose="02010600030101010101" pitchFamily="2" charset="-122"/>
              </a:rPr>
              <a:t>短文中标出的关键词语。</a:t>
            </a:r>
            <a:endParaRPr lang="zh-CN" altLang="en-US" sz="2400" b="1" dirty="0">
              <a:latin typeface="宋体" panose="02010600030101010101" pitchFamily="2" charset="-122"/>
            </a:endParaRPr>
          </a:p>
          <a:p>
            <a:pPr marL="457200" indent="-457200">
              <a:lnSpc>
                <a:spcPct val="150000"/>
              </a:lnSpc>
              <a:buFont typeface="Arial" panose="020B0604020202020204" pitchFamily="34" charset="0"/>
              <a:buChar char="•"/>
            </a:pPr>
            <a:r>
              <a:rPr lang="zh-CN" altLang="en-US" sz="2400" b="1" dirty="0">
                <a:latin typeface="宋体" panose="02010600030101010101" pitchFamily="2" charset="-122"/>
                <a:sym typeface="宋体" panose="02010600030101010101" pitchFamily="2" charset="-122"/>
              </a:rPr>
              <a:t>所使用</a:t>
            </a:r>
            <a:r>
              <a:rPr lang="zh-CN" altLang="en-US" sz="2400" b="1" dirty="0">
                <a:solidFill>
                  <a:srgbClr val="FF0000"/>
                </a:solidFill>
                <a:latin typeface="宋体" panose="02010600030101010101" pitchFamily="2" charset="-122"/>
                <a:sym typeface="宋体" panose="02010600030101010101" pitchFamily="2" charset="-122"/>
              </a:rPr>
              <a:t>语法结构和词汇丰富，准确</a:t>
            </a:r>
            <a:r>
              <a:rPr lang="zh-CN" altLang="en-US" sz="2400" b="1" dirty="0">
                <a:latin typeface="宋体" panose="02010600030101010101" pitchFamily="2" charset="-122"/>
                <a:sym typeface="宋体" panose="02010600030101010101" pitchFamily="2" charset="-122"/>
              </a:rPr>
              <a:t>，可能有些许错误，但完全不影响意义表达。</a:t>
            </a:r>
            <a:endParaRPr lang="zh-CN" altLang="en-US" sz="2400" b="1" dirty="0">
              <a:latin typeface="宋体" panose="02010600030101010101" pitchFamily="2" charset="-122"/>
            </a:endParaRPr>
          </a:p>
          <a:p>
            <a:pPr marL="457200" indent="-457200">
              <a:lnSpc>
                <a:spcPct val="150000"/>
              </a:lnSpc>
              <a:buFont typeface="Arial" panose="020B0604020202020204" pitchFamily="34" charset="0"/>
              <a:buChar char="•"/>
            </a:pPr>
            <a:r>
              <a:rPr lang="zh-CN" altLang="en-US" sz="2400" b="1" dirty="0">
                <a:latin typeface="宋体" panose="02010600030101010101" pitchFamily="2" charset="-122"/>
                <a:sym typeface="宋体" panose="02010600030101010101" pitchFamily="2" charset="-122"/>
              </a:rPr>
              <a:t>有效地使用了语句间的连接成分，使所续写短文</a:t>
            </a:r>
            <a:r>
              <a:rPr lang="zh-CN" altLang="en-US" sz="2400" b="1" dirty="0">
                <a:solidFill>
                  <a:srgbClr val="FF0000"/>
                </a:solidFill>
                <a:latin typeface="宋体" panose="02010600030101010101" pitchFamily="2" charset="-122"/>
                <a:sym typeface="宋体" panose="02010600030101010101" pitchFamily="2" charset="-122"/>
              </a:rPr>
              <a:t>结构紧凑</a:t>
            </a:r>
            <a:r>
              <a:rPr lang="zh-CN" altLang="en-US" sz="2400" b="1" dirty="0">
                <a:latin typeface="宋体" panose="02010600030101010101" pitchFamily="2" charset="-122"/>
                <a:sym typeface="宋体" panose="02010600030101010101" pitchFamily="2" charset="-122"/>
              </a:rPr>
              <a:t>。</a:t>
            </a:r>
            <a:endParaRPr lang="zh-CN" altLang="en-US" sz="2400" b="1" dirty="0">
              <a:latin typeface="宋体" panose="02010600030101010101" pitchFamily="2"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25724" y="1589709"/>
            <a:ext cx="10906539" cy="4505739"/>
          </a:xfrm>
          <a:prstGeom prst="roundRect">
            <a:avLst/>
          </a:prstGeom>
          <a:solidFill>
            <a:schemeClr val="accent6">
              <a:lumMod val="20000"/>
              <a:lumOff val="80000"/>
            </a:schemeClr>
          </a:solidFill>
          <a:ln>
            <a:solidFill>
              <a:schemeClr val="accent6">
                <a:lumMod val="20000"/>
                <a:lumOff val="80000"/>
              </a:schemeClr>
            </a:solidFill>
          </a:ln>
          <a:effectLst>
            <a:outerShdw blurRad="50800" dist="38100" dir="5400000" algn="t"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8" name="椭圆 7"/>
          <p:cNvSpPr/>
          <p:nvPr/>
        </p:nvSpPr>
        <p:spPr>
          <a:xfrm>
            <a:off x="674738" y="679118"/>
            <a:ext cx="554541" cy="554541"/>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文本框 17"/>
          <p:cNvSpPr txBox="1">
            <a:spLocks noChangeArrowheads="1"/>
          </p:cNvSpPr>
          <p:nvPr/>
        </p:nvSpPr>
        <p:spPr bwMode="auto">
          <a:xfrm>
            <a:off x="1359535" y="584200"/>
            <a:ext cx="9147810" cy="706755"/>
          </a:xfrm>
          <a:prstGeom prst="rect">
            <a:avLst/>
          </a:prstGeom>
          <a:noFill/>
          <a:ln w="9525">
            <a:noFill/>
            <a:miter lim="800000"/>
          </a:ln>
        </p:spPr>
        <p:txBody>
          <a:bodyPr wrap="square">
            <a:spAutoFit/>
          </a:bodyPr>
          <a:lstStyle/>
          <a:p>
            <a:r>
              <a:rPr lang="zh-CN" altLang="en-US" sz="4000" b="1" dirty="0">
                <a:solidFill>
                  <a:schemeClr val="tx2"/>
                </a:solidFill>
                <a:latin typeface="微软雅黑" panose="020B0503020204020204" pitchFamily="34" charset="-122"/>
                <a:ea typeface="微软雅黑" panose="020B0503020204020204" pitchFamily="34" charset="-122"/>
              </a:rPr>
              <a:t>读后续写的题型解读</a:t>
            </a:r>
            <a:r>
              <a:rPr sz="4000" b="1" dirty="0">
                <a:latin typeface="宋体" panose="02010600030101010101" pitchFamily="2" charset="-122"/>
                <a:sym typeface="+mn-ea"/>
              </a:rPr>
              <a:t>及能力要求</a:t>
            </a:r>
            <a:endParaRPr lang="en-US" altLang="zh-CN" sz="4000" b="1" dirty="0" smtClean="0">
              <a:solidFill>
                <a:schemeClr val="tx2"/>
              </a:solidFill>
              <a:latin typeface="宋体" panose="02010600030101010101" pitchFamily="2" charset="-122"/>
              <a:ea typeface="微软雅黑" panose="020B0503020204020204" pitchFamily="34" charset="-122"/>
              <a:sym typeface="+mn-ea"/>
            </a:endParaRPr>
          </a:p>
        </p:txBody>
      </p:sp>
      <p:sp>
        <p:nvSpPr>
          <p:cNvPr id="24" name="文本框 18"/>
          <p:cNvSpPr txBox="1">
            <a:spLocks noChangeArrowheads="1"/>
          </p:cNvSpPr>
          <p:nvPr/>
        </p:nvSpPr>
        <p:spPr bwMode="auto">
          <a:xfrm>
            <a:off x="1451610" y="1589405"/>
            <a:ext cx="9730740" cy="2410460"/>
          </a:xfrm>
          <a:prstGeom prst="rect">
            <a:avLst/>
          </a:prstGeom>
          <a:noFill/>
          <a:ln w="9525">
            <a:noFill/>
            <a:miter lim="800000"/>
          </a:ln>
        </p:spPr>
        <p:txBody>
          <a:bodyPr wrap="square">
            <a:noAutofit/>
          </a:bodyPr>
          <a:lstStyle/>
          <a:p>
            <a:pPr>
              <a:lnSpc>
                <a:spcPct val="150000"/>
              </a:lnSpc>
            </a:pPr>
            <a:r>
              <a:rPr lang="en-US" sz="2800" b="1" dirty="0">
                <a:latin typeface="宋体" panose="02010600030101010101" pitchFamily="2" charset="-122"/>
              </a:rPr>
              <a:t>   </a:t>
            </a:r>
            <a:r>
              <a:rPr sz="2800" b="1" dirty="0">
                <a:latin typeface="宋体" panose="02010600030101010101" pitchFamily="2" charset="-122"/>
              </a:rPr>
              <a:t>要求考生在理解一篇不完整文章的基础上，充分调动</a:t>
            </a:r>
            <a:r>
              <a:rPr sz="2800" b="1" dirty="0">
                <a:solidFill>
                  <a:srgbClr val="FF0000"/>
                </a:solidFill>
                <a:latin typeface="宋体" panose="02010600030101010101" pitchFamily="2" charset="-122"/>
              </a:rPr>
              <a:t>想象创新思维</a:t>
            </a:r>
            <a:r>
              <a:rPr sz="2800" b="1" dirty="0">
                <a:latin typeface="宋体" panose="02010600030101010101" pitchFamily="2" charset="-122"/>
              </a:rPr>
              <a:t>，大胆预测文章缺失部分的内容走势，进行充满个性色彩的设计，并用英语进行续写表达。</a:t>
            </a:r>
            <a:endParaRPr sz="2800" b="1" dirty="0">
              <a:latin typeface="宋体" panose="02010600030101010101" pitchFamily="2" charset="-122"/>
            </a:endParaRPr>
          </a:p>
          <a:p>
            <a:pPr>
              <a:lnSpc>
                <a:spcPct val="150000"/>
              </a:lnSpc>
            </a:pPr>
            <a:r>
              <a:rPr lang="en-US" sz="2800" b="1" dirty="0">
                <a:latin typeface="宋体" panose="02010600030101010101" pitchFamily="2" charset="-122"/>
              </a:rPr>
              <a:t>   </a:t>
            </a:r>
            <a:r>
              <a:rPr sz="2800" b="1" dirty="0">
                <a:latin typeface="宋体" panose="02010600030101010101" pitchFamily="2" charset="-122"/>
              </a:rPr>
              <a:t>所提供短文多以</a:t>
            </a:r>
            <a:r>
              <a:rPr sz="2800" b="1" dirty="0">
                <a:solidFill>
                  <a:srgbClr val="FF0000"/>
                </a:solidFill>
                <a:latin typeface="宋体" panose="02010600030101010101" pitchFamily="2" charset="-122"/>
              </a:rPr>
              <a:t>记叙文故事类文章或夹叙夹议类</a:t>
            </a:r>
            <a:r>
              <a:rPr sz="2800" b="1" dirty="0">
                <a:latin typeface="宋体" panose="02010600030101010101" pitchFamily="2" charset="-122"/>
              </a:rPr>
              <a:t>文章为主，故事情节</a:t>
            </a:r>
            <a:r>
              <a:rPr sz="2800" b="1" dirty="0">
                <a:solidFill>
                  <a:srgbClr val="FF0000"/>
                </a:solidFill>
                <a:latin typeface="宋体" panose="02010600030101010101" pitchFamily="2" charset="-122"/>
              </a:rPr>
              <a:t>曲折有起伏</a:t>
            </a:r>
            <a:r>
              <a:rPr sz="2800" b="1" dirty="0">
                <a:latin typeface="宋体" panose="02010600030101010101" pitchFamily="2" charset="-122"/>
              </a:rPr>
              <a:t>，但</a:t>
            </a:r>
            <a:r>
              <a:rPr sz="2800" b="1" dirty="0">
                <a:solidFill>
                  <a:srgbClr val="FF0000"/>
                </a:solidFill>
                <a:latin typeface="宋体" panose="02010600030101010101" pitchFamily="2" charset="-122"/>
              </a:rPr>
              <a:t>故事线索的逻辑性</a:t>
            </a:r>
            <a:r>
              <a:rPr sz="2800" b="1" dirty="0">
                <a:latin typeface="宋体" panose="02010600030101010101" pitchFamily="2" charset="-122"/>
              </a:rPr>
              <a:t>比较强。</a:t>
            </a:r>
            <a:endParaRPr sz="2800" b="1" dirty="0">
              <a:latin typeface="宋体" panose="02010600030101010101" pitchFamily="2" charset="-122"/>
            </a:endParaRPr>
          </a:p>
          <a:p>
            <a:pPr>
              <a:lnSpc>
                <a:spcPct val="150000"/>
              </a:lnSpc>
            </a:pPr>
            <a:endParaRPr sz="2800" b="1" dirty="0">
              <a:latin typeface="宋体" panose="02010600030101010101" pitchFamily="2" charset="-122"/>
            </a:endParaRPr>
          </a:p>
        </p:txBody>
      </p:sp>
      <p:sp>
        <p:nvSpPr>
          <p:cNvPr id="3" name="文本框 2"/>
          <p:cNvSpPr txBox="1"/>
          <p:nvPr/>
        </p:nvSpPr>
        <p:spPr>
          <a:xfrm>
            <a:off x="2473325" y="5150485"/>
            <a:ext cx="6699250" cy="645160"/>
          </a:xfrm>
          <a:prstGeom prst="rect">
            <a:avLst/>
          </a:prstGeom>
          <a:solidFill>
            <a:schemeClr val="accent4">
              <a:lumMod val="40000"/>
              <a:lumOff val="60000"/>
            </a:schemeClr>
          </a:solidFill>
        </p:spPr>
        <p:txBody>
          <a:bodyPr wrap="square" rtlCol="0">
            <a:spAutoFit/>
          </a:bodyPr>
          <a:p>
            <a:r>
              <a:rPr lang="zh-CN" sz="3600" b="1" dirty="0">
                <a:solidFill>
                  <a:schemeClr val="accent1"/>
                </a:solidFill>
                <a:effectLst>
                  <a:outerShdw blurRad="38100" dist="25400" dir="5400000" algn="ctr" rotWithShape="0">
                    <a:srgbClr val="6E747A">
                      <a:alpha val="43000"/>
                    </a:srgbClr>
                  </a:outerShdw>
                </a:effectLst>
                <a:latin typeface="宋体" panose="02010600030101010101" pitchFamily="2" charset="-122"/>
                <a:sym typeface="+mn-ea"/>
              </a:rPr>
              <a:t>挑战：</a:t>
            </a:r>
            <a:r>
              <a:rPr sz="3600" b="1" dirty="0">
                <a:solidFill>
                  <a:schemeClr val="accent1"/>
                </a:solidFill>
                <a:effectLst>
                  <a:outerShdw blurRad="38100" dist="25400" dir="5400000" algn="ctr" rotWithShape="0">
                    <a:srgbClr val="6E747A">
                      <a:alpha val="43000"/>
                    </a:srgbClr>
                  </a:outerShdw>
                </a:effectLst>
                <a:latin typeface="宋体" panose="02010600030101010101" pitchFamily="2" charset="-122"/>
                <a:sym typeface="+mn-ea"/>
              </a:rPr>
              <a:t>创造性+逻辑性+丰富性</a:t>
            </a:r>
            <a:r>
              <a:rPr lang="en-US" altLang="zh-CN" sz="36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 </a:t>
            </a:r>
            <a:endParaRPr lang="en-US" altLang="zh-CN" sz="36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1" cstate="email">
            <a:extLst>
              <a:ext uri="{BEBA8EAE-BF5A-486C-A8C5-ECC9F3942E4B}">
                <a14:imgProps xmlns:a14="http://schemas.microsoft.com/office/drawing/2010/main">
                  <a14:imgLayer r:embed="rId2">
                    <a14:imgEffect>
                      <a14:saturation sat="80000"/>
                    </a14:imgEffect>
                  </a14:imgLayer>
                </a14:imgProps>
              </a:ext>
            </a:extLst>
          </a:blip>
          <a:stretch>
            <a:fillRect/>
          </a:stretch>
        </p:blipFill>
        <p:spPr>
          <a:xfrm>
            <a:off x="9152913" y="73178"/>
            <a:ext cx="2940384" cy="5143500"/>
          </a:xfrm>
          <a:prstGeom prst="rect">
            <a:avLst/>
          </a:prstGeom>
          <a:effectLst>
            <a:outerShdw blurRad="101600" dist="38100" dir="8100000" sx="103000" sy="103000" algn="tr" rotWithShape="0">
              <a:prstClr val="black">
                <a:alpha val="34000"/>
              </a:prstClr>
            </a:outerShdw>
          </a:effectLst>
        </p:spPr>
      </p:pic>
      <p:grpSp>
        <p:nvGrpSpPr>
          <p:cNvPr id="38" name="组合 37"/>
          <p:cNvGrpSpPr/>
          <p:nvPr/>
        </p:nvGrpSpPr>
        <p:grpSpPr>
          <a:xfrm>
            <a:off x="2046356" y="1822524"/>
            <a:ext cx="1843526" cy="1843530"/>
            <a:chOff x="4706555" y="1279427"/>
            <a:chExt cx="629417" cy="1260336"/>
          </a:xfrm>
        </p:grpSpPr>
        <p:sp>
          <p:nvSpPr>
            <p:cNvPr id="39" name="椭圆 38"/>
            <p:cNvSpPr/>
            <p:nvPr/>
          </p:nvSpPr>
          <p:spPr>
            <a:xfrm>
              <a:off x="4706555" y="1279427"/>
              <a:ext cx="629417" cy="1260336"/>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40" name="文本框 15"/>
            <p:cNvSpPr txBox="1"/>
            <p:nvPr/>
          </p:nvSpPr>
          <p:spPr>
            <a:xfrm>
              <a:off x="4821050" y="1524874"/>
              <a:ext cx="400425" cy="819619"/>
            </a:xfrm>
            <a:prstGeom prst="rect">
              <a:avLst/>
            </a:prstGeom>
            <a:solidFill>
              <a:srgbClr val="338459"/>
            </a:solidFill>
            <a:ln>
              <a:noFill/>
            </a:ln>
          </p:spPr>
          <p:txBody>
            <a:bodyPr wrap="square" rtlCol="0">
              <a:spAutoFit/>
            </a:bodyPr>
            <a:lstStyle/>
            <a:p>
              <a:pPr algn="ctr"/>
              <a:r>
                <a:rPr lang="zh-CN" altLang="en-US" sz="7200" b="1" dirty="0">
                  <a:solidFill>
                    <a:schemeClr val="bg1"/>
                  </a:solidFill>
                  <a:latin typeface="微软雅黑" panose="020B0503020204020204" pitchFamily="34" charset="-122"/>
                  <a:ea typeface="微软雅黑" panose="020B0503020204020204" pitchFamily="34" charset="-122"/>
                </a:rPr>
                <a:t>读</a:t>
              </a:r>
              <a:endParaRPr lang="zh-CN" altLang="en-US" sz="7200" b="1" dirty="0">
                <a:solidFill>
                  <a:schemeClr val="bg1"/>
                </a:solidFill>
                <a:latin typeface="微软雅黑" panose="020B0503020204020204" pitchFamily="34" charset="-122"/>
                <a:ea typeface="微软雅黑" panose="020B0503020204020204" pitchFamily="34" charset="-122"/>
              </a:endParaRPr>
            </a:p>
          </p:txBody>
        </p:sp>
      </p:grpSp>
      <p:sp>
        <p:nvSpPr>
          <p:cNvPr id="2" name="右箭头 1"/>
          <p:cNvSpPr/>
          <p:nvPr/>
        </p:nvSpPr>
        <p:spPr>
          <a:xfrm>
            <a:off x="4184650" y="1823085"/>
            <a:ext cx="5721350" cy="1468755"/>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a:p>
        </p:txBody>
      </p:sp>
      <p:sp>
        <p:nvSpPr>
          <p:cNvPr id="3" name="文本框 2"/>
          <p:cNvSpPr txBox="1"/>
          <p:nvPr/>
        </p:nvSpPr>
        <p:spPr>
          <a:xfrm>
            <a:off x="251460" y="2181860"/>
            <a:ext cx="6096000" cy="645160"/>
          </a:xfrm>
          <a:prstGeom prst="rect">
            <a:avLst/>
          </a:prstGeom>
          <a:noFill/>
        </p:spPr>
        <p:txBody>
          <a:bodyPr wrap="square" rtlCol="0" anchor="t">
            <a:spAutoFit/>
          </a:bodyPr>
          <a:p>
            <a:r>
              <a:rPr lang="en-US" altLang="zh-CN" sz="3600" b="1" dirty="0">
                <a:solidFill>
                  <a:srgbClr val="338459"/>
                </a:solidFill>
                <a:latin typeface="微软雅黑" panose="020B0503020204020204" pitchFamily="34" charset="-122"/>
                <a:ea typeface="微软雅黑" panose="020B0503020204020204" pitchFamily="34" charset="-122"/>
                <a:sym typeface="+mn-ea"/>
              </a:rPr>
              <a:t>How?</a:t>
            </a:r>
            <a:endParaRPr lang="en-US" altLang="zh-CN" sz="3600" b="1" dirty="0" smtClean="0">
              <a:solidFill>
                <a:srgbClr val="338459"/>
              </a:solidFill>
              <a:latin typeface="微软雅黑" panose="020B0503020204020204" pitchFamily="34" charset="-122"/>
              <a:ea typeface="微软雅黑" panose="020B0503020204020204" pitchFamily="34" charset="-122"/>
              <a:sym typeface="+mn-ea"/>
            </a:endParaRPr>
          </a:p>
        </p:txBody>
      </p:sp>
      <p:sp>
        <p:nvSpPr>
          <p:cNvPr id="16399" name="Rectangle 5"/>
          <p:cNvSpPr>
            <a:spLocks noChangeArrowheads="1"/>
          </p:cNvSpPr>
          <p:nvPr/>
        </p:nvSpPr>
        <p:spPr bwMode="auto">
          <a:xfrm>
            <a:off x="4266566" y="1053466"/>
            <a:ext cx="4886325" cy="701675"/>
          </a:xfrm>
          <a:prstGeom prst="rect">
            <a:avLst/>
          </a:prstGeom>
          <a:noFill/>
          <a:ln w="9525">
            <a:noFill/>
            <a:miter lim="800000"/>
          </a:ln>
        </p:spPr>
        <p:txBody>
          <a:bodyPr wrap="none">
            <a:spAutoFit/>
          </a:bodyPr>
          <a:p>
            <a:r>
              <a:rPr lang="en-US" altLang="zh-CN" sz="4000">
                <a:solidFill>
                  <a:srgbClr val="CC0000"/>
                </a:solidFill>
                <a:latin typeface="Arial Black" panose="020B0A04020102020204" pitchFamily="34" charset="0"/>
              </a:rPr>
              <a:t>Reading</a:t>
            </a:r>
            <a:r>
              <a:rPr lang="en-US" altLang="zh-CN" sz="3200">
                <a:latin typeface="Arial Black" panose="020B0A04020102020204" pitchFamily="34" charset="0"/>
              </a:rPr>
              <a:t> </a:t>
            </a:r>
            <a:r>
              <a:rPr lang="en-US" altLang="zh-CN" sz="3200" i="1">
                <a:latin typeface="Arial Black" panose="020B0A04020102020204" pitchFamily="34" charset="0"/>
              </a:rPr>
              <a:t>for</a:t>
            </a:r>
            <a:r>
              <a:rPr lang="en-US" altLang="zh-CN" sz="2800" i="1">
                <a:latin typeface="Arial Black" panose="020B0A04020102020204" pitchFamily="34" charset="0"/>
              </a:rPr>
              <a:t> </a:t>
            </a:r>
            <a:r>
              <a:rPr lang="en-US" altLang="zh-CN" sz="3200" i="1">
                <a:latin typeface="Arial Black" panose="020B0A04020102020204" pitchFamily="34" charset="0"/>
              </a:rPr>
              <a:t>Writing</a:t>
            </a:r>
            <a:endParaRPr lang="en-US" altLang="zh-CN" sz="3200" i="1">
              <a:latin typeface="Arial Black" panose="020B0A04020102020204" pitchFamily="34" charset="0"/>
            </a:endParaRPr>
          </a:p>
        </p:txBody>
      </p:sp>
      <p:sp>
        <p:nvSpPr>
          <p:cNvPr id="5" name="文本框 4"/>
          <p:cNvSpPr txBox="1"/>
          <p:nvPr/>
        </p:nvSpPr>
        <p:spPr>
          <a:xfrm>
            <a:off x="4184650" y="2118995"/>
            <a:ext cx="5374005" cy="1432560"/>
          </a:xfrm>
          <a:prstGeom prst="rect">
            <a:avLst/>
          </a:prstGeom>
          <a:noFill/>
        </p:spPr>
        <p:txBody>
          <a:bodyPr wrap="square" rtlCol="0" anchor="t">
            <a:noAutofit/>
          </a:bodyPr>
          <a:p>
            <a:r>
              <a:rPr lang="zh-CN" altLang="en-US" sz="2400" b="1">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The depth of reading </a:t>
            </a:r>
            <a:r>
              <a:rPr lang="zh-CN" altLang="en-US" sz="2800" b="1">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determines </a:t>
            </a:r>
            <a:r>
              <a:rPr lang="en-US" altLang="zh-CN" sz="2800" b="1">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zh-CN" altLang="en-US" sz="2400" b="1">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the height of writing</a:t>
            </a:r>
            <a:r>
              <a:rPr lang="en-US" altLang="zh-CN" sz="2400" b="1">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endParaRPr lang="en-US" altLang="zh-CN" sz="2400" b="1">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4" name="文本框 3"/>
          <p:cNvSpPr txBox="1"/>
          <p:nvPr/>
        </p:nvSpPr>
        <p:spPr>
          <a:xfrm>
            <a:off x="4674235" y="3844925"/>
            <a:ext cx="6096000" cy="1076325"/>
          </a:xfrm>
          <a:prstGeom prst="rect">
            <a:avLst/>
          </a:prstGeom>
          <a:noFill/>
        </p:spPr>
        <p:txBody>
          <a:bodyPr wrap="square" rtlCol="0" anchor="t">
            <a:spAutoFit/>
          </a:bodyPr>
          <a:p>
            <a:r>
              <a:rPr lang="zh-CN" altLang="en-US" sz="3200" b="1"/>
              <a:t>浅层</a:t>
            </a:r>
            <a:r>
              <a:rPr lang="en-US" altLang="zh-CN" sz="3200" b="1"/>
              <a:t>-</a:t>
            </a:r>
            <a:r>
              <a:rPr lang="zh-CN" altLang="en-US" sz="3200" b="1"/>
              <a:t>信息定位能力</a:t>
            </a:r>
            <a:endParaRPr lang="zh-CN" altLang="en-US" sz="3200" b="1"/>
          </a:p>
          <a:p>
            <a:r>
              <a:rPr lang="zh-CN" altLang="en-US" sz="3200" b="1"/>
              <a:t>深层</a:t>
            </a:r>
            <a:r>
              <a:rPr lang="en-US" altLang="zh-CN" sz="3200" b="1"/>
              <a:t>-</a:t>
            </a:r>
            <a:r>
              <a:rPr lang="zh-CN" altLang="en-US" sz="3200" b="1"/>
              <a:t>文本分析能力</a:t>
            </a:r>
            <a:endParaRPr lang="zh-CN" altLang="en-US" sz="3200" b="1"/>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a:xfrm>
            <a:off x="516835" y="306850"/>
            <a:ext cx="781877" cy="738935"/>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aphicFrame>
        <p:nvGraphicFramePr>
          <p:cNvPr id="5" name="图示 4"/>
          <p:cNvGraphicFramePr/>
          <p:nvPr/>
        </p:nvGraphicFramePr>
        <p:xfrm>
          <a:off x="823325" y="1126182"/>
          <a:ext cx="8128000" cy="541866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19" name="组合 18"/>
          <p:cNvGrpSpPr/>
          <p:nvPr/>
        </p:nvGrpSpPr>
        <p:grpSpPr>
          <a:xfrm>
            <a:off x="9248140" y="2730500"/>
            <a:ext cx="2636520" cy="2167255"/>
            <a:chOff x="5689600" y="1625600"/>
            <a:chExt cx="2438400" cy="2167466"/>
          </a:xfrm>
        </p:grpSpPr>
        <p:sp>
          <p:nvSpPr>
            <p:cNvPr id="20" name="圆角矩形 19"/>
            <p:cNvSpPr/>
            <p:nvPr/>
          </p:nvSpPr>
          <p:spPr>
            <a:xfrm>
              <a:off x="5689600" y="1625600"/>
              <a:ext cx="2438400" cy="216746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圆角矩形 4"/>
            <p:cNvSpPr/>
            <p:nvPr/>
          </p:nvSpPr>
          <p:spPr>
            <a:xfrm>
              <a:off x="5795407" y="1731407"/>
              <a:ext cx="2226786" cy="195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3360" tIns="213360" rIns="213360" bIns="213360" numCol="1" spcCol="1270" anchor="ctr" anchorCtr="0">
              <a:noAutofit/>
            </a:bodyPr>
            <a:lstStyle/>
            <a:p>
              <a:pPr lvl="0" algn="ctr" defTabSz="2489200">
                <a:lnSpc>
                  <a:spcPct val="90000"/>
                </a:lnSpc>
                <a:spcBef>
                  <a:spcPct val="0"/>
                </a:spcBef>
                <a:spcAft>
                  <a:spcPct val="35000"/>
                </a:spcAft>
              </a:pPr>
              <a:endParaRPr lang="zh-CN" altLang="en-US" sz="5600" kern="1200"/>
            </a:p>
          </p:txBody>
        </p:sp>
      </p:grpSp>
      <p:sp>
        <p:nvSpPr>
          <p:cNvPr id="22" name="文本框 20"/>
          <p:cNvSpPr txBox="1"/>
          <p:nvPr/>
        </p:nvSpPr>
        <p:spPr>
          <a:xfrm>
            <a:off x="675005" y="2868930"/>
            <a:ext cx="2858135" cy="1753235"/>
          </a:xfrm>
          <a:prstGeom prst="rect">
            <a:avLst/>
          </a:prstGeom>
          <a:noFill/>
        </p:spPr>
        <p:txBody>
          <a:bodyPr wrap="square" rtlCol="0">
            <a:spAutoFit/>
          </a:bodyPr>
          <a:lstStyle/>
          <a:p>
            <a:r>
              <a:rPr lang="en-US" altLang="zh-CN" sz="3600" b="1" dirty="0" smtClean="0">
                <a:solidFill>
                  <a:schemeClr val="bg1"/>
                </a:solidFill>
                <a:latin typeface="方正幼线简体" panose="03000509000000000000" pitchFamily="65" charset="-122"/>
                <a:ea typeface="方正幼线简体" panose="03000509000000000000" pitchFamily="65" charset="-122"/>
              </a:rPr>
              <a:t>   </a:t>
            </a:r>
            <a:r>
              <a:rPr lang="en-US" altLang="zh-CN" sz="3600" b="1" dirty="0" smtClean="0">
                <a:solidFill>
                  <a:srgbClr val="FFFF00"/>
                </a:solidFill>
                <a:latin typeface="微软雅黑" panose="020B0503020204020204" pitchFamily="34" charset="-122"/>
                <a:ea typeface="微软雅黑" panose="020B0503020204020204" pitchFamily="34" charset="-122"/>
              </a:rPr>
              <a:t>Step 1</a:t>
            </a:r>
            <a:endParaRPr lang="en-US" altLang="zh-CN" sz="3600" b="1" dirty="0" smtClean="0">
              <a:solidFill>
                <a:srgbClr val="FFFF00"/>
              </a:solidFill>
              <a:latin typeface="微软雅黑" panose="020B0503020204020204" pitchFamily="34" charset="-122"/>
              <a:ea typeface="微软雅黑" panose="020B0503020204020204" pitchFamily="34" charset="-122"/>
            </a:endParaRPr>
          </a:p>
          <a:p>
            <a:r>
              <a:rPr lang="en-US" altLang="zh-CN" sz="3600" b="1" dirty="0" smtClean="0">
                <a:solidFill>
                  <a:schemeClr val="bg1"/>
                </a:solidFill>
                <a:latin typeface="方正幼线简体" panose="03000509000000000000" pitchFamily="65" charset="-122"/>
                <a:ea typeface="方正幼线简体" panose="03000509000000000000" pitchFamily="65" charset="-122"/>
              </a:rPr>
              <a:t>  Read for </a:t>
            </a:r>
            <a:endParaRPr lang="en-US" altLang="zh-CN" sz="3600" b="1" dirty="0" smtClean="0">
              <a:solidFill>
                <a:schemeClr val="bg1"/>
              </a:solidFill>
              <a:latin typeface="方正幼线简体" panose="03000509000000000000" pitchFamily="65" charset="-122"/>
              <a:ea typeface="方正幼线简体" panose="03000509000000000000" pitchFamily="65" charset="-122"/>
            </a:endParaRPr>
          </a:p>
          <a:p>
            <a:r>
              <a:rPr lang="en-US" altLang="zh-CN" sz="3600" b="1" dirty="0" smtClean="0">
                <a:solidFill>
                  <a:schemeClr val="bg1"/>
                </a:solidFill>
                <a:latin typeface="方正幼线简体" panose="03000509000000000000" pitchFamily="65" charset="-122"/>
                <a:ea typeface="方正幼线简体" panose="03000509000000000000" pitchFamily="65" charset="-122"/>
              </a:rPr>
              <a:t>  elements</a:t>
            </a:r>
            <a:endParaRPr lang="zh-CN" altLang="en-US" sz="3600" b="1" dirty="0">
              <a:solidFill>
                <a:schemeClr val="bg1"/>
              </a:solidFill>
              <a:latin typeface="方正幼线简体" panose="03000509000000000000" pitchFamily="65" charset="-122"/>
              <a:ea typeface="方正幼线简体" panose="03000509000000000000" pitchFamily="65" charset="-122"/>
            </a:endParaRPr>
          </a:p>
        </p:txBody>
      </p:sp>
      <p:sp>
        <p:nvSpPr>
          <p:cNvPr id="23" name="文本框 20"/>
          <p:cNvSpPr txBox="1"/>
          <p:nvPr/>
        </p:nvSpPr>
        <p:spPr>
          <a:xfrm>
            <a:off x="3606165" y="2783205"/>
            <a:ext cx="2562860" cy="1753235"/>
          </a:xfrm>
          <a:prstGeom prst="rect">
            <a:avLst/>
          </a:prstGeom>
          <a:noFill/>
        </p:spPr>
        <p:txBody>
          <a:bodyPr wrap="square" rtlCol="0">
            <a:spAutoFit/>
          </a:bodyPr>
          <a:lstStyle/>
          <a:p>
            <a:r>
              <a:rPr lang="en-US" altLang="zh-CN" sz="3600" b="1" dirty="0" smtClean="0">
                <a:solidFill>
                  <a:schemeClr val="bg1"/>
                </a:solidFill>
                <a:latin typeface="方正幼线简体" panose="03000509000000000000" pitchFamily="65" charset="-122"/>
                <a:ea typeface="方正幼线简体" panose="03000509000000000000" pitchFamily="65" charset="-122"/>
              </a:rPr>
              <a:t>   </a:t>
            </a:r>
            <a:r>
              <a:rPr lang="en-US" altLang="zh-CN" sz="3600" b="1" dirty="0" smtClean="0">
                <a:solidFill>
                  <a:srgbClr val="FFFF00"/>
                </a:solidFill>
                <a:latin typeface="微软雅黑" panose="020B0503020204020204" pitchFamily="34" charset="-122"/>
                <a:ea typeface="微软雅黑" panose="020B0503020204020204" pitchFamily="34" charset="-122"/>
              </a:rPr>
              <a:t>Step 2</a:t>
            </a:r>
            <a:endParaRPr lang="en-US" altLang="zh-CN" sz="3600" b="1" dirty="0" smtClean="0">
              <a:solidFill>
                <a:srgbClr val="FFFF00"/>
              </a:solidFill>
              <a:latin typeface="微软雅黑" panose="020B0503020204020204" pitchFamily="34" charset="-122"/>
              <a:ea typeface="微软雅黑" panose="020B0503020204020204" pitchFamily="34" charset="-122"/>
            </a:endParaRPr>
          </a:p>
          <a:p>
            <a:r>
              <a:rPr lang="en-US" altLang="zh-CN" sz="3600" b="1" dirty="0" smtClean="0">
                <a:solidFill>
                  <a:schemeClr val="bg1"/>
                </a:solidFill>
                <a:latin typeface="方正幼线简体" panose="03000509000000000000" pitchFamily="65" charset="-122"/>
                <a:ea typeface="方正幼线简体" panose="03000509000000000000" pitchFamily="65" charset="-122"/>
              </a:rPr>
              <a:t>  Read for </a:t>
            </a:r>
            <a:endParaRPr lang="en-US" altLang="zh-CN" sz="3600" b="1" dirty="0" smtClean="0">
              <a:solidFill>
                <a:schemeClr val="bg1"/>
              </a:solidFill>
              <a:latin typeface="方正幼线简体" panose="03000509000000000000" pitchFamily="65" charset="-122"/>
              <a:ea typeface="方正幼线简体" panose="03000509000000000000" pitchFamily="65" charset="-122"/>
            </a:endParaRPr>
          </a:p>
          <a:p>
            <a:r>
              <a:rPr lang="en-US" altLang="zh-CN" sz="3600" b="1" dirty="0" smtClean="0">
                <a:solidFill>
                  <a:schemeClr val="bg1"/>
                </a:solidFill>
                <a:latin typeface="方正幼线简体" panose="03000509000000000000" pitchFamily="65" charset="-122"/>
                <a:ea typeface="方正幼线简体" panose="03000509000000000000" pitchFamily="65" charset="-122"/>
              </a:rPr>
              <a:t>  plots</a:t>
            </a:r>
            <a:endParaRPr lang="zh-CN" altLang="en-US" sz="3600" b="1" dirty="0">
              <a:solidFill>
                <a:schemeClr val="bg1"/>
              </a:solidFill>
              <a:latin typeface="方正幼线简体" panose="03000509000000000000" pitchFamily="65" charset="-122"/>
              <a:ea typeface="方正幼线简体" panose="03000509000000000000" pitchFamily="65" charset="-122"/>
            </a:endParaRPr>
          </a:p>
        </p:txBody>
      </p:sp>
      <p:sp>
        <p:nvSpPr>
          <p:cNvPr id="25" name="文本框 20"/>
          <p:cNvSpPr txBox="1"/>
          <p:nvPr/>
        </p:nvSpPr>
        <p:spPr>
          <a:xfrm>
            <a:off x="6560185" y="2783205"/>
            <a:ext cx="2618105" cy="1753235"/>
          </a:xfrm>
          <a:prstGeom prst="rect">
            <a:avLst/>
          </a:prstGeom>
          <a:noFill/>
        </p:spPr>
        <p:txBody>
          <a:bodyPr wrap="square" rtlCol="0">
            <a:spAutoFit/>
          </a:bodyPr>
          <a:lstStyle/>
          <a:p>
            <a:r>
              <a:rPr lang="en-US" altLang="zh-CN" sz="3600" b="1" dirty="0" smtClean="0">
                <a:solidFill>
                  <a:schemeClr val="bg1"/>
                </a:solidFill>
                <a:latin typeface="方正幼线简体" panose="03000509000000000000" pitchFamily="65" charset="-122"/>
                <a:ea typeface="方正幼线简体" panose="03000509000000000000" pitchFamily="65" charset="-122"/>
              </a:rPr>
              <a:t> </a:t>
            </a:r>
            <a:r>
              <a:rPr lang="en-US" altLang="zh-CN" sz="3600" b="1" dirty="0" smtClean="0">
                <a:solidFill>
                  <a:srgbClr val="FFFF00"/>
                </a:solidFill>
                <a:latin typeface="微软雅黑" panose="020B0503020204020204" pitchFamily="34" charset="-122"/>
                <a:ea typeface="微软雅黑" panose="020B0503020204020204" pitchFamily="34" charset="-122"/>
              </a:rPr>
              <a:t>Step 3</a:t>
            </a:r>
            <a:endParaRPr lang="en-US" altLang="zh-CN" sz="3600" b="1" dirty="0" smtClean="0">
              <a:solidFill>
                <a:srgbClr val="FFFF00"/>
              </a:solidFill>
              <a:latin typeface="微软雅黑" panose="020B0503020204020204" pitchFamily="34" charset="-122"/>
              <a:ea typeface="微软雅黑" panose="020B0503020204020204" pitchFamily="34" charset="-122"/>
            </a:endParaRPr>
          </a:p>
          <a:p>
            <a:r>
              <a:rPr lang="en-US" altLang="zh-CN" sz="2400" b="1" dirty="0" smtClean="0">
                <a:solidFill>
                  <a:schemeClr val="bg1"/>
                </a:solidFill>
                <a:latin typeface="方正幼线简体" panose="03000509000000000000" pitchFamily="65" charset="-122"/>
                <a:ea typeface="方正幼线简体" panose="03000509000000000000" pitchFamily="65" charset="-122"/>
                <a:sym typeface="+mn-ea"/>
              </a:rPr>
              <a:t>Read for language </a:t>
            </a:r>
            <a:endParaRPr lang="en-US" altLang="zh-CN" sz="2400" b="1" dirty="0" smtClean="0">
              <a:solidFill>
                <a:schemeClr val="bg1"/>
              </a:solidFill>
              <a:latin typeface="方正幼线简体" panose="03000509000000000000" pitchFamily="65" charset="-122"/>
              <a:ea typeface="方正幼线简体" panose="03000509000000000000" pitchFamily="65" charset="-122"/>
              <a:sym typeface="+mn-ea"/>
            </a:endParaRPr>
          </a:p>
          <a:p>
            <a:r>
              <a:rPr lang="en-US" altLang="zh-CN" sz="2400" b="1" dirty="0" smtClean="0">
                <a:solidFill>
                  <a:schemeClr val="bg1"/>
                </a:solidFill>
                <a:latin typeface="方正幼线简体" panose="03000509000000000000" pitchFamily="65" charset="-122"/>
                <a:ea typeface="方正幼线简体" panose="03000509000000000000" pitchFamily="65" charset="-122"/>
                <a:sym typeface="+mn-ea"/>
              </a:rPr>
              <a:t>&amp; </a:t>
            </a:r>
            <a:r>
              <a:rPr lang="en-US" altLang="zh-CN" sz="2400" b="1" dirty="0" smtClean="0">
                <a:solidFill>
                  <a:schemeClr val="bg1"/>
                </a:solidFill>
                <a:latin typeface="方正幼线简体" panose="03000509000000000000" pitchFamily="65" charset="-122"/>
                <a:ea typeface="方正幼线简体" panose="03000509000000000000" pitchFamily="65" charset="-122"/>
              </a:rPr>
              <a:t>Gather ideas</a:t>
            </a:r>
            <a:endParaRPr lang="zh-CN" altLang="en-US" sz="2400" b="1" dirty="0">
              <a:solidFill>
                <a:schemeClr val="bg1"/>
              </a:solidFill>
              <a:latin typeface="方正幼线简体" panose="03000509000000000000" pitchFamily="65" charset="-122"/>
              <a:ea typeface="方正幼线简体" panose="03000509000000000000" pitchFamily="65" charset="-122"/>
            </a:endParaRPr>
          </a:p>
        </p:txBody>
      </p:sp>
      <p:sp>
        <p:nvSpPr>
          <p:cNvPr id="26" name="文本框 20"/>
          <p:cNvSpPr txBox="1"/>
          <p:nvPr/>
        </p:nvSpPr>
        <p:spPr>
          <a:xfrm>
            <a:off x="9290050" y="2806065"/>
            <a:ext cx="2750820" cy="1753235"/>
          </a:xfrm>
          <a:prstGeom prst="rect">
            <a:avLst/>
          </a:prstGeom>
          <a:noFill/>
        </p:spPr>
        <p:txBody>
          <a:bodyPr wrap="square" rtlCol="0">
            <a:spAutoFit/>
          </a:bodyPr>
          <a:lstStyle/>
          <a:p>
            <a:r>
              <a:rPr lang="en-US" altLang="zh-CN" sz="3600" b="1" dirty="0" smtClean="0">
                <a:solidFill>
                  <a:schemeClr val="bg1"/>
                </a:solidFill>
                <a:latin typeface="方正幼线简体" panose="03000509000000000000" pitchFamily="65" charset="-122"/>
                <a:ea typeface="方正幼线简体" panose="03000509000000000000" pitchFamily="65" charset="-122"/>
              </a:rPr>
              <a:t>   </a:t>
            </a:r>
            <a:r>
              <a:rPr lang="en-US" altLang="zh-CN" sz="3600" b="1" dirty="0" smtClean="0">
                <a:solidFill>
                  <a:srgbClr val="FFFF00"/>
                </a:solidFill>
                <a:latin typeface="微软雅黑" panose="020B0503020204020204" pitchFamily="34" charset="-122"/>
                <a:ea typeface="微软雅黑" panose="020B0503020204020204" pitchFamily="34" charset="-122"/>
              </a:rPr>
              <a:t>Step 4</a:t>
            </a:r>
            <a:endParaRPr lang="en-US" altLang="zh-CN" sz="3600" b="1" dirty="0" smtClean="0">
              <a:solidFill>
                <a:srgbClr val="FFFF00"/>
              </a:solidFill>
              <a:latin typeface="微软雅黑" panose="020B0503020204020204" pitchFamily="34" charset="-122"/>
              <a:ea typeface="微软雅黑" panose="020B0503020204020204" pitchFamily="34" charset="-122"/>
            </a:endParaRPr>
          </a:p>
          <a:p>
            <a:r>
              <a:rPr lang="en-US" altLang="zh-CN" sz="3600" b="1" dirty="0" smtClean="0">
                <a:solidFill>
                  <a:schemeClr val="bg1"/>
                </a:solidFill>
                <a:latin typeface="方正幼线简体" panose="03000509000000000000" pitchFamily="65" charset="-122"/>
                <a:ea typeface="方正幼线简体" panose="03000509000000000000" pitchFamily="65" charset="-122"/>
              </a:rPr>
              <a:t>  Make  predictions</a:t>
            </a:r>
            <a:endParaRPr lang="zh-CN" altLang="en-US" sz="3600" b="1" dirty="0">
              <a:solidFill>
                <a:schemeClr val="bg1"/>
              </a:solidFill>
              <a:latin typeface="方正幼线简体" panose="03000509000000000000" pitchFamily="65" charset="-122"/>
              <a:ea typeface="方正幼线简体" panose="03000509000000000000" pitchFamily="65" charset="-122"/>
            </a:endParaRPr>
          </a:p>
        </p:txBody>
      </p:sp>
      <p:sp>
        <p:nvSpPr>
          <p:cNvPr id="2" name="文本框 1"/>
          <p:cNvSpPr txBox="1"/>
          <p:nvPr/>
        </p:nvSpPr>
        <p:spPr>
          <a:xfrm>
            <a:off x="1499235" y="447040"/>
            <a:ext cx="6096000" cy="598805"/>
          </a:xfrm>
          <a:prstGeom prst="rect">
            <a:avLst/>
          </a:prstGeom>
          <a:noFill/>
        </p:spPr>
        <p:txBody>
          <a:bodyPr wrap="square" rtlCol="0" anchor="t">
            <a:spAutoFit/>
          </a:bodyPr>
          <a:p>
            <a:r>
              <a:rPr lang="en-US" altLang="zh-CN" sz="3300" b="1" dirty="0" smtClean="0">
                <a:solidFill>
                  <a:srgbClr val="338459"/>
                </a:solidFill>
                <a:latin typeface="方正幼线简体" panose="03000509000000000000" pitchFamily="65" charset="-122"/>
                <a:ea typeface="方正幼线简体" panose="03000509000000000000" pitchFamily="65" charset="-122"/>
                <a:sym typeface="+mn-ea"/>
              </a:rPr>
              <a:t>How to develop your idea </a:t>
            </a:r>
            <a:endParaRPr lang="en-US" altLang="zh-CN" sz="3300" b="1" dirty="0" smtClean="0">
              <a:solidFill>
                <a:srgbClr val="338459"/>
              </a:solidFill>
              <a:latin typeface="方正幼线简体" panose="03000509000000000000" pitchFamily="65" charset="-122"/>
              <a:ea typeface="方正幼线简体" panose="03000509000000000000" pitchFamily="65" charset="-122"/>
              <a:sym typeface="+mn-ea"/>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
            <a:ext cx="12192000" cy="6858000"/>
          </a:xfrm>
          <a:prstGeom prst="rect">
            <a:avLst/>
          </a:prstGeom>
          <a:ln>
            <a:solidFill>
              <a:schemeClr val="accent5">
                <a:lumMod val="40000"/>
                <a:lumOff val="6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CN" altLang="en-US"/>
          </a:p>
        </p:txBody>
      </p:sp>
      <p:sp>
        <p:nvSpPr>
          <p:cNvPr id="2" name="矩形 1"/>
          <p:cNvSpPr/>
          <p:nvPr/>
        </p:nvSpPr>
        <p:spPr>
          <a:xfrm>
            <a:off x="159026" y="212035"/>
            <a:ext cx="11887199" cy="6475368"/>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20"/>
          <p:cNvSpPr txBox="1"/>
          <p:nvPr/>
        </p:nvSpPr>
        <p:spPr>
          <a:xfrm>
            <a:off x="262387" y="317202"/>
            <a:ext cx="11667225" cy="6369685"/>
          </a:xfrm>
          <a:prstGeom prst="rect">
            <a:avLst/>
          </a:prstGeom>
          <a:noFill/>
        </p:spPr>
        <p:txBody>
          <a:bodyPr wrap="square" rtlCol="0">
            <a:spAutoFit/>
          </a:bodyPr>
          <a:lstStyle/>
          <a:p>
            <a:pPr algn="just"/>
            <a:r>
              <a:rPr lang="zh-CN" altLang="en-US" sz="2400" dirty="0" smtClean="0"/>
              <a:t>   </a:t>
            </a:r>
            <a:r>
              <a:rPr lang="en-US" altLang="zh-CN" sz="2400" dirty="0" smtClean="0"/>
              <a:t>                                                 </a:t>
            </a:r>
            <a:r>
              <a:rPr lang="zh-CN" altLang="en-US" sz="2400" b="1" dirty="0" smtClean="0">
                <a:latin typeface="微软雅黑" panose="020B0503020204020204" pitchFamily="34" charset="-122"/>
                <a:ea typeface="微软雅黑" panose="020B0503020204020204" pitchFamily="34" charset="-122"/>
                <a:sym typeface="+mn-ea"/>
              </a:rPr>
              <a:t>读后续写练习</a:t>
            </a:r>
            <a:r>
              <a:rPr lang="en-US" altLang="zh-CN" sz="2400" b="1" dirty="0" smtClean="0">
                <a:latin typeface="微软雅黑" panose="020B0503020204020204" pitchFamily="34" charset="-122"/>
                <a:ea typeface="微软雅黑" panose="020B0503020204020204" pitchFamily="34" charset="-122"/>
                <a:sym typeface="+mn-ea"/>
              </a:rPr>
              <a:t>1</a:t>
            </a:r>
            <a:endParaRPr lang="en-US" altLang="zh-CN" sz="2400" b="1" dirty="0" smtClean="0">
              <a:latin typeface="微软雅黑" panose="020B0503020204020204" pitchFamily="34" charset="-122"/>
              <a:ea typeface="微软雅黑" panose="020B0503020204020204" pitchFamily="34" charset="-122"/>
              <a:sym typeface="+mn-ea"/>
            </a:endParaRPr>
          </a:p>
          <a:p>
            <a:pPr algn="just"/>
            <a:endParaRPr lang="en-US" altLang="zh-CN" sz="2400" b="1" dirty="0" smtClean="0">
              <a:latin typeface="微软雅黑" panose="020B0503020204020204" pitchFamily="34" charset="-122"/>
              <a:ea typeface="微软雅黑" panose="020B0503020204020204" pitchFamily="34" charset="-122"/>
              <a:sym typeface="+mn-ea"/>
            </a:endParaRPr>
          </a:p>
          <a:p>
            <a:pPr algn="just"/>
            <a:r>
              <a:rPr lang="zh-CN" altLang="en-US" sz="2400" dirty="0" smtClean="0"/>
              <a:t> 阅读</a:t>
            </a:r>
            <a:r>
              <a:rPr lang="zh-CN" altLang="en-US" sz="2400" dirty="0"/>
              <a:t>下面短文，根据所给情节进行续写，使之构成一个完整的故事。</a:t>
            </a:r>
            <a:r>
              <a:rPr lang="en-US" altLang="zh-CN" sz="2400" dirty="0" smtClean="0">
                <a:latin typeface="Times New Roman" panose="02020603050405020304" pitchFamily="18" charset="0"/>
                <a:ea typeface="方正幼线简体" panose="03000509000000000000" pitchFamily="65" charset="-122"/>
                <a:cs typeface="Times New Roman" panose="02020603050405020304" pitchFamily="18" charset="0"/>
              </a:rPr>
              <a:t>   </a:t>
            </a:r>
            <a:endParaRPr lang="en-US" altLang="zh-CN" sz="2400" dirty="0" smtClean="0">
              <a:latin typeface="Times New Roman" panose="02020603050405020304" pitchFamily="18" charset="0"/>
              <a:ea typeface="方正幼线简体" panose="03000509000000000000" pitchFamily="65" charset="-122"/>
              <a:cs typeface="Times New Roman" panose="02020603050405020304" pitchFamily="18" charset="0"/>
            </a:endParaRPr>
          </a:p>
          <a:p>
            <a:pPr algn="just"/>
            <a:r>
              <a:rPr lang="en-US" altLang="zh-CN" sz="2400" i="1" dirty="0" smtClean="0">
                <a:solidFill>
                  <a:srgbClr val="FF0000"/>
                </a:solidFill>
                <a:latin typeface="Times New Roman" panose="02020603050405020304" pitchFamily="18" charset="0"/>
                <a:ea typeface="方正幼线简体" panose="03000509000000000000" pitchFamily="65" charset="-122"/>
                <a:cs typeface="Times New Roman" panose="02020603050405020304" pitchFamily="18" charset="0"/>
              </a:rPr>
              <a:t>     </a:t>
            </a:r>
            <a:r>
              <a:rPr lang="en-US" altLang="zh-CN" sz="2400" i="1"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rPr>
              <a:t> </a:t>
            </a:r>
            <a:r>
              <a:rPr lang="en-US" altLang="zh-CN" sz="2400"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rPr>
              <a:t>Steve </a:t>
            </a:r>
            <a:r>
              <a:rPr lang="en-US" altLang="zh-CN" sz="2400" dirty="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rPr>
              <a:t>was the most amazing person in all of Minneapolis, and he was my cousin. By the age of 19, Steve was a star baseball player at the University of Minnesota. I wanted to be exactly like him. So when Steve asked me to go with him on a spring fishing trip in northern Minnesota, I was excited!</a:t>
            </a:r>
            <a:endParaRPr lang="en-US" altLang="zh-CN" sz="2400" dirty="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endParaRPr>
          </a:p>
          <a:p>
            <a:pPr algn="just"/>
            <a:r>
              <a:rPr lang="en-US" altLang="zh-CN" sz="2400"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rPr>
              <a:t>     After </a:t>
            </a:r>
            <a:r>
              <a:rPr lang="en-US" altLang="zh-CN" sz="2400" dirty="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rPr>
              <a:t>planning the trip, we gathered clothes and supplies, and began our great adventure. We reached the Superior National Forest in northern Minnesota by early evening. On our way to the campsite, Steve pointed to a small house faraway in one of the mountains, saying that it was the ranger station (</a:t>
            </a:r>
            <a:r>
              <a:rPr lang="zh-CN" altLang="en-US" sz="2400" dirty="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rPr>
              <a:t>护林站</a:t>
            </a:r>
            <a:r>
              <a:rPr lang="en-US" altLang="zh-CN" sz="2400" dirty="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rPr>
              <a:t>) where the forester worked</a:t>
            </a:r>
            <a:r>
              <a:rPr lang="en-US" altLang="zh-CN" sz="2400"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rPr>
              <a:t>.</a:t>
            </a:r>
            <a:endParaRPr lang="en-US" altLang="zh-CN" sz="2400"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endParaRPr>
          </a:p>
          <a:p>
            <a:pPr algn="just"/>
            <a:r>
              <a:rPr lang="en-US" altLang="zh-CN" sz="2400" dirty="0" smtClean="0">
                <a:latin typeface="Times New Roman" panose="02020603050405020304" pitchFamily="18" charset="0"/>
                <a:ea typeface="方正幼线简体" panose="03000509000000000000" pitchFamily="65" charset="-122"/>
                <a:cs typeface="Times New Roman" panose="02020603050405020304" pitchFamily="18" charset="0"/>
                <a:sym typeface="+mn-ea"/>
              </a:rPr>
              <a:t>       Finally, after a long walk, we reached the campsite and set up the camp as the sun was setting. Steve knew all the tricks of an experienced wilderness camper. After we gathered enough wood from the forest, he started the campfire using only stone and steel — no matches. For supper we feasted on freeze-dried beef, wild rice and pea soup. I ate greedily after all that work.</a:t>
            </a:r>
            <a:endParaRPr lang="en-US" altLang="zh-CN" sz="2400"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endParaRPr>
          </a:p>
          <a:p>
            <a:pPr algn="just"/>
            <a:endParaRPr lang="en-US" altLang="zh-CN" sz="2400"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0"/>
            <a:ext cx="12192000" cy="6858000"/>
          </a:xfrm>
          <a:prstGeom prst="rect">
            <a:avLst/>
          </a:prstGeom>
          <a:ln>
            <a:solidFill>
              <a:schemeClr val="accent5">
                <a:lumMod val="40000"/>
                <a:lumOff val="6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CN" altLang="en-US"/>
          </a:p>
        </p:txBody>
      </p:sp>
      <p:sp>
        <p:nvSpPr>
          <p:cNvPr id="2" name="矩形 1"/>
          <p:cNvSpPr/>
          <p:nvPr/>
        </p:nvSpPr>
        <p:spPr>
          <a:xfrm>
            <a:off x="159026" y="0"/>
            <a:ext cx="11873948" cy="68580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20"/>
          <p:cNvSpPr txBox="1"/>
          <p:nvPr/>
        </p:nvSpPr>
        <p:spPr>
          <a:xfrm>
            <a:off x="262387" y="371981"/>
            <a:ext cx="11667225" cy="6000750"/>
          </a:xfrm>
          <a:prstGeom prst="rect">
            <a:avLst/>
          </a:prstGeom>
          <a:noFill/>
        </p:spPr>
        <p:txBody>
          <a:bodyPr wrap="square" rtlCol="0">
            <a:spAutoFit/>
          </a:bodyPr>
          <a:lstStyle/>
          <a:p>
            <a:pPr algn="just"/>
            <a:r>
              <a:rPr lang="en-US" altLang="zh-CN" sz="2400"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rPr>
              <a:t>      Tired enough, we climbed into our sleeping bags early and talked about our plans for fishing the next day. We were still talking quietly when a sudden north wind picked up; the temperature dropped and it began to snow. Steve found a way to increase the temperature inside the tent. He dragged a log from the forest to the opposite side of the campfire. Then he wrapped aluminum foil (</a:t>
            </a:r>
            <a:r>
              <a:rPr lang="zh-CN" altLang="en-US" sz="2400"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rPr>
              <a:t>铝箔</a:t>
            </a:r>
            <a:r>
              <a:rPr lang="en-US" altLang="zh-CN" sz="2400"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rPr>
              <a:t>) around the log. The heat from the fire reflected off the foil and into the tent. Soon images of lake fish were filling my dreams.</a:t>
            </a:r>
            <a:r>
              <a:rPr lang="en-US" altLang="zh-CN" sz="2400" dirty="0" smtClean="0">
                <a:latin typeface="Times New Roman" panose="02020603050405020304" pitchFamily="18" charset="0"/>
                <a:ea typeface="方正幼线简体" panose="03000509000000000000" pitchFamily="65" charset="-122"/>
                <a:cs typeface="Times New Roman" panose="02020603050405020304" pitchFamily="18" charset="0"/>
              </a:rPr>
              <a:t> </a:t>
            </a:r>
            <a:endParaRPr lang="en-US" altLang="zh-CN" sz="2400" dirty="0" smtClean="0">
              <a:latin typeface="Times New Roman" panose="02020603050405020304" pitchFamily="18" charset="0"/>
              <a:ea typeface="方正幼线简体" panose="03000509000000000000" pitchFamily="65" charset="-122"/>
              <a:cs typeface="Times New Roman" panose="02020603050405020304" pitchFamily="18" charset="0"/>
            </a:endParaRPr>
          </a:p>
          <a:p>
            <a:pPr algn="just"/>
            <a:r>
              <a:rPr lang="en-US" altLang="zh-CN" sz="2400" dirty="0" smtClean="0">
                <a:latin typeface="Times New Roman" panose="02020603050405020304" pitchFamily="18" charset="0"/>
                <a:ea typeface="方正幼线简体" panose="03000509000000000000" pitchFamily="65" charset="-122"/>
                <a:cs typeface="Times New Roman" panose="02020603050405020304" pitchFamily="18" charset="0"/>
                <a:sym typeface="+mn-ea"/>
              </a:rPr>
              <a:t>       The snow had stopped, but sometime later a powerful wind must have kicked up the flames of our dying fire. I was suddenly awakened by Steve. Our tent was on fire. Frightened, I ran out of the tent immediately. The tent collapsed (</a:t>
            </a:r>
            <a:r>
              <a:rPr lang="zh-CN" altLang="en-US" sz="2400" dirty="0" smtClean="0">
                <a:latin typeface="Times New Roman" panose="02020603050405020304" pitchFamily="18" charset="0"/>
                <a:ea typeface="方正幼线简体" panose="03000509000000000000" pitchFamily="65" charset="-122"/>
                <a:cs typeface="Times New Roman" panose="02020603050405020304" pitchFamily="18" charset="0"/>
                <a:sym typeface="+mn-ea"/>
              </a:rPr>
              <a:t>倒塌</a:t>
            </a:r>
            <a:r>
              <a:rPr lang="en-US" altLang="zh-CN" sz="2400" dirty="0" smtClean="0">
                <a:latin typeface="Times New Roman" panose="02020603050405020304" pitchFamily="18" charset="0"/>
                <a:ea typeface="方正幼线简体" panose="03000509000000000000" pitchFamily="65" charset="-122"/>
                <a:cs typeface="Times New Roman" panose="02020603050405020304" pitchFamily="18" charset="0"/>
                <a:sym typeface="+mn-ea"/>
              </a:rPr>
              <a:t>) with Steve inside. Without any thought of endangering myself, I reached into the burning tent and pulled him to the icy lake. Fortunately, we were not seriously hurt.</a:t>
            </a:r>
            <a:endParaRPr lang="en-US" altLang="zh-CN" sz="2400"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endParaRPr>
          </a:p>
          <a:p>
            <a:pPr algn="just"/>
            <a:endParaRPr lang="en-US" altLang="zh-CN" sz="2400" dirty="0" smtClean="0">
              <a:solidFill>
                <a:schemeClr val="tx1"/>
              </a:solidFill>
              <a:latin typeface="Times New Roman" panose="02020603050405020304" pitchFamily="18" charset="0"/>
              <a:ea typeface="方正幼线简体" panose="03000509000000000000" pitchFamily="65" charset="-122"/>
              <a:cs typeface="Times New Roman" panose="02020603050405020304" pitchFamily="18" charset="0"/>
            </a:endParaRPr>
          </a:p>
          <a:p>
            <a:pPr algn="just"/>
            <a:r>
              <a:rPr lang="zh-CN" altLang="en-US" sz="2400" dirty="0">
                <a:latin typeface="宋体" panose="02010600030101010101" pitchFamily="2" charset="-122"/>
                <a:ea typeface="宋体" panose="02010600030101010101" pitchFamily="2" charset="-122"/>
                <a:cs typeface="Times New Roman" panose="02020603050405020304" pitchFamily="18" charset="0"/>
                <a:sym typeface="+mn-ea"/>
              </a:rPr>
              <a:t>注意</a:t>
            </a:r>
            <a:r>
              <a:rPr lang="en-US" altLang="zh-CN" sz="2400" dirty="0">
                <a:latin typeface="宋体" panose="02010600030101010101" pitchFamily="2" charset="-122"/>
                <a:ea typeface="宋体" panose="02010600030101010101" pitchFamily="2" charset="-122"/>
                <a:cs typeface="Times New Roman" panose="02020603050405020304" pitchFamily="18" charset="0"/>
                <a:sym typeface="+mn-ea"/>
              </a:rPr>
              <a:t>:</a:t>
            </a:r>
            <a:endParaRPr lang="en-US" altLang="zh-CN" sz="2400" dirty="0">
              <a:latin typeface="宋体" panose="02010600030101010101" pitchFamily="2" charset="-122"/>
              <a:ea typeface="宋体" panose="02010600030101010101" pitchFamily="2" charset="-122"/>
              <a:cs typeface="Times New Roman" panose="02020603050405020304" pitchFamily="18" charset="0"/>
            </a:endParaRPr>
          </a:p>
          <a:p>
            <a:pPr algn="just"/>
            <a:r>
              <a:rPr lang="en-US" altLang="zh-CN" sz="2400" dirty="0">
                <a:latin typeface="Times New Roman" panose="02020603050405020304" pitchFamily="18" charset="0"/>
                <a:ea typeface="宋体" panose="02010600030101010101" pitchFamily="2" charset="-122"/>
                <a:cs typeface="Times New Roman" panose="02020603050405020304" pitchFamily="18" charset="0"/>
                <a:sym typeface="+mn-ea"/>
              </a:rPr>
              <a:t>1. </a:t>
            </a:r>
            <a:r>
              <a:rPr lang="zh-CN" altLang="en-US" sz="2400" dirty="0">
                <a:latin typeface="宋体" panose="02010600030101010101" pitchFamily="2" charset="-122"/>
                <a:ea typeface="宋体" panose="02010600030101010101" pitchFamily="2" charset="-122"/>
                <a:cs typeface="Times New Roman" panose="02020603050405020304" pitchFamily="18" charset="0"/>
                <a:sym typeface="+mn-ea"/>
              </a:rPr>
              <a:t>所续写短文的词数应为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sym typeface="+mn-ea"/>
              </a:rPr>
              <a:t>150 </a:t>
            </a:r>
            <a:r>
              <a:rPr lang="zh-CN" altLang="en-US" sz="2400" dirty="0">
                <a:latin typeface="宋体" panose="02010600030101010101" pitchFamily="2" charset="-122"/>
                <a:ea typeface="宋体" panose="02010600030101010101" pitchFamily="2" charset="-122"/>
                <a:cs typeface="Times New Roman" panose="02020603050405020304" pitchFamily="18" charset="0"/>
                <a:sym typeface="+mn-ea"/>
              </a:rPr>
              <a:t>左右；</a:t>
            </a: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a:p>
            <a:pPr algn="just"/>
            <a:r>
              <a:rPr lang="en-US" altLang="zh-CN" sz="2400" dirty="0">
                <a:latin typeface="Times New Roman" panose="02020603050405020304" pitchFamily="18" charset="0"/>
                <a:ea typeface="宋体" panose="02010600030101010101" pitchFamily="2" charset="-122"/>
                <a:cs typeface="Times New Roman" panose="02020603050405020304" pitchFamily="18" charset="0"/>
                <a:sym typeface="+mn-ea"/>
              </a:rPr>
              <a:t>2. </a:t>
            </a:r>
            <a:r>
              <a:rPr lang="zh-CN" altLang="en-US" sz="2400" dirty="0">
                <a:latin typeface="宋体" panose="02010600030101010101" pitchFamily="2" charset="-122"/>
                <a:ea typeface="宋体" panose="02010600030101010101" pitchFamily="2" charset="-122"/>
                <a:cs typeface="Times New Roman" panose="02020603050405020304" pitchFamily="18" charset="0"/>
                <a:sym typeface="+mn-ea"/>
              </a:rPr>
              <a:t>续写部分分为两段，每段的开头语已为你写好；</a:t>
            </a: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a:p>
            <a:pPr algn="just"/>
            <a:endParaRPr lang="en-US" altLang="zh-CN" sz="2400" dirty="0" smtClean="0">
              <a:latin typeface="Times New Roman" panose="02020603050405020304" pitchFamily="18" charset="0"/>
              <a:ea typeface="方正幼线简体" panose="03000509000000000000" pitchFamily="65" charset="-122"/>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0"/>
          <p:cNvSpPr txBox="1"/>
          <p:nvPr/>
        </p:nvSpPr>
        <p:spPr>
          <a:xfrm>
            <a:off x="67310" y="0"/>
            <a:ext cx="11788140" cy="1892300"/>
          </a:xfrm>
          <a:prstGeom prst="rect">
            <a:avLst/>
          </a:prstGeom>
          <a:noFill/>
        </p:spPr>
        <p:txBody>
          <a:bodyPr wrap="square" rtlCol="0">
            <a:noAutofit/>
          </a:bodyPr>
          <a:lstStyle/>
          <a:p>
            <a:r>
              <a:rPr lang="en-US" altLang="zh-CN" sz="2800" b="1" dirty="0" smtClean="0">
                <a:latin typeface="Times New Roman" panose="02020603050405020304" pitchFamily="18" charset="0"/>
                <a:ea typeface="方正幼线简体" panose="03000509000000000000" pitchFamily="65" charset="-122"/>
                <a:cs typeface="Times New Roman" panose="02020603050405020304" pitchFamily="18" charset="0"/>
              </a:rPr>
              <a:t>Paragraph </a:t>
            </a:r>
            <a:r>
              <a:rPr lang="en-US" altLang="zh-CN" sz="2800" b="1" dirty="0">
                <a:latin typeface="Times New Roman" panose="02020603050405020304" pitchFamily="18" charset="0"/>
                <a:ea typeface="方正幼线简体" panose="03000509000000000000" pitchFamily="65" charset="-122"/>
                <a:cs typeface="Times New Roman" panose="02020603050405020304" pitchFamily="18" charset="0"/>
              </a:rPr>
              <a:t>1:</a:t>
            </a:r>
            <a:endParaRPr lang="en-US" altLang="zh-CN" sz="2800" b="1" dirty="0">
              <a:latin typeface="Times New Roman" panose="02020603050405020304" pitchFamily="18" charset="0"/>
              <a:ea typeface="方正幼线简体" panose="03000509000000000000" pitchFamily="65" charset="-122"/>
              <a:cs typeface="Times New Roman" panose="02020603050405020304" pitchFamily="18" charset="0"/>
            </a:endParaRPr>
          </a:p>
          <a:p>
            <a:r>
              <a:rPr lang="en-US" altLang="zh-CN" sz="2800" dirty="0" smtClean="0">
                <a:latin typeface="Times New Roman" panose="02020603050405020304" pitchFamily="18" charset="0"/>
                <a:ea typeface="方正幼线简体" panose="03000509000000000000" pitchFamily="65" charset="-122"/>
                <a:cs typeface="Times New Roman" panose="02020603050405020304" pitchFamily="18" charset="0"/>
              </a:rPr>
              <a:t>       </a:t>
            </a:r>
            <a:r>
              <a:rPr lang="en-US" altLang="zh-CN" sz="2800" i="1" dirty="0" smtClean="0">
                <a:latin typeface="Times New Roman" panose="02020603050405020304" pitchFamily="18" charset="0"/>
                <a:ea typeface="方正幼线简体" panose="03000509000000000000" pitchFamily="65" charset="-122"/>
                <a:cs typeface="Times New Roman" panose="02020603050405020304" pitchFamily="18" charset="0"/>
              </a:rPr>
              <a:t>Later</a:t>
            </a:r>
            <a:r>
              <a:rPr lang="en-US" altLang="zh-CN" sz="2800" i="1" dirty="0">
                <a:latin typeface="Times New Roman" panose="02020603050405020304" pitchFamily="18" charset="0"/>
                <a:ea typeface="方正幼线简体" panose="03000509000000000000" pitchFamily="65" charset="-122"/>
                <a:cs typeface="Times New Roman" panose="02020603050405020304" pitchFamily="18" charset="0"/>
              </a:rPr>
              <a:t>, as we stood by the burning tent to keep warm, </a:t>
            </a:r>
            <a:r>
              <a:rPr lang="en-US" altLang="zh-CN" sz="2800" i="1" dirty="0" smtClean="0">
                <a:latin typeface="Times New Roman" panose="02020603050405020304" pitchFamily="18" charset="0"/>
                <a:ea typeface="方正幼线简体" panose="03000509000000000000" pitchFamily="65" charset="-122"/>
                <a:cs typeface="Times New Roman" panose="02020603050405020304" pitchFamily="18" charset="0"/>
              </a:rPr>
              <a:t>we considered our </a:t>
            </a:r>
            <a:r>
              <a:rPr lang="en-US" altLang="zh-CN" sz="2800" i="1" dirty="0">
                <a:latin typeface="Times New Roman" panose="02020603050405020304" pitchFamily="18" charset="0"/>
                <a:ea typeface="方正幼线简体" panose="03000509000000000000" pitchFamily="65" charset="-122"/>
                <a:cs typeface="Times New Roman" panose="02020603050405020304" pitchFamily="18" charset="0"/>
              </a:rPr>
              <a:t>difficult situation. </a:t>
            </a:r>
            <a:endParaRPr lang="en-US" altLang="zh-CN" sz="2800" dirty="0" smtClean="0">
              <a:latin typeface="Times New Roman" panose="02020603050405020304" pitchFamily="18" charset="0"/>
              <a:ea typeface="方正幼线简体" panose="03000509000000000000" pitchFamily="65" charset="-122"/>
              <a:cs typeface="Times New Roman" panose="02020603050405020304" pitchFamily="18" charset="0"/>
            </a:endParaRPr>
          </a:p>
          <a:p>
            <a:endParaRPr lang="en-US" altLang="zh-CN" sz="2800" b="1" dirty="0" smtClean="0">
              <a:latin typeface="Times New Roman" panose="02020603050405020304" pitchFamily="18" charset="0"/>
              <a:ea typeface="方正幼线简体" panose="03000509000000000000" pitchFamily="65" charset="-122"/>
              <a:cs typeface="Times New Roman" panose="02020603050405020304" pitchFamily="18" charset="0"/>
            </a:endParaRPr>
          </a:p>
          <a:p>
            <a:r>
              <a:rPr lang="en-US" altLang="zh-CN" sz="2800" b="1" dirty="0" smtClean="0">
                <a:latin typeface="Times New Roman" panose="02020603050405020304" pitchFamily="18" charset="0"/>
                <a:ea typeface="方正幼线简体" panose="03000509000000000000" pitchFamily="65" charset="-122"/>
                <a:cs typeface="Times New Roman" panose="02020603050405020304" pitchFamily="18" charset="0"/>
              </a:rPr>
              <a:t>Paragraph </a:t>
            </a:r>
            <a:r>
              <a:rPr lang="en-US" altLang="zh-CN" sz="2800" b="1" dirty="0">
                <a:latin typeface="Times New Roman" panose="02020603050405020304" pitchFamily="18" charset="0"/>
                <a:ea typeface="方正幼线简体" panose="03000509000000000000" pitchFamily="65" charset="-122"/>
                <a:cs typeface="Times New Roman" panose="02020603050405020304" pitchFamily="18" charset="0"/>
              </a:rPr>
              <a:t>2:</a:t>
            </a:r>
            <a:endParaRPr lang="en-US" altLang="zh-CN" sz="2800" b="1" dirty="0">
              <a:latin typeface="Times New Roman" panose="02020603050405020304" pitchFamily="18" charset="0"/>
              <a:ea typeface="方正幼线简体" panose="03000509000000000000" pitchFamily="65" charset="-122"/>
              <a:cs typeface="Times New Roman" panose="02020603050405020304" pitchFamily="18" charset="0"/>
            </a:endParaRPr>
          </a:p>
          <a:p>
            <a:r>
              <a:rPr lang="en-US" altLang="zh-CN" sz="2800" i="1" dirty="0" smtClean="0">
                <a:latin typeface="Times New Roman" panose="02020603050405020304" pitchFamily="18" charset="0"/>
                <a:ea typeface="方正幼线简体" panose="03000509000000000000" pitchFamily="65" charset="-122"/>
                <a:cs typeface="Times New Roman" panose="02020603050405020304" pitchFamily="18" charset="0"/>
              </a:rPr>
              <a:t>       Suddenly</a:t>
            </a:r>
            <a:r>
              <a:rPr lang="en-US" altLang="zh-CN" sz="2800" i="1" dirty="0">
                <a:latin typeface="Times New Roman" panose="02020603050405020304" pitchFamily="18" charset="0"/>
                <a:ea typeface="方正幼线简体" panose="03000509000000000000" pitchFamily="65" charset="-122"/>
                <a:cs typeface="Times New Roman" panose="02020603050405020304" pitchFamily="18" charset="0"/>
              </a:rPr>
              <a:t>, we heard a noise in the forest.</a:t>
            </a:r>
            <a:r>
              <a:rPr lang="en-US" altLang="zh-CN" sz="2800" dirty="0">
                <a:latin typeface="Times New Roman" panose="02020603050405020304" pitchFamily="18" charset="0"/>
                <a:ea typeface="方正幼线简体" panose="03000509000000000000" pitchFamily="65" charset="-122"/>
                <a:cs typeface="Times New Roman" panose="02020603050405020304" pitchFamily="18" charset="0"/>
              </a:rPr>
              <a:t> </a:t>
            </a:r>
            <a:endParaRPr lang="en-US" altLang="zh-CN" sz="2800" dirty="0" smtClean="0">
              <a:latin typeface="Times New Roman" panose="02020603050405020304" pitchFamily="18" charset="0"/>
              <a:ea typeface="方正幼线简体" panose="03000509000000000000" pitchFamily="65" charset="-122"/>
              <a:cs typeface="Times New Roman" panose="02020603050405020304" pitchFamily="18" charset="0"/>
            </a:endParaRPr>
          </a:p>
          <a:p>
            <a:endParaRPr lang="en-US" altLang="zh-CN" sz="2800" dirty="0">
              <a:latin typeface="Times New Roman" panose="02020603050405020304" pitchFamily="18" charset="0"/>
              <a:ea typeface="方正幼线简体" panose="03000509000000000000" pitchFamily="65" charset="-122"/>
              <a:cs typeface="Times New Roman" panose="02020603050405020304" pitchFamily="18" charset="0"/>
            </a:endParaRPr>
          </a:p>
        </p:txBody>
      </p:sp>
      <p:sp>
        <p:nvSpPr>
          <p:cNvPr id="100" name="文本框 99"/>
          <p:cNvSpPr txBox="1"/>
          <p:nvPr/>
        </p:nvSpPr>
        <p:spPr>
          <a:xfrm>
            <a:off x="265430" y="3429000"/>
            <a:ext cx="11410950" cy="3107690"/>
          </a:xfrm>
          <a:prstGeom prst="rect">
            <a:avLst/>
          </a:prstGeom>
          <a:solidFill>
            <a:schemeClr val="accent6">
              <a:lumMod val="40000"/>
              <a:lumOff val="60000"/>
            </a:schemeClr>
          </a:solidFill>
          <a:ln w="9525">
            <a:noFill/>
          </a:ln>
        </p:spPr>
        <p:txBody>
          <a:bodyPr wrap="square">
            <a:spAutoFit/>
          </a:bodyPr>
          <a:p>
            <a:pPr indent="0"/>
            <a:r>
              <a:rPr lang="zh-CN" sz="3600" b="1">
                <a:solidFill>
                  <a:schemeClr val="accent1"/>
                </a:solidFill>
                <a:effectLst>
                  <a:outerShdw blurRad="38100" dist="25400" dir="5400000" algn="ctr" rotWithShape="0">
                    <a:srgbClr val="6E747A">
                      <a:alpha val="43000"/>
                    </a:srgbClr>
                  </a:outerShdw>
                </a:effectLst>
                <a:latin typeface="Calibri" panose="020F0502020204030204" pitchFamily="34" charset="0"/>
                <a:ea typeface="宋体" panose="02010600030101010101" pitchFamily="2" charset="-122"/>
              </a:rPr>
              <a:t>审题：判断主题语境及确定主旨（theme）</a:t>
            </a:r>
            <a:endParaRPr lang="zh-CN" sz="3600" b="1">
              <a:solidFill>
                <a:schemeClr val="accent1"/>
              </a:solidFill>
              <a:effectLst>
                <a:outerShdw blurRad="38100" dist="25400" dir="5400000" algn="ctr" rotWithShape="0">
                  <a:srgbClr val="6E747A">
                    <a:alpha val="43000"/>
                  </a:srgbClr>
                </a:outerShdw>
              </a:effectLst>
              <a:latin typeface="Calibri" panose="020F0502020204030204" pitchFamily="34" charset="0"/>
              <a:ea typeface="宋体" panose="02010600030101010101" pitchFamily="2" charset="-122"/>
            </a:endParaRPr>
          </a:p>
          <a:p>
            <a:pPr indent="0"/>
            <a:r>
              <a:rPr lang="en-US" altLang="zh-CN" sz="3200" b="1">
                <a:latin typeface="Calibri" panose="020F0502020204030204" pitchFamily="34" charset="0"/>
                <a:ea typeface="宋体" panose="02010600030101010101" pitchFamily="2" charset="-122"/>
              </a:rPr>
              <a:t>  </a:t>
            </a:r>
            <a:endParaRPr lang="en-US" altLang="zh-CN" sz="3200" b="1">
              <a:latin typeface="Calibri" panose="020F0502020204030204" pitchFamily="34" charset="0"/>
              <a:ea typeface="宋体" panose="02010600030101010101" pitchFamily="2" charset="-122"/>
            </a:endParaRPr>
          </a:p>
          <a:p>
            <a:pPr indent="0"/>
            <a:r>
              <a:rPr lang="zh-CN" sz="3200" b="1">
                <a:latin typeface="Calibri" panose="020F0502020204030204" pitchFamily="34" charset="0"/>
                <a:ea typeface="宋体" panose="02010600030101010101" pitchFamily="2" charset="-122"/>
              </a:rPr>
              <a:t>三大主题语境：</a:t>
            </a:r>
            <a:r>
              <a:rPr lang="zh-CN" sz="3200" b="0">
                <a:latin typeface="Calibri" panose="020F0502020204030204" pitchFamily="34" charset="0"/>
                <a:ea typeface="宋体" panose="02010600030101010101" pitchFamily="2" charset="-122"/>
              </a:rPr>
              <a:t>人与自我、人与社会、</a:t>
            </a:r>
            <a:r>
              <a:rPr lang="zh-CN" sz="3200" b="0">
                <a:solidFill>
                  <a:schemeClr val="tx1"/>
                </a:solidFill>
                <a:latin typeface="Calibri" panose="020F0502020204030204" pitchFamily="34" charset="0"/>
                <a:ea typeface="宋体" panose="02010600030101010101" pitchFamily="2" charset="-122"/>
              </a:rPr>
              <a:t>人与自然</a:t>
            </a:r>
            <a:endParaRPr lang="zh-CN" sz="3200" b="0">
              <a:solidFill>
                <a:srgbClr val="FF0000"/>
              </a:solidFill>
              <a:latin typeface="Calibri" panose="020F0502020204030204" pitchFamily="34" charset="0"/>
              <a:ea typeface="宋体" panose="02010600030101010101" pitchFamily="2" charset="-122"/>
            </a:endParaRPr>
          </a:p>
          <a:p>
            <a:pPr indent="0"/>
            <a:r>
              <a:rPr lang="en-US" sz="3200" b="1">
                <a:latin typeface="Times New Roman" panose="02020603050405020304" pitchFamily="18" charset="0"/>
                <a:ea typeface="宋体" panose="02010600030101010101" pitchFamily="2" charset="-122"/>
              </a:rPr>
              <a:t>Typical themes: </a:t>
            </a:r>
            <a:r>
              <a:rPr lang="zh-CN" altLang="en-US" sz="3200">
                <a:solidFill>
                  <a:schemeClr val="tx1"/>
                </a:solidFill>
                <a:latin typeface="Times New Roman" panose="02020603050405020304" pitchFamily="18" charset="0"/>
                <a:ea typeface="宋体" panose="02010600030101010101" pitchFamily="2" charset="-122"/>
              </a:rPr>
              <a:t>历险脱困类</a:t>
            </a:r>
            <a:r>
              <a:rPr lang="zh-CN" altLang="en-US" sz="3200">
                <a:latin typeface="Times New Roman" panose="02020603050405020304" pitchFamily="18" charset="0"/>
                <a:ea typeface="宋体" panose="02010600030101010101" pitchFamily="2" charset="-122"/>
              </a:rPr>
              <a:t>、趣事类、个人成长类、</a:t>
            </a:r>
            <a:endParaRPr lang="zh-CN" altLang="en-US" sz="3200">
              <a:latin typeface="Times New Roman" panose="02020603050405020304" pitchFamily="18" charset="0"/>
              <a:ea typeface="宋体" panose="02010600030101010101" pitchFamily="2" charset="-122"/>
            </a:endParaRPr>
          </a:p>
          <a:p>
            <a:pPr indent="0"/>
            <a:r>
              <a:rPr lang="zh-CN" altLang="en-US" sz="3200">
                <a:latin typeface="Times New Roman" panose="02020603050405020304" pitchFamily="18" charset="0"/>
                <a:ea typeface="宋体" panose="02010600030101010101" pitchFamily="2" charset="-122"/>
              </a:rPr>
              <a:t> </a:t>
            </a:r>
            <a:r>
              <a:rPr lang="en-US" altLang="zh-CN" sz="3200">
                <a:latin typeface="Times New Roman" panose="02020603050405020304" pitchFamily="18" charset="0"/>
                <a:ea typeface="宋体" panose="02010600030101010101" pitchFamily="2" charset="-122"/>
              </a:rPr>
              <a:t>                           </a:t>
            </a:r>
            <a:r>
              <a:rPr lang="zh-CN" altLang="en-US" sz="3200">
                <a:latin typeface="Times New Roman" panose="02020603050405020304" pitchFamily="18" charset="0"/>
                <a:ea typeface="宋体" panose="02010600030101010101" pitchFamily="2" charset="-122"/>
              </a:rPr>
              <a:t>亲情友情类、善举助人、人与动物</a:t>
            </a:r>
            <a:r>
              <a:rPr lang="en-US" altLang="zh-CN" sz="3200">
                <a:latin typeface="Times New Roman" panose="02020603050405020304" pitchFamily="18" charset="0"/>
                <a:ea typeface="宋体" panose="02010600030101010101" pitchFamily="2" charset="-122"/>
              </a:rPr>
              <a:t> ...</a:t>
            </a:r>
            <a:endParaRPr lang="en-US" altLang="zh-CN" sz="3200">
              <a:latin typeface="Times New Roman" panose="02020603050405020304" pitchFamily="18" charset="0"/>
              <a:ea typeface="宋体" panose="02010600030101010101" pitchFamily="2" charset="-122"/>
            </a:endParaRPr>
          </a:p>
        </p:txBody>
      </p:sp>
      <p:sp>
        <p:nvSpPr>
          <p:cNvPr id="8" name="矩形 7"/>
          <p:cNvSpPr/>
          <p:nvPr/>
        </p:nvSpPr>
        <p:spPr>
          <a:xfrm>
            <a:off x="7283450" y="4425950"/>
            <a:ext cx="1750695" cy="567055"/>
          </a:xfrm>
          <a:prstGeom prst="rect">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3192780" y="5349240"/>
            <a:ext cx="1998345" cy="567055"/>
          </a:xfrm>
          <a:prstGeom prst="rect">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3192780" y="6033770"/>
            <a:ext cx="1998345" cy="567055"/>
          </a:xfrm>
          <a:prstGeom prst="rect">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0">
                                            <p:txEl>
                                              <p:pRg st="2" end="2"/>
                                            </p:txEl>
                                          </p:spTgt>
                                        </p:tgtEl>
                                        <p:attrNameLst>
                                          <p:attrName>style.visibility</p:attrName>
                                        </p:attrNameLst>
                                      </p:cBhvr>
                                      <p:to>
                                        <p:strVal val="visible"/>
                                      </p:to>
                                    </p:set>
                                    <p:anim calcmode="lin" valueType="num">
                                      <p:cBhvr additive="base">
                                        <p:cTn id="7" dur="500" fill="hold"/>
                                        <p:tgtEl>
                                          <p:spTgt spid="100">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0">
                                            <p:txEl>
                                              <p:pRg st="3" end="3"/>
                                            </p:txEl>
                                          </p:spTgt>
                                        </p:tgtEl>
                                        <p:attrNameLst>
                                          <p:attrName>style.visibility</p:attrName>
                                        </p:attrNameLst>
                                      </p:cBhvr>
                                      <p:to>
                                        <p:strVal val="visible"/>
                                      </p:to>
                                    </p:set>
                                    <p:anim calcmode="lin" valueType="num">
                                      <p:cBhvr additive="base">
                                        <p:cTn id="13" dur="500" fill="hold"/>
                                        <p:tgtEl>
                                          <p:spTgt spid="100">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0">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0">
                                            <p:txEl>
                                              <p:pRg st="4" end="4"/>
                                            </p:txEl>
                                          </p:spTgt>
                                        </p:tgtEl>
                                        <p:attrNameLst>
                                          <p:attrName>style.visibility</p:attrName>
                                        </p:attrNameLst>
                                      </p:cBhvr>
                                      <p:to>
                                        <p:strVal val="visible"/>
                                      </p:to>
                                    </p:set>
                                    <p:anim calcmode="lin" valueType="num">
                                      <p:cBhvr additive="base">
                                        <p:cTn id="17" dur="500" fill="hold"/>
                                        <p:tgtEl>
                                          <p:spTgt spid="100">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 grpId="0" bldLvl="0" animBg="1"/>
      <p:bldP spid="3"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5016501" y="3430588"/>
            <a:ext cx="2232025" cy="762000"/>
          </a:xfrm>
          <a:prstGeom prst="rect">
            <a:avLst/>
          </a:prstGeom>
          <a:noFill/>
          <a:ln w="9525">
            <a:noFill/>
            <a:miter lim="800000"/>
          </a:ln>
        </p:spPr>
        <p:txBody>
          <a:bodyPr>
            <a:spAutoFit/>
          </a:bodyPr>
          <a:lstStyle/>
          <a:p>
            <a:pPr algn="ctr"/>
            <a:r>
              <a:rPr lang="en-US" altLang="zh-CN" sz="4400" b="1">
                <a:latin typeface="Calibri" panose="020F0502020204030204" pitchFamily="34" charset="0"/>
              </a:rPr>
              <a:t>A story</a:t>
            </a:r>
            <a:endParaRPr lang="zh-CN" altLang="en-US" sz="4400" b="1">
              <a:latin typeface="Calibri" panose="020F0502020204030204" pitchFamily="34" charset="0"/>
            </a:endParaRPr>
          </a:p>
        </p:txBody>
      </p:sp>
      <p:sp>
        <p:nvSpPr>
          <p:cNvPr id="5" name="椭圆 4"/>
          <p:cNvSpPr/>
          <p:nvPr/>
        </p:nvSpPr>
        <p:spPr>
          <a:xfrm>
            <a:off x="4999038" y="2951164"/>
            <a:ext cx="2233612" cy="172878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cxnSp>
        <p:nvCxnSpPr>
          <p:cNvPr id="7" name="直接箭头连接符 6"/>
          <p:cNvCxnSpPr/>
          <p:nvPr/>
        </p:nvCxnSpPr>
        <p:spPr>
          <a:xfrm flipH="1" flipV="1">
            <a:off x="5367338" y="2278064"/>
            <a:ext cx="246062" cy="6191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p:nvSpPr>
        <p:spPr bwMode="auto">
          <a:xfrm>
            <a:off x="4656139" y="1631950"/>
            <a:ext cx="1368425" cy="584775"/>
          </a:xfrm>
          <a:prstGeom prst="rect">
            <a:avLst/>
          </a:prstGeom>
          <a:noFill/>
          <a:ln w="9525">
            <a:noFill/>
            <a:miter lim="800000"/>
          </a:ln>
        </p:spPr>
        <p:txBody>
          <a:bodyPr>
            <a:spAutoFit/>
          </a:bodyPr>
          <a:lstStyle/>
          <a:p>
            <a:r>
              <a:rPr lang="en-US" altLang="zh-CN" sz="3200" b="1" dirty="0">
                <a:solidFill>
                  <a:srgbClr val="FF0000"/>
                </a:solidFill>
                <a:latin typeface="Calibri" panose="020F0502020204030204" pitchFamily="34" charset="0"/>
              </a:rPr>
              <a:t>when</a:t>
            </a:r>
            <a:endParaRPr lang="zh-CN" altLang="en-US" sz="3200" b="1" dirty="0">
              <a:solidFill>
                <a:srgbClr val="FF0000"/>
              </a:solidFill>
              <a:latin typeface="Calibri" panose="020F0502020204030204" pitchFamily="34" charset="0"/>
            </a:endParaRPr>
          </a:p>
        </p:txBody>
      </p:sp>
      <p:sp>
        <p:nvSpPr>
          <p:cNvPr id="9" name="TextBox 8"/>
          <p:cNvSpPr txBox="1">
            <a:spLocks noChangeArrowheads="1"/>
          </p:cNvSpPr>
          <p:nvPr/>
        </p:nvSpPr>
        <p:spPr bwMode="auto">
          <a:xfrm>
            <a:off x="6811964" y="1704975"/>
            <a:ext cx="1660525" cy="646331"/>
          </a:xfrm>
          <a:prstGeom prst="rect">
            <a:avLst/>
          </a:prstGeom>
          <a:noFill/>
          <a:ln w="9525">
            <a:noFill/>
            <a:miter lim="800000"/>
          </a:ln>
        </p:spPr>
        <p:txBody>
          <a:bodyPr>
            <a:spAutoFit/>
          </a:bodyPr>
          <a:lstStyle/>
          <a:p>
            <a:r>
              <a:rPr lang="en-US" altLang="zh-CN" sz="3600" b="1" dirty="0">
                <a:solidFill>
                  <a:srgbClr val="FF0000"/>
                </a:solidFill>
                <a:latin typeface="Calibri" panose="020F0502020204030204" pitchFamily="34" charset="0"/>
              </a:rPr>
              <a:t>where</a:t>
            </a:r>
            <a:endParaRPr lang="zh-CN" altLang="en-US" sz="3600" b="1" dirty="0">
              <a:solidFill>
                <a:srgbClr val="FF0000"/>
              </a:solidFill>
              <a:latin typeface="Calibri" panose="020F0502020204030204" pitchFamily="34" charset="0"/>
            </a:endParaRPr>
          </a:p>
        </p:txBody>
      </p:sp>
      <p:cxnSp>
        <p:nvCxnSpPr>
          <p:cNvPr id="10" name="直接箭头连接符 9"/>
          <p:cNvCxnSpPr/>
          <p:nvPr/>
        </p:nvCxnSpPr>
        <p:spPr>
          <a:xfrm flipV="1">
            <a:off x="6816725" y="2325688"/>
            <a:ext cx="503238" cy="6731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7327900" y="3825875"/>
            <a:ext cx="712788"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a:spLocks noChangeArrowheads="1"/>
          </p:cNvSpPr>
          <p:nvPr/>
        </p:nvSpPr>
        <p:spPr bwMode="auto">
          <a:xfrm>
            <a:off x="8107364" y="3516313"/>
            <a:ext cx="1660525" cy="584775"/>
          </a:xfrm>
          <a:prstGeom prst="rect">
            <a:avLst/>
          </a:prstGeom>
          <a:noFill/>
          <a:ln w="9525">
            <a:noFill/>
            <a:miter lim="800000"/>
          </a:ln>
        </p:spPr>
        <p:txBody>
          <a:bodyPr>
            <a:spAutoFit/>
          </a:bodyPr>
          <a:lstStyle/>
          <a:p>
            <a:r>
              <a:rPr lang="en-US" altLang="zh-CN" sz="3200" b="1" dirty="0">
                <a:solidFill>
                  <a:srgbClr val="FF0000"/>
                </a:solidFill>
                <a:latin typeface="Calibri" panose="020F0502020204030204" pitchFamily="34" charset="0"/>
              </a:rPr>
              <a:t>who</a:t>
            </a:r>
            <a:endParaRPr lang="zh-CN" altLang="en-US" sz="3200" b="1" dirty="0">
              <a:solidFill>
                <a:srgbClr val="FF0000"/>
              </a:solidFill>
              <a:latin typeface="Calibri" panose="020F0502020204030204" pitchFamily="34" charset="0"/>
            </a:endParaRPr>
          </a:p>
        </p:txBody>
      </p:sp>
      <p:cxnSp>
        <p:nvCxnSpPr>
          <p:cNvPr id="16" name="直接箭头连接符 15"/>
          <p:cNvCxnSpPr/>
          <p:nvPr/>
        </p:nvCxnSpPr>
        <p:spPr>
          <a:xfrm>
            <a:off x="6816725" y="4611689"/>
            <a:ext cx="503238" cy="6191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a:spLocks noChangeArrowheads="1"/>
          </p:cNvSpPr>
          <p:nvPr/>
        </p:nvSpPr>
        <p:spPr bwMode="auto">
          <a:xfrm>
            <a:off x="6816725" y="5302250"/>
            <a:ext cx="1658938" cy="584775"/>
          </a:xfrm>
          <a:prstGeom prst="rect">
            <a:avLst/>
          </a:prstGeom>
          <a:noFill/>
          <a:ln w="9525">
            <a:noFill/>
            <a:miter lim="800000"/>
          </a:ln>
        </p:spPr>
        <p:txBody>
          <a:bodyPr>
            <a:spAutoFit/>
          </a:bodyPr>
          <a:lstStyle/>
          <a:p>
            <a:r>
              <a:rPr lang="en-US" altLang="zh-CN" sz="3200" b="1" dirty="0">
                <a:solidFill>
                  <a:srgbClr val="FF0000"/>
                </a:solidFill>
                <a:latin typeface="Calibri" panose="020F0502020204030204" pitchFamily="34" charset="0"/>
              </a:rPr>
              <a:t>what</a:t>
            </a:r>
            <a:endParaRPr lang="zh-CN" altLang="en-US" sz="3200" b="1" dirty="0">
              <a:solidFill>
                <a:srgbClr val="FF0000"/>
              </a:solidFill>
              <a:latin typeface="Calibri" panose="020F0502020204030204" pitchFamily="34" charset="0"/>
            </a:endParaRPr>
          </a:p>
        </p:txBody>
      </p:sp>
      <p:cxnSp>
        <p:nvCxnSpPr>
          <p:cNvPr id="21" name="直接箭头连接符 20"/>
          <p:cNvCxnSpPr/>
          <p:nvPr/>
        </p:nvCxnSpPr>
        <p:spPr>
          <a:xfrm flipH="1">
            <a:off x="5159375" y="4679951"/>
            <a:ext cx="414338" cy="55086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a:spLocks noChangeArrowheads="1"/>
          </p:cNvSpPr>
          <p:nvPr/>
        </p:nvSpPr>
        <p:spPr bwMode="auto">
          <a:xfrm>
            <a:off x="4618039" y="5302250"/>
            <a:ext cx="1660525" cy="584775"/>
          </a:xfrm>
          <a:prstGeom prst="rect">
            <a:avLst/>
          </a:prstGeom>
          <a:noFill/>
          <a:ln w="9525">
            <a:noFill/>
            <a:miter lim="800000"/>
          </a:ln>
        </p:spPr>
        <p:txBody>
          <a:bodyPr>
            <a:spAutoFit/>
          </a:bodyPr>
          <a:lstStyle/>
          <a:p>
            <a:r>
              <a:rPr lang="en-US" altLang="zh-CN" sz="3200" b="1" dirty="0">
                <a:solidFill>
                  <a:srgbClr val="FF0000"/>
                </a:solidFill>
                <a:latin typeface="Calibri" panose="020F0502020204030204" pitchFamily="34" charset="0"/>
              </a:rPr>
              <a:t>how</a:t>
            </a:r>
            <a:endParaRPr lang="zh-CN" altLang="en-US" sz="3200" b="1" dirty="0">
              <a:solidFill>
                <a:srgbClr val="FF0000"/>
              </a:solidFill>
              <a:latin typeface="Calibri" panose="020F0502020204030204" pitchFamily="34" charset="0"/>
            </a:endParaRPr>
          </a:p>
        </p:txBody>
      </p:sp>
      <p:cxnSp>
        <p:nvCxnSpPr>
          <p:cNvPr id="26" name="直接箭头连接符 25"/>
          <p:cNvCxnSpPr/>
          <p:nvPr/>
        </p:nvCxnSpPr>
        <p:spPr>
          <a:xfrm flipH="1">
            <a:off x="4151314" y="3814763"/>
            <a:ext cx="72072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a:spLocks noChangeArrowheads="1"/>
          </p:cNvSpPr>
          <p:nvPr/>
        </p:nvSpPr>
        <p:spPr bwMode="auto">
          <a:xfrm>
            <a:off x="3067051" y="3502025"/>
            <a:ext cx="1660525" cy="584775"/>
          </a:xfrm>
          <a:prstGeom prst="rect">
            <a:avLst/>
          </a:prstGeom>
          <a:noFill/>
          <a:ln w="9525">
            <a:noFill/>
            <a:miter lim="800000"/>
          </a:ln>
        </p:spPr>
        <p:txBody>
          <a:bodyPr>
            <a:spAutoFit/>
          </a:bodyPr>
          <a:lstStyle/>
          <a:p>
            <a:r>
              <a:rPr lang="en-US" altLang="zh-CN" sz="3200" b="1" dirty="0">
                <a:solidFill>
                  <a:srgbClr val="FF0000"/>
                </a:solidFill>
                <a:latin typeface="Calibri" panose="020F0502020204030204" pitchFamily="34" charset="0"/>
              </a:rPr>
              <a:t>why</a:t>
            </a:r>
            <a:endParaRPr lang="zh-CN" altLang="en-US" sz="3200" b="1" dirty="0">
              <a:solidFill>
                <a:srgbClr val="FF0000"/>
              </a:solidFill>
              <a:latin typeface="Calibri" panose="020F0502020204030204" pitchFamily="34" charset="0"/>
            </a:endParaRPr>
          </a:p>
        </p:txBody>
      </p:sp>
      <p:sp>
        <p:nvSpPr>
          <p:cNvPr id="2" name="文本框 1"/>
          <p:cNvSpPr txBox="1"/>
          <p:nvPr/>
        </p:nvSpPr>
        <p:spPr>
          <a:xfrm>
            <a:off x="170180" y="1013460"/>
            <a:ext cx="3620135" cy="1938020"/>
          </a:xfrm>
          <a:prstGeom prst="rect">
            <a:avLst/>
          </a:prstGeom>
          <a:noFill/>
        </p:spPr>
        <p:txBody>
          <a:bodyPr wrap="square" rtlCol="0">
            <a:spAutoFit/>
          </a:bodyPr>
          <a:p>
            <a:r>
              <a:rPr lang="zh-CN" altLang="en-US" sz="4000">
                <a:latin typeface="微软雅黑" panose="020B0503020204020204" pitchFamily="34" charset="-122"/>
                <a:ea typeface="微软雅黑" panose="020B0503020204020204" pitchFamily="34" charset="-122"/>
                <a:cs typeface="微软雅黑" panose="020B0503020204020204" pitchFamily="34" charset="-122"/>
              </a:rPr>
              <a:t>续写内容？</a:t>
            </a:r>
            <a:endParaRPr lang="zh-CN" altLang="en-US" sz="4000">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400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4000">
                <a:latin typeface="微软雅黑" panose="020B0503020204020204" pitchFamily="34" charset="-122"/>
                <a:ea typeface="微软雅黑" panose="020B0503020204020204" pitchFamily="34" charset="-122"/>
                <a:cs typeface="微软雅黑" panose="020B0503020204020204" pitchFamily="34" charset="-122"/>
              </a:rPr>
              <a:t>Why &amp; How</a:t>
            </a:r>
            <a:endParaRPr lang="en-US" altLang="zh-CN" sz="4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文本框 20"/>
          <p:cNvSpPr txBox="1"/>
          <p:nvPr/>
        </p:nvSpPr>
        <p:spPr>
          <a:xfrm>
            <a:off x="1768475" y="128905"/>
            <a:ext cx="8655050" cy="768350"/>
          </a:xfrm>
          <a:prstGeom prst="rect">
            <a:avLst/>
          </a:prstGeom>
          <a:solidFill>
            <a:schemeClr val="accent5">
              <a:lumMod val="50000"/>
            </a:schemeClr>
          </a:solidFill>
        </p:spPr>
        <p:txBody>
          <a:bodyPr wrap="square" rtlCol="0">
            <a:spAutoFit/>
          </a:bodyPr>
          <a:lstStyle/>
          <a:p>
            <a:r>
              <a:rPr lang="en-US" altLang="zh-CN" sz="3600" b="1" dirty="0" smtClean="0">
                <a:solidFill>
                  <a:schemeClr val="bg1"/>
                </a:solidFill>
                <a:latin typeface="方正幼线简体" panose="03000509000000000000" pitchFamily="65" charset="-122"/>
                <a:ea typeface="方正幼线简体" panose="03000509000000000000" pitchFamily="65" charset="-122"/>
              </a:rPr>
              <a:t>   </a:t>
            </a:r>
            <a:r>
              <a:rPr lang="en-US" altLang="zh-CN" sz="4400" b="1" dirty="0" smtClean="0">
                <a:solidFill>
                  <a:srgbClr val="FFFF00"/>
                </a:solidFill>
                <a:latin typeface="微软雅黑" panose="020B0503020204020204" pitchFamily="34" charset="-122"/>
                <a:ea typeface="微软雅黑" panose="020B0503020204020204" pitchFamily="34" charset="-122"/>
              </a:rPr>
              <a:t>Step 1</a:t>
            </a:r>
            <a:r>
              <a:rPr lang="en-US" altLang="zh-CN" sz="3200" b="1" dirty="0" smtClean="0">
                <a:solidFill>
                  <a:srgbClr val="FFFF00"/>
                </a:solidFill>
                <a:latin typeface="微软雅黑" panose="020B0503020204020204" pitchFamily="34" charset="-122"/>
                <a:ea typeface="微软雅黑" panose="020B0503020204020204" pitchFamily="34" charset="-122"/>
              </a:rPr>
              <a:t> </a:t>
            </a:r>
            <a:r>
              <a:rPr lang="en-US" altLang="zh-CN" sz="4000" b="1" dirty="0" smtClean="0">
                <a:solidFill>
                  <a:schemeClr val="bg1"/>
                </a:solidFill>
                <a:latin typeface="微软雅黑" panose="020B0503020204020204" pitchFamily="34" charset="-122"/>
                <a:ea typeface="微软雅黑" panose="020B0503020204020204" pitchFamily="34" charset="-122"/>
              </a:rPr>
              <a:t>Read for</a:t>
            </a:r>
            <a:r>
              <a:rPr lang="en-US" sz="4000" b="1" kern="100" dirty="0">
                <a:solidFill>
                  <a:schemeClr val="bg1"/>
                </a:solidFill>
                <a:effectLst/>
                <a:latin typeface="Arial" panose="020B0604020202020204" pitchFamily="34" charset="0"/>
                <a:ea typeface="Times New Roman" panose="02020603050405020304"/>
                <a:cs typeface="Arial" panose="020B0604020202020204" pitchFamily="34" charset="0"/>
                <a:sym typeface="+mn-ea"/>
              </a:rPr>
              <a:t> Key Elements </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pic>
        <p:nvPicPr>
          <p:cNvPr id="1026" name="Picture 2" descr="C:\Documents and Settings\Administrator\桌面\3bf950fee42845ad8309091b3436c4a9.jpe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7320" y="4637405"/>
            <a:ext cx="3769360" cy="220789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Documents and Settings\Administrator\桌面\u=1537150496,2109582158&amp;fm=214&amp;gp=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1020" y="3594735"/>
            <a:ext cx="2760980" cy="32505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500"/>
                                        <p:tgtEl>
                                          <p:spTgt spid="7"/>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500"/>
                                        <p:tgtEl>
                                          <p:spTgt spid="8"/>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edge">
                                      <p:cBhvr>
                                        <p:cTn id="13" dur="500"/>
                                        <p:tgtEl>
                                          <p:spTgt spid="9"/>
                                        </p:tgtEl>
                                      </p:cBhvr>
                                    </p:animEffect>
                                  </p:childTnLst>
                                </p:cTn>
                              </p:par>
                              <p:par>
                                <p:cTn id="14" presetID="2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edge">
                                      <p:cBhvr>
                                        <p:cTn id="16" dur="500"/>
                                        <p:tgtEl>
                                          <p:spTgt spid="10"/>
                                        </p:tgtEl>
                                      </p:cBhvr>
                                    </p:animEffect>
                                  </p:childTnLst>
                                </p:cTn>
                              </p:par>
                              <p:par>
                                <p:cTn id="17" presetID="2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edge">
                                      <p:cBhvr>
                                        <p:cTn id="19" dur="500"/>
                                        <p:tgtEl>
                                          <p:spTgt spid="13"/>
                                        </p:tgtEl>
                                      </p:cBhvr>
                                    </p:animEffect>
                                  </p:childTnLst>
                                </p:cTn>
                              </p:par>
                              <p:par>
                                <p:cTn id="20" presetID="2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edge">
                                      <p:cBhvr>
                                        <p:cTn id="22" dur="500"/>
                                        <p:tgtEl>
                                          <p:spTgt spid="15"/>
                                        </p:tgtEl>
                                      </p:cBhvr>
                                    </p:animEffect>
                                  </p:childTnLst>
                                </p:cTn>
                              </p:par>
                              <p:par>
                                <p:cTn id="23" presetID="2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edge">
                                      <p:cBhvr>
                                        <p:cTn id="25" dur="500"/>
                                        <p:tgtEl>
                                          <p:spTgt spid="16"/>
                                        </p:tgtEl>
                                      </p:cBhvr>
                                    </p:animEffect>
                                  </p:childTnLst>
                                </p:cTn>
                              </p:par>
                              <p:par>
                                <p:cTn id="26" presetID="20"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edge">
                                      <p:cBhvr>
                                        <p:cTn id="28" dur="500"/>
                                        <p:tgtEl>
                                          <p:spTgt spid="20"/>
                                        </p:tgtEl>
                                      </p:cBhvr>
                                    </p:animEffect>
                                  </p:childTnLst>
                                </p:cTn>
                              </p:par>
                              <p:par>
                                <p:cTn id="29" presetID="20"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edge">
                                      <p:cBhvr>
                                        <p:cTn id="31" dur="500"/>
                                        <p:tgtEl>
                                          <p:spTgt spid="21"/>
                                        </p:tgtEl>
                                      </p:cBhvr>
                                    </p:animEffect>
                                  </p:childTnLst>
                                </p:cTn>
                              </p:par>
                              <p:par>
                                <p:cTn id="32" presetID="2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edge">
                                      <p:cBhvr>
                                        <p:cTn id="34" dur="500"/>
                                        <p:tgtEl>
                                          <p:spTgt spid="25"/>
                                        </p:tgtEl>
                                      </p:cBhvr>
                                    </p:animEffect>
                                  </p:childTnLst>
                                </p:cTn>
                              </p:par>
                              <p:par>
                                <p:cTn id="35" presetID="20"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edge">
                                      <p:cBhvr>
                                        <p:cTn id="37" dur="500"/>
                                        <p:tgtEl>
                                          <p:spTgt spid="26"/>
                                        </p:tgtEl>
                                      </p:cBhvr>
                                    </p:animEffect>
                                  </p:childTnLst>
                                </p:cTn>
                              </p:par>
                              <p:par>
                                <p:cTn id="38" presetID="20" presetClass="entr" presetSubtype="0"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edge">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 calcmode="lin" valueType="num">
                                      <p:cBhvr additive="base">
                                        <p:cTn id="45"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
                                            <p:txEl>
                                              <p:pRg st="2" end="2"/>
                                            </p:txEl>
                                          </p:spTgt>
                                        </p:tgtEl>
                                        <p:attrNameLst>
                                          <p:attrName>style.visibility</p:attrName>
                                        </p:attrNameLst>
                                      </p:cBhvr>
                                      <p:to>
                                        <p:strVal val="visible"/>
                                      </p:to>
                                    </p:set>
                                    <p:anim calcmode="lin" valueType="num">
                                      <p:cBhvr additive="base">
                                        <p:cTn id="5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5" grpId="0"/>
      <p:bldP spid="20" grpId="0"/>
      <p:bldP spid="25" grpId="0"/>
      <p:bldP spid="29"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0.xml><?xml version="1.0" encoding="utf-8"?>
<p:tagLst xmlns:p="http://schemas.openxmlformats.org/presentationml/2006/main">
  <p:tag name="KSO_WM_DIAGRAM_VIRTUALLY_FRAME" val="{&quot;height&quot;:98.35,&quot;left&quot;:245.03047244094486,&quot;top&quot;:8.936535433070866,&quot;width&quot;:402.95330708661413}"/>
</p:tagLst>
</file>

<file path=ppt/tags/tag11.xml><?xml version="1.0" encoding="utf-8"?>
<p:tagLst xmlns:p="http://schemas.openxmlformats.org/presentationml/2006/main">
  <p:tag name="KSO_WM_DIAGRAM_VIRTUALLY_FRAME" val="{&quot;height&quot;:98.35,&quot;left&quot;:245.03047244094486,&quot;top&quot;:8.936535433070866,&quot;width&quot;:402.95330708661413}"/>
</p:tagLst>
</file>

<file path=ppt/tags/tag12.xml><?xml version="1.0" encoding="utf-8"?>
<p:tagLst xmlns:p="http://schemas.openxmlformats.org/presentationml/2006/main">
  <p:tag name="KSO_WM_DIAGRAM_VIRTUALLY_FRAME" val="{&quot;height&quot;:98.35,&quot;left&quot;:245.03047244094486,&quot;top&quot;:8.936535433070866,&quot;width&quot;:402.95330708661413}"/>
</p:tagLst>
</file>

<file path=ppt/tags/tag13.xml><?xml version="1.0" encoding="utf-8"?>
<p:tagLst xmlns:p="http://schemas.openxmlformats.org/presentationml/2006/main">
  <p:tag name="KSO_WM_DIAGRAM_VIRTUALLY_FRAME" val="{&quot;height&quot;:98.35,&quot;left&quot;:245.03047244094486,&quot;top&quot;:8.936535433070866,&quot;width&quot;:402.95330708661413}"/>
</p:tagLst>
</file>

<file path=ppt/tags/tag14.xml><?xml version="1.0" encoding="utf-8"?>
<p:tagLst xmlns:p="http://schemas.openxmlformats.org/presentationml/2006/main">
  <p:tag name="KSO_WM_DIAGRAM_VIRTUALLY_FRAME" val="{&quot;height&quot;:98.35,&quot;left&quot;:245.03047244094486,&quot;top&quot;:8.936535433070866,&quot;width&quot;:402.95330708661413}"/>
</p:tagLst>
</file>

<file path=ppt/tags/tag15.xml><?xml version="1.0" encoding="utf-8"?>
<p:tagLst xmlns:p="http://schemas.openxmlformats.org/presentationml/2006/main">
  <p:tag name="KSO_WM_DIAGRAM_VIRTUALLY_FRAME" val="{&quot;height&quot;:98.35,&quot;left&quot;:245.03047244094486,&quot;top&quot;:8.936535433070866,&quot;width&quot;:402.95330708661413}"/>
</p:tagLst>
</file>

<file path=ppt/tags/tag16.xml><?xml version="1.0" encoding="utf-8"?>
<p:tagLst xmlns:p="http://schemas.openxmlformats.org/presentationml/2006/main">
  <p:tag name="KSO_WM_DIAGRAM_VIRTUALLY_FRAME" val="{&quot;height&quot;:98.35,&quot;left&quot;:245.03047244094486,&quot;top&quot;:8.936535433070866,&quot;width&quot;:402.95330708661413}"/>
</p:tagLst>
</file>

<file path=ppt/tags/tag17.xml><?xml version="1.0" encoding="utf-8"?>
<p:tagLst xmlns:p="http://schemas.openxmlformats.org/presentationml/2006/main">
  <p:tag name="KSO_WM_DIAGRAM_VIRTUALLY_FRAME" val="{&quot;height&quot;:98.35,&quot;left&quot;:245.03047244094486,&quot;top&quot;:8.936535433070866,&quot;width&quot;:402.95330708661413}"/>
</p:tagLst>
</file>

<file path=ppt/tags/tag18.xml><?xml version="1.0" encoding="utf-8"?>
<p:tagLst xmlns:p="http://schemas.openxmlformats.org/presentationml/2006/main">
  <p:tag name="KSO_WM_DIAGRAM_VIRTUALLY_FRAME" val="{&quot;height&quot;:98.35,&quot;left&quot;:245.03047244094486,&quot;top&quot;:8.936535433070866,&quot;width&quot;:402.95330708661413}"/>
</p:tagLst>
</file>

<file path=ppt/tags/tag19.xml><?xml version="1.0" encoding="utf-8"?>
<p:tagLst xmlns:p="http://schemas.openxmlformats.org/presentationml/2006/main">
  <p:tag name="KSO_WM_DIAGRAM_VIRTUALLY_FRAME" val="{&quot;height&quot;:98.35,&quot;left&quot;:245.03047244094486,&quot;top&quot;:8.936535433070866,&quot;width&quot;:402.95330708661413}"/>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0.xml><?xml version="1.0" encoding="utf-8"?>
<p:tagLst xmlns:p="http://schemas.openxmlformats.org/presentationml/2006/main">
  <p:tag name="KSO_WM_UNIT_TABLE_BEAUTIFY" val="smartTable{a6fe6daa-1544-41d1-8b0c-f5821290776b}"/>
</p:tagLst>
</file>

<file path=ppt/tags/tag21.xml><?xml version="1.0" encoding="utf-8"?>
<p:tagLst xmlns:p="http://schemas.openxmlformats.org/presentationml/2006/main">
  <p:tag name="KSO_WM_UNIT_TABLE_BEAUTIFY" val="smartTable{fde61753-36cb-4f77-84e1-fcea8342aef8}"/>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UNIT_TABLE_BEAUTIFY" val="smartTable{771c7b8d-c8ad-436c-9805-06c6a1719095}"/>
</p:tagLst>
</file>

<file path=ppt/tags/tag24.xml><?xml version="1.0" encoding="utf-8"?>
<p:tagLst xmlns:p="http://schemas.openxmlformats.org/presentationml/2006/main">
  <p:tag name="KSO_WM_UNIT_TABLE_BEAUTIFY" val="smartTable{cece3cb4-c085-47b8-83d0-5e82e533c26b}"/>
</p:tagLst>
</file>

<file path=ppt/tags/tag25.xml><?xml version="1.0" encoding="utf-8"?>
<p:tagLst xmlns:p="http://schemas.openxmlformats.org/presentationml/2006/main">
  <p:tag name="commondata" val="eyJoZGlkIjoiZGE3Y2I3OTRlNTA1NjUwZGY1NGI3NTM4NWZhMGI4N2IifQ=="/>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8.xml><?xml version="1.0" encoding="utf-8"?>
<p:tagLst xmlns:p="http://schemas.openxmlformats.org/presentationml/2006/main">
  <p:tag name="KSO_WM_DIAGRAM_VIRTUALLY_FRAME" val="{&quot;height&quot;:98.35,&quot;left&quot;:245.03047244094486,&quot;top&quot;:8.936535433070866,&quot;width&quot;:402.95330708661413}"/>
</p:tagLst>
</file>

<file path=ppt/tags/tag9.xml><?xml version="1.0" encoding="utf-8"?>
<p:tagLst xmlns:p="http://schemas.openxmlformats.org/presentationml/2006/main">
  <p:tag name="KSO_WM_DIAGRAM_VIRTUALLY_FRAME" val="{&quot;height&quot;:98.35,&quot;left&quot;:245.03047244094486,&quot;top&quot;:8.936535433070866,&quot;width&quot;:402.95330708661413}"/>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11468</Words>
  <Application>WPS 演示</Application>
  <PresentationFormat>宽屏</PresentationFormat>
  <Paragraphs>417</Paragraphs>
  <Slides>28</Slides>
  <Notes>30</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28</vt:i4>
      </vt:variant>
    </vt:vector>
  </HeadingPairs>
  <TitlesOfParts>
    <vt:vector size="47" baseType="lpstr">
      <vt:lpstr>Arial</vt:lpstr>
      <vt:lpstr>宋体</vt:lpstr>
      <vt:lpstr>Wingdings</vt:lpstr>
      <vt:lpstr>微软雅黑</vt:lpstr>
      <vt:lpstr>Arial Black</vt:lpstr>
      <vt:lpstr>方正幼线简体</vt:lpstr>
      <vt:lpstr>Times New Roman</vt:lpstr>
      <vt:lpstr>Calibri</vt:lpstr>
      <vt:lpstr>Times New Roman</vt:lpstr>
      <vt:lpstr>等线</vt:lpstr>
      <vt:lpstr>Arial Unicode MS</vt:lpstr>
      <vt:lpstr>等线 Light</vt:lpstr>
      <vt:lpstr>华文楷体</vt:lpstr>
      <vt:lpstr>楷体</vt:lpstr>
      <vt:lpstr>华文隶书</vt:lpstr>
      <vt:lpstr>Times New Roman Italic</vt:lpstr>
      <vt:lpstr>黑体</vt:lpstr>
      <vt:lpstr>方正书宋_GBK</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www.51pptmoban.com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阿豆PPT</dc:creator>
  <cp:keywords>51PPT模板网</cp:keywords>
  <cp:lastModifiedBy>seewo</cp:lastModifiedBy>
  <cp:revision>353</cp:revision>
  <dcterms:created xsi:type="dcterms:W3CDTF">2024-04-04T06:03:00Z</dcterms:created>
  <dcterms:modified xsi:type="dcterms:W3CDTF">2025-10-10T02:29:45Z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2052-12.1.0.21541</vt:lpwstr>
  </property>
  <property fmtid="{D5CDD505-2E9C-101B-9397-08002B2CF9AE}" pid="3" name="ICV">
    <vt:lpwstr>167BC6F7452A4FAC9D1119AADEB1DF00_13</vt:lpwstr>
  </property>
</Properties>
</file>