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9" r:id="rId5"/>
    <p:sldId id="258" r:id="rId6"/>
    <p:sldId id="260" r:id="rId7"/>
    <p:sldId id="261" r:id="rId8"/>
    <p:sldId id="262" r:id="rId9"/>
    <p:sldId id="263" r:id="rId10"/>
    <p:sldId id="264" r:id="rId11"/>
    <p:sldId id="265" r:id="rId12"/>
    <p:sldId id="266" r:id="rId13"/>
    <p:sldId id="267" r:id="rId14"/>
    <p:sldId id="268" r:id="rId15"/>
    <p:sldId id="278" r:id="rId16"/>
    <p:sldId id="269" r:id="rId17"/>
    <p:sldId id="270" r:id="rId18"/>
    <p:sldId id="277" r:id="rId19"/>
    <p:sldId id="271" r:id="rId20"/>
    <p:sldId id="272" r:id="rId21"/>
    <p:sldId id="273" r:id="rId22"/>
    <p:sldId id="274" r:id="rId23"/>
    <p:sldId id="275" r:id="rId24"/>
    <p:sldId id="276"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cmAuthor id="2" name="作者" initials="A" lastIdx="0" clrIdx="1"/>
  <p:cmAuthor id="3" name="王艺铭" initials="王" lastIdx="0" clrIdx="2"/>
  <p:cmAuthor id="4" name="bl" initials="b" lastIdx="0"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noTextEdit="1"/>
          </p:cNvSpPr>
          <p:nvPr>
            <p:ph type="sldImg"/>
          </p:nvPr>
        </p:nvSpPr>
        <p:spPr>
          <a:xfrm>
            <a:off x="685800" y="1143000"/>
            <a:ext cx="5486400" cy="3086100"/>
          </a:xfrm>
        </p:spPr>
      </p:sp>
      <p:sp>
        <p:nvSpPr>
          <p:cNvPr id="45058" name="备注占位符 2"/>
          <p:cNvSpPr>
            <a:spLocks noGrp="1"/>
          </p:cNvSpPr>
          <p:nvPr>
            <p:ph type="body" idx="1"/>
          </p:nvPr>
        </p:nvSpPr>
        <p:spPr>
          <a:xfrm>
            <a:off x="685800" y="4400550"/>
            <a:ext cx="5486400" cy="3600450"/>
          </a:xfrm>
          <a:noFill/>
        </p:spPr>
        <p:txBody>
          <a:bodyPr/>
          <a:lstStyle/>
          <a:p>
            <a:pPr>
              <a:spcBef>
                <a:spcPct val="0"/>
              </a:spcBef>
            </a:pPr>
            <a:r>
              <a:rPr lang="en-US" altLang="zh-CN"/>
              <a:t>In the end, to cope with this type of writing, you may follow the six steps here. </a:t>
            </a:r>
            <a:endParaRPr lang="zh-CN" altLang="en-US"/>
          </a:p>
        </p:txBody>
      </p:sp>
      <p:sp>
        <p:nvSpPr>
          <p:cNvPr id="45059" name="灯片编号占位符 3"/>
          <p:cNvSpPr txBox="1">
            <a:spLocks noGrp="1"/>
          </p:cNvSpPr>
          <p:nvPr/>
        </p:nvSpPr>
        <p:spPr bwMode="auto">
          <a:xfrm>
            <a:off x="3884613" y="8685213"/>
            <a:ext cx="2971800" cy="458787"/>
          </a:xfrm>
          <a:prstGeom prst="rect">
            <a:avLst/>
          </a:prstGeom>
          <a:noFill/>
          <a:ln w="9525">
            <a:noFill/>
            <a:miter lim="800000"/>
          </a:ln>
        </p:spPr>
        <p:txBody>
          <a:bodyPr anchor="b"/>
          <a:lstStyle/>
          <a:p>
            <a:pPr algn="r"/>
            <a:fld id="{9731544F-07C2-4D5B-8E43-1829945818FA}" type="slidenum">
              <a:rPr lang="zh-CN" altLang="en-US" sz="1200">
                <a:latin typeface="Calibri" panose="020F0502020204030204" charset="0"/>
              </a:rPr>
            </a:fld>
            <a:endParaRPr lang="en-US" altLang="zh-CN" sz="1200">
              <a:latin typeface="Calibri" panose="020F050202020403020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0227D4-4B8E-4316-8E22-FFFABE776F1C}"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7_标题幻灯片">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4394638" y="143195"/>
            <a:ext cx="1219197" cy="1219200"/>
            <a:chOff x="4706555" y="1427779"/>
            <a:chExt cx="629417" cy="1260336"/>
          </a:xfrm>
        </p:grpSpPr>
        <p:sp>
          <p:nvSpPr>
            <p:cNvPr id="21" name="椭圆 20"/>
            <p:cNvSpPr/>
            <p:nvPr/>
          </p:nvSpPr>
          <p:spPr>
            <a:xfrm>
              <a:off x="4706555" y="1427779"/>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文本框 15"/>
            <p:cNvSpPr txBox="1"/>
            <p:nvPr/>
          </p:nvSpPr>
          <p:spPr>
            <a:xfrm>
              <a:off x="4821052" y="1630558"/>
              <a:ext cx="400425" cy="795402"/>
            </a:xfrm>
            <a:prstGeom prst="rect">
              <a:avLst/>
            </a:prstGeom>
            <a:solidFill>
              <a:srgbClr val="338459"/>
            </a:solidFill>
            <a:ln>
              <a:noFill/>
            </a:ln>
          </p:spPr>
          <p:txBody>
            <a:bodyPr wrap="square" rtlCol="0">
              <a:spAutoFit/>
            </a:bodyPr>
            <a:lstStyle/>
            <a:p>
              <a:pPr algn="ctr"/>
              <a:r>
                <a:rPr lang="zh-CN" altLang="en-US" sz="4400" b="1" dirty="0" smtClean="0">
                  <a:solidFill>
                    <a:schemeClr val="bg1"/>
                  </a:solidFill>
                  <a:latin typeface="微软雅黑" panose="020B0503020204020204" charset="-122"/>
                  <a:ea typeface="微软雅黑" panose="020B0503020204020204" charset="-122"/>
                </a:rPr>
                <a:t>后</a:t>
              </a:r>
              <a:endParaRPr lang="zh-CN" altLang="en-US" sz="4400" b="1" dirty="0">
                <a:solidFill>
                  <a:schemeClr val="bg1"/>
                </a:solidFill>
                <a:latin typeface="微软雅黑" panose="020B0503020204020204" charset="-122"/>
                <a:ea typeface="微软雅黑" panose="020B0503020204020204" charset="-122"/>
              </a:endParaRPr>
            </a:p>
          </p:txBody>
        </p:sp>
      </p:grpSp>
      <p:grpSp>
        <p:nvGrpSpPr>
          <p:cNvPr id="23" name="组合 22"/>
          <p:cNvGrpSpPr/>
          <p:nvPr/>
        </p:nvGrpSpPr>
        <p:grpSpPr>
          <a:xfrm>
            <a:off x="5681778" y="113494"/>
            <a:ext cx="1219197" cy="1219200"/>
            <a:chOff x="4546905" y="-802753"/>
            <a:chExt cx="629417" cy="1260336"/>
          </a:xfrm>
        </p:grpSpPr>
        <p:sp>
          <p:nvSpPr>
            <p:cNvPr id="26" name="椭圆 25"/>
            <p:cNvSpPr/>
            <p:nvPr/>
          </p:nvSpPr>
          <p:spPr>
            <a:xfrm>
              <a:off x="4546905" y="-802753"/>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文本框 15"/>
            <p:cNvSpPr txBox="1"/>
            <p:nvPr/>
          </p:nvSpPr>
          <p:spPr>
            <a:xfrm>
              <a:off x="4659107" y="-569777"/>
              <a:ext cx="400425" cy="795402"/>
            </a:xfrm>
            <a:prstGeom prst="rect">
              <a:avLst/>
            </a:prstGeom>
            <a:solidFill>
              <a:srgbClr val="338459"/>
            </a:solidFill>
            <a:ln>
              <a:noFill/>
            </a:ln>
          </p:spPr>
          <p:txBody>
            <a:bodyPr wrap="square" rtlCol="0">
              <a:spAutoFit/>
            </a:bodyPr>
            <a:lstStyle/>
            <a:p>
              <a:pPr algn="ctr"/>
              <a:r>
                <a:rPr lang="zh-CN" altLang="en-US" sz="4400" b="1" dirty="0" smtClean="0">
                  <a:solidFill>
                    <a:schemeClr val="bg1"/>
                  </a:solidFill>
                  <a:latin typeface="微软雅黑" panose="020B0503020204020204" charset="-122"/>
                  <a:ea typeface="微软雅黑" panose="020B0503020204020204" charset="-122"/>
                </a:rPr>
                <a:t>续</a:t>
              </a:r>
              <a:endParaRPr lang="zh-CN" altLang="en-US" sz="4400" b="1" dirty="0">
                <a:solidFill>
                  <a:schemeClr val="bg1"/>
                </a:solidFill>
                <a:latin typeface="微软雅黑" panose="020B0503020204020204" charset="-122"/>
                <a:ea typeface="微软雅黑" panose="020B0503020204020204" charset="-122"/>
              </a:endParaRPr>
            </a:p>
          </p:txBody>
        </p:sp>
      </p:grpSp>
      <p:grpSp>
        <p:nvGrpSpPr>
          <p:cNvPr id="28" name="组合 27"/>
          <p:cNvGrpSpPr/>
          <p:nvPr/>
        </p:nvGrpSpPr>
        <p:grpSpPr>
          <a:xfrm>
            <a:off x="7010197" y="114129"/>
            <a:ext cx="1219197" cy="1219200"/>
            <a:chOff x="4945865" y="-916971"/>
            <a:chExt cx="629417" cy="1260336"/>
          </a:xfrm>
        </p:grpSpPr>
        <p:sp>
          <p:nvSpPr>
            <p:cNvPr id="29" name="椭圆 28"/>
            <p:cNvSpPr/>
            <p:nvPr/>
          </p:nvSpPr>
          <p:spPr>
            <a:xfrm>
              <a:off x="4945865" y="-916971"/>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文本框 15"/>
            <p:cNvSpPr txBox="1"/>
            <p:nvPr/>
          </p:nvSpPr>
          <p:spPr>
            <a:xfrm>
              <a:off x="5034377" y="-684597"/>
              <a:ext cx="414367" cy="777207"/>
            </a:xfrm>
            <a:prstGeom prst="rect">
              <a:avLst/>
            </a:prstGeom>
            <a:solidFill>
              <a:srgbClr val="338459"/>
            </a:solidFill>
            <a:ln>
              <a:noFill/>
            </a:ln>
          </p:spPr>
          <p:txBody>
            <a:bodyPr wrap="square" rtlCol="0">
              <a:noAutofit/>
            </a:bodyPr>
            <a:lstStyle/>
            <a:p>
              <a:pPr algn="ctr"/>
              <a:r>
                <a:rPr lang="zh-CN" altLang="en-US" sz="4400" b="1" dirty="0" smtClean="0">
                  <a:solidFill>
                    <a:schemeClr val="bg1"/>
                  </a:solidFill>
                  <a:latin typeface="微软雅黑" panose="020B0503020204020204" charset="-122"/>
                  <a:ea typeface="微软雅黑" panose="020B0503020204020204" charset="-122"/>
                </a:rPr>
                <a:t>写</a:t>
              </a:r>
              <a:endParaRPr lang="zh-CN" altLang="en-US" sz="4400" b="1" dirty="0">
                <a:solidFill>
                  <a:schemeClr val="bg1"/>
                </a:solidFill>
                <a:latin typeface="微软雅黑" panose="020B0503020204020204" charset="-122"/>
                <a:ea typeface="微软雅黑" panose="020B0503020204020204" charset="-122"/>
              </a:endParaRPr>
            </a:p>
          </p:txBody>
        </p:sp>
      </p:grpSp>
      <p:grpSp>
        <p:nvGrpSpPr>
          <p:cNvPr id="38" name="组合 37"/>
          <p:cNvGrpSpPr/>
          <p:nvPr/>
        </p:nvGrpSpPr>
        <p:grpSpPr>
          <a:xfrm>
            <a:off x="3111887" y="113985"/>
            <a:ext cx="1219197" cy="1219200"/>
            <a:chOff x="4631484" y="-917627"/>
            <a:chExt cx="629417" cy="1260336"/>
          </a:xfrm>
        </p:grpSpPr>
        <p:sp>
          <p:nvSpPr>
            <p:cNvPr id="39" name="椭圆 38"/>
            <p:cNvSpPr/>
            <p:nvPr/>
          </p:nvSpPr>
          <p:spPr>
            <a:xfrm>
              <a:off x="4631484" y="-917627"/>
              <a:ext cx="629417" cy="1260336"/>
            </a:xfrm>
            <a:prstGeom prst="ellipse">
              <a:avLst/>
            </a:prstGeom>
            <a:solidFill>
              <a:srgbClr val="338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文本框 15"/>
            <p:cNvSpPr txBox="1"/>
            <p:nvPr/>
          </p:nvSpPr>
          <p:spPr>
            <a:xfrm>
              <a:off x="4745980" y="-684653"/>
              <a:ext cx="400425" cy="795402"/>
            </a:xfrm>
            <a:prstGeom prst="rect">
              <a:avLst/>
            </a:prstGeom>
            <a:solidFill>
              <a:srgbClr val="338459"/>
            </a:solidFill>
            <a:ln>
              <a:noFill/>
            </a:ln>
          </p:spPr>
          <p:txBody>
            <a:bodyPr wrap="square" rtlCol="0">
              <a:spAutoFit/>
            </a:bodyPr>
            <a:lstStyle/>
            <a:p>
              <a:pPr algn="ctr"/>
              <a:r>
                <a:rPr lang="zh-CN" altLang="en-US" sz="4400" b="1" dirty="0">
                  <a:solidFill>
                    <a:schemeClr val="bg1"/>
                  </a:solidFill>
                  <a:latin typeface="微软雅黑" panose="020B0503020204020204" charset="-122"/>
                  <a:ea typeface="微软雅黑" panose="020B0503020204020204" charset="-122"/>
                </a:rPr>
                <a:t>读</a:t>
              </a:r>
              <a:endParaRPr lang="zh-CN" altLang="en-US" sz="4400" b="1" dirty="0">
                <a:solidFill>
                  <a:schemeClr val="bg1"/>
                </a:solidFill>
                <a:latin typeface="微软雅黑" panose="020B0503020204020204" charset="-122"/>
                <a:ea typeface="微软雅黑" panose="020B0503020204020204" charset="-122"/>
              </a:endParaRPr>
            </a:p>
          </p:txBody>
        </p:sp>
      </p:grpSp>
      <p:pic>
        <p:nvPicPr>
          <p:cNvPr id="103" name="图片 102"/>
          <p:cNvPicPr/>
          <p:nvPr/>
        </p:nvPicPr>
        <p:blipFill>
          <a:blip r:embed="rId1"/>
          <a:stretch>
            <a:fillRect/>
          </a:stretch>
        </p:blipFill>
        <p:spPr>
          <a:xfrm>
            <a:off x="1614170" y="1584960"/>
            <a:ext cx="8191500" cy="4610100"/>
          </a:xfrm>
          <a:prstGeom prst="rect">
            <a:avLst/>
          </a:prstGeom>
          <a:noFill/>
          <a:ln w="9525">
            <a:noFill/>
          </a:ln>
        </p:spPr>
      </p:pic>
      <p:sp>
        <p:nvSpPr>
          <p:cNvPr id="5" name="文本框 4"/>
          <p:cNvSpPr txBox="1"/>
          <p:nvPr/>
        </p:nvSpPr>
        <p:spPr>
          <a:xfrm>
            <a:off x="8491855" y="143510"/>
            <a:ext cx="1598295" cy="1014730"/>
          </a:xfrm>
          <a:prstGeom prst="rect">
            <a:avLst/>
          </a:prstGeom>
          <a:noFill/>
        </p:spPr>
        <p:txBody>
          <a:bodyPr wrap="square" rtlCol="0">
            <a:spAutoFit/>
          </a:bodyPr>
          <a:p>
            <a:r>
              <a:rPr lang="en-US" altLang="zh-CN" sz="6000" b="1">
                <a:ln w="22225">
                  <a:solidFill>
                    <a:schemeClr val="accent2"/>
                  </a:solidFill>
                  <a:prstDash val="solid"/>
                </a:ln>
                <a:solidFill>
                  <a:schemeClr val="accent2">
                    <a:lumMod val="40000"/>
                    <a:lumOff val="60000"/>
                  </a:schemeClr>
                </a:solidFill>
                <a:effectLst/>
              </a:rPr>
              <a:t>2</a:t>
            </a:r>
            <a:endParaRPr lang="en-US" altLang="zh-CN" sz="6000" b="1">
              <a:ln w="22225">
                <a:solidFill>
                  <a:schemeClr val="accent2"/>
                </a:solidFill>
                <a:prstDash val="solid"/>
              </a:ln>
              <a:solidFill>
                <a:schemeClr val="accent2">
                  <a:lumMod val="40000"/>
                  <a:lumOff val="60000"/>
                </a:schemeClr>
              </a:solidFill>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0655" y="980440"/>
            <a:ext cx="12119610" cy="5507990"/>
          </a:xfrm>
          <a:prstGeom prst="rect">
            <a:avLst/>
          </a:prstGeom>
          <a:noFill/>
        </p:spPr>
        <p:txBody>
          <a:bodyPr wrap="square" rtlCol="0" anchor="t">
            <a:spAutoFit/>
          </a:bodyPr>
          <a:p>
            <a:pPr algn="l"/>
            <a:r>
              <a:rPr lang="en-US" altLang="zh-CN" sz="3200" b="1" dirty="0">
                <a:latin typeface="Times New Roman" panose="02020603050405020304" pitchFamily="18" charset="0"/>
                <a:cs typeface="Times New Roman" panose="02020603050405020304" pitchFamily="18" charset="0"/>
                <a:sym typeface="+mn-ea"/>
              </a:rPr>
              <a:t>Paragraph 1</a:t>
            </a:r>
            <a:r>
              <a:rPr lang="zh-CN" altLang="en-US" sz="3200" b="1" dirty="0">
                <a:latin typeface="Times New Roman" panose="02020603050405020304" pitchFamily="18" charset="0"/>
                <a:cs typeface="Times New Roman" panose="02020603050405020304" pitchFamily="18" charset="0"/>
                <a:sym typeface="+mn-ea"/>
              </a:rPr>
              <a:t>：</a:t>
            </a:r>
            <a:r>
              <a:rPr lang="en-US" altLang="zh-CN" sz="3200" i="1" dirty="0">
                <a:latin typeface="Times New Roman" panose="02020603050405020304" pitchFamily="18" charset="0"/>
                <a:cs typeface="Times New Roman" panose="02020603050405020304" pitchFamily="18" charset="0"/>
                <a:sym typeface="+mn-ea"/>
              </a:rPr>
              <a:t>But no more </a:t>
            </a:r>
            <a:r>
              <a:rPr lang="en-US" altLang="zh-CN" sz="3200" i="1" dirty="0" smtClean="0">
                <a:latin typeface="Times New Roman" panose="02020603050405020304" pitchFamily="18" charset="0"/>
                <a:cs typeface="Times New Roman" panose="02020603050405020304" pitchFamily="18" charset="0"/>
                <a:sym typeface="+mn-ea"/>
              </a:rPr>
              <a:t>helicopters </a:t>
            </a:r>
            <a:r>
              <a:rPr lang="en-US" altLang="zh-CN" sz="3200" i="1" dirty="0">
                <a:latin typeface="Times New Roman" panose="02020603050405020304" pitchFamily="18" charset="0"/>
                <a:cs typeface="Times New Roman" panose="02020603050405020304" pitchFamily="18" charset="0"/>
                <a:sym typeface="+mn-ea"/>
              </a:rPr>
              <a:t>came and it was getting dark again</a:t>
            </a:r>
            <a:r>
              <a:rPr lang="en-US" altLang="zh-CN" sz="3200" dirty="0" smtClean="0">
                <a:latin typeface="Times New Roman" panose="02020603050405020304" pitchFamily="18" charset="0"/>
                <a:cs typeface="Times New Roman" panose="02020603050405020304" pitchFamily="18" charset="0"/>
                <a:sym typeface="+mn-ea"/>
              </a:rPr>
              <a:t>. </a:t>
            </a:r>
            <a:endParaRPr lang="en-US" altLang="zh-CN" sz="3200" dirty="0" smtClean="0">
              <a:latin typeface="Times New Roman" panose="02020603050405020304" pitchFamily="18" charset="0"/>
              <a:cs typeface="Times New Roman" panose="02020603050405020304" pitchFamily="18" charset="0"/>
              <a:sym typeface="+mn-ea"/>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S1</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r>
              <a:rPr lang="en-US" altLang="zh-CN" sz="2400">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P1</a:t>
            </a:r>
            <a:r>
              <a:rPr 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第一句</a:t>
            </a:r>
            <a:r>
              <a:rPr lang="en-US" alt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endPar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S2</a:t>
            </a:r>
            <a:r>
              <a:rPr lang="en-US" altLang="zh-CN" sz="2400">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P1</a:t>
            </a:r>
            <a:r>
              <a:rPr 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结束句</a:t>
            </a:r>
            <a:r>
              <a:rPr lang="en-US" alt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即</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衔接句）</a:t>
            </a:r>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a:latin typeface="华文楷体" panose="02010600040101010101" pitchFamily="2" charset="-122"/>
                <a:ea typeface="华文楷体" panose="02010600040101010101" pitchFamily="2" charset="-122"/>
                <a:cs typeface="华文楷体" panose="02010600040101010101" pitchFamily="2" charset="-122"/>
                <a:sym typeface="+mn-ea"/>
              </a:rPr>
              <a:t> </a:t>
            </a:r>
            <a:endPar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3200" b="1" dirty="0" smtClean="0">
              <a:latin typeface="Times New Roman" panose="02020603050405020304" pitchFamily="18" charset="0"/>
              <a:cs typeface="Times New Roman" panose="02020603050405020304" pitchFamily="18" charset="0"/>
              <a:sym typeface="+mn-ea"/>
            </a:endParaRPr>
          </a:p>
          <a:p>
            <a:pPr algn="l"/>
            <a:r>
              <a:rPr lang="en-US" altLang="zh-CN" sz="3200" b="1" dirty="0" smtClean="0">
                <a:latin typeface="Times New Roman" panose="02020603050405020304" pitchFamily="18" charset="0"/>
                <a:cs typeface="Times New Roman" panose="02020603050405020304" pitchFamily="18" charset="0"/>
                <a:sym typeface="+mn-ea"/>
              </a:rPr>
              <a:t>Paragraph </a:t>
            </a:r>
            <a:r>
              <a:rPr lang="en-US" altLang="zh-CN" sz="3200" b="1" dirty="0">
                <a:latin typeface="Times New Roman" panose="02020603050405020304" pitchFamily="18" charset="0"/>
                <a:cs typeface="Times New Roman" panose="02020603050405020304" pitchFamily="18" charset="0"/>
                <a:sym typeface="+mn-ea"/>
              </a:rPr>
              <a:t>2</a:t>
            </a:r>
            <a:r>
              <a:rPr lang="zh-CN" altLang="en-US" sz="3200" b="1" dirty="0">
                <a:latin typeface="Times New Roman" panose="02020603050405020304" pitchFamily="18" charset="0"/>
                <a:cs typeface="Times New Roman" panose="02020603050405020304" pitchFamily="18" charset="0"/>
                <a:sym typeface="+mn-ea"/>
              </a:rPr>
              <a:t>：</a:t>
            </a:r>
            <a:r>
              <a:rPr lang="en-US" altLang="zh-CN" sz="3200" i="1" dirty="0">
                <a:latin typeface="Times New Roman" panose="02020603050405020304" pitchFamily="18" charset="0"/>
                <a:cs typeface="Times New Roman" panose="02020603050405020304" pitchFamily="18" charset="0"/>
                <a:sym typeface="+mn-ea"/>
              </a:rPr>
              <a:t>It was daybreak when Jane woke up</a:t>
            </a:r>
            <a:r>
              <a:rPr lang="en-US" altLang="zh-CN" sz="3200" i="1" dirty="0" smtClean="0">
                <a:latin typeface="Times New Roman" panose="02020603050405020304" pitchFamily="18" charset="0"/>
                <a:cs typeface="Times New Roman" panose="02020603050405020304" pitchFamily="18" charset="0"/>
                <a:sym typeface="+mn-ea"/>
              </a:rPr>
              <a:t>.</a:t>
            </a:r>
            <a:r>
              <a:rPr lang="en-US" altLang="zh-CN" sz="3200" dirty="0" smtClean="0">
                <a:latin typeface="Times New Roman" panose="02020603050405020304" pitchFamily="18" charset="0"/>
                <a:cs typeface="Times New Roman" panose="02020603050405020304" pitchFamily="18" charset="0"/>
                <a:sym typeface="+mn-ea"/>
              </a:rPr>
              <a:t> </a:t>
            </a:r>
            <a:endParaRPr lang="en-US" altLang="zh-CN" sz="3200" dirty="0" smtClean="0">
              <a:latin typeface="Times New Roman" panose="02020603050405020304" pitchFamily="18" charset="0"/>
              <a:cs typeface="Times New Roman" panose="02020603050405020304" pitchFamily="18" charset="0"/>
              <a:sym typeface="+mn-ea"/>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S3</a:t>
            </a:r>
            <a:r>
              <a:rPr lang="en-US" altLang="zh-CN" sz="2400">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P2</a:t>
            </a:r>
            <a:r>
              <a:rPr 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第一句）</a:t>
            </a:r>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endParaRPr 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zh-CN" altLang="en-US" sz="2400">
              <a:latin typeface="华文楷体" panose="02010600040101010101" pitchFamily="2" charset="-122"/>
              <a:ea typeface="华文楷体" panose="02010600040101010101" pitchFamily="2" charset="-122"/>
              <a:cs typeface="华文楷体" panose="02010600040101010101" pitchFamily="2" charset="-122"/>
            </a:endParaRPr>
          </a:p>
          <a:p>
            <a:pPr algn="l"/>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S</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4</a:t>
            </a:r>
            <a:r>
              <a:rPr lang="en-US" altLang="zh-CN" sz="2400">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P2</a:t>
            </a:r>
            <a:r>
              <a:rPr 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结束句</a:t>
            </a:r>
            <a:r>
              <a:rPr lang="en-US" altLang="zh-CN"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a:solidFill>
                  <a:srgbClr val="000000"/>
                </a:solidFill>
                <a:latin typeface="华文楷体" panose="02010600040101010101" pitchFamily="2" charset="-122"/>
                <a:ea typeface="华文楷体" panose="02010600040101010101" pitchFamily="2" charset="-122"/>
                <a:cs typeface="华文楷体" panose="02010600040101010101" pitchFamily="2" charset="-122"/>
                <a:sym typeface="+mn-ea"/>
              </a:rPr>
              <a:t>即</a:t>
            </a:r>
            <a:r>
              <a:rPr lang="zh-CN" altLang="en-US" sz="2400">
                <a:latin typeface="华文楷体" panose="02010600040101010101" pitchFamily="2" charset="-122"/>
                <a:ea typeface="华文楷体" panose="02010600040101010101" pitchFamily="2" charset="-122"/>
                <a:cs typeface="华文楷体" panose="02010600040101010101" pitchFamily="2" charset="-122"/>
                <a:sym typeface="+mn-ea"/>
              </a:rPr>
              <a:t>主题句</a:t>
            </a:r>
            <a:r>
              <a:rPr lang="zh-CN" altLang="en-US" sz="2400">
                <a:latin typeface="Arial" panose="020B0604020202020204" pitchFamily="34" charset="0"/>
                <a:ea typeface="华文楷体" panose="02010600040101010101" pitchFamily="2" charset="-122"/>
                <a:cs typeface="Arial" panose="020B0604020202020204" pitchFamily="34" charset="0"/>
                <a:sym typeface="+mn-ea"/>
              </a:rPr>
              <a:t>）</a:t>
            </a:r>
            <a:r>
              <a:rPr lang="zh-CN" altLang="en-US"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3200">
                <a:ln w="22225">
                  <a:solidFill>
                    <a:schemeClr val="accent2"/>
                  </a:solidFill>
                  <a:prstDash val="solid"/>
                </a:ln>
                <a:solidFill>
                  <a:schemeClr val="accent2">
                    <a:lumMod val="40000"/>
                    <a:lumOff val="60000"/>
                  </a:schemeClr>
                </a:solidFill>
                <a:effectLst/>
                <a:latin typeface="华文楷体" panose="02010600040101010101" pitchFamily="2" charset="-122"/>
                <a:ea typeface="华文楷体" panose="02010600040101010101" pitchFamily="2" charset="-122"/>
                <a:cs typeface="华文楷体" panose="02010600040101010101" pitchFamily="2" charset="-122"/>
                <a:sym typeface="+mn-ea"/>
              </a:rPr>
              <a:t> </a:t>
            </a:r>
            <a:endParaRPr lang="zh-CN" altLang="en-US" sz="2400" b="1" u="sng" dirty="0">
              <a:latin typeface="Arial" panose="020B0604020202020204" pitchFamily="34" charset="0"/>
              <a:ea typeface="华文楷体" panose="02010600040101010101" pitchFamily="2" charset="-122"/>
              <a:cs typeface="Arial" panose="020B0604020202020204" pitchFamily="34" charset="0"/>
              <a:sym typeface="+mn-ea"/>
            </a:endParaRPr>
          </a:p>
        </p:txBody>
      </p:sp>
      <p:sp>
        <p:nvSpPr>
          <p:cNvPr id="3" name="文本框 2"/>
          <p:cNvSpPr txBox="1"/>
          <p:nvPr/>
        </p:nvSpPr>
        <p:spPr>
          <a:xfrm>
            <a:off x="2792730" y="271780"/>
            <a:ext cx="6492240" cy="768350"/>
          </a:xfrm>
          <a:prstGeom prst="rect">
            <a:avLst/>
          </a:prstGeom>
          <a:noFill/>
        </p:spPr>
        <p:txBody>
          <a:bodyPr wrap="square" rtlCol="0">
            <a:spAutoFit/>
          </a:bodyPr>
          <a:p>
            <a:pPr algn="l"/>
            <a:r>
              <a:rPr 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Practice</a:t>
            </a:r>
            <a:r>
              <a:rPr lang="zh-CN" alt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：四句定框架</a:t>
            </a:r>
            <a:endParaRPr lang="zh-CN" alt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2390" y="698500"/>
            <a:ext cx="12119610" cy="6554470"/>
          </a:xfrm>
          <a:prstGeom prst="rect">
            <a:avLst/>
          </a:prstGeom>
          <a:solidFill>
            <a:schemeClr val="accent5">
              <a:lumMod val="20000"/>
              <a:lumOff val="80000"/>
            </a:schemeClr>
          </a:solidFill>
        </p:spPr>
        <p:txBody>
          <a:bodyPr wrap="square" rtlCol="0" anchor="t">
            <a:spAutoFit/>
          </a:bodyPr>
          <a:p>
            <a:pPr algn="l"/>
            <a:r>
              <a:rPr lang="en-US" altLang="zh-CN" sz="3000" b="1" dirty="0">
                <a:highlight>
                  <a:srgbClr val="FFFF00"/>
                </a:highlight>
                <a:latin typeface="Times New Roman" panose="02020603050405020304" pitchFamily="18" charset="0"/>
                <a:cs typeface="Times New Roman" panose="02020603050405020304" pitchFamily="18" charset="0"/>
                <a:sym typeface="+mn-ea"/>
              </a:rPr>
              <a:t>Paragraph 1</a:t>
            </a:r>
            <a:r>
              <a:rPr lang="zh-CN" altLang="en-US" sz="3000" b="1" dirty="0">
                <a:highlight>
                  <a:srgbClr val="FFFF00"/>
                </a:highlight>
                <a:latin typeface="Times New Roman" panose="02020603050405020304" pitchFamily="18" charset="0"/>
                <a:cs typeface="Times New Roman" panose="02020603050405020304" pitchFamily="18" charset="0"/>
                <a:sym typeface="+mn-ea"/>
              </a:rPr>
              <a:t>：</a:t>
            </a:r>
            <a:r>
              <a:rPr lang="en-US" altLang="zh-CN" sz="3000" i="1" dirty="0">
                <a:highlight>
                  <a:srgbClr val="FFFF00"/>
                </a:highlight>
                <a:latin typeface="Times New Roman" panose="02020603050405020304" pitchFamily="18" charset="0"/>
                <a:cs typeface="Times New Roman" panose="02020603050405020304" pitchFamily="18" charset="0"/>
                <a:sym typeface="+mn-ea"/>
              </a:rPr>
              <a:t>But no more </a:t>
            </a:r>
            <a:r>
              <a:rPr lang="en-US" altLang="zh-CN" sz="3000" i="1" dirty="0" smtClean="0">
                <a:highlight>
                  <a:srgbClr val="FFFF00"/>
                </a:highlight>
                <a:latin typeface="Times New Roman" panose="02020603050405020304" pitchFamily="18" charset="0"/>
                <a:cs typeface="Times New Roman" panose="02020603050405020304" pitchFamily="18" charset="0"/>
                <a:sym typeface="+mn-ea"/>
              </a:rPr>
              <a:t>helicopters </a:t>
            </a:r>
            <a:r>
              <a:rPr lang="en-US" altLang="zh-CN" sz="3000" i="1" dirty="0">
                <a:highlight>
                  <a:srgbClr val="FFFF00"/>
                </a:highlight>
                <a:latin typeface="Times New Roman" panose="02020603050405020304" pitchFamily="18" charset="0"/>
                <a:cs typeface="Times New Roman" panose="02020603050405020304" pitchFamily="18" charset="0"/>
                <a:sym typeface="+mn-ea"/>
              </a:rPr>
              <a:t>came and it was getting dark again</a:t>
            </a:r>
            <a:r>
              <a:rPr lang="en-US" altLang="zh-CN" sz="3000" dirty="0" smtClean="0">
                <a:highlight>
                  <a:srgbClr val="FFFF00"/>
                </a:highlight>
                <a:latin typeface="Times New Roman" panose="02020603050405020304" pitchFamily="18" charset="0"/>
                <a:cs typeface="Times New Roman" panose="02020603050405020304" pitchFamily="18" charset="0"/>
                <a:sym typeface="+mn-ea"/>
              </a:rPr>
              <a:t>. </a:t>
            </a:r>
            <a:endParaRPr lang="en-US" altLang="zh-CN" sz="3000" dirty="0" smtClean="0">
              <a:highlight>
                <a:srgbClr val="FFFF00"/>
              </a:highlight>
              <a:latin typeface="Times New Roman" panose="02020603050405020304" pitchFamily="18" charset="0"/>
              <a:cs typeface="Times New Roman" panose="02020603050405020304" pitchFamily="18" charset="0"/>
              <a:sym typeface="+mn-ea"/>
            </a:endParaRPr>
          </a:p>
          <a:p>
            <a:pPr algn="l"/>
            <a:r>
              <a:rPr lang="zh-CN" altLang="en-US"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S1</a:t>
            </a:r>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 </a:t>
            </a:r>
            <a:r>
              <a:rPr lang="en-US" altLang="zh-CN" sz="3000" dirty="0" smtClean="0">
                <a:latin typeface="Times New Roman" panose="02020603050405020304" pitchFamily="18" charset="0"/>
                <a:cs typeface="Times New Roman" panose="02020603050405020304" pitchFamily="18" charset="0"/>
                <a:sym typeface="+mn-ea"/>
              </a:rPr>
              <a:t>Feeling disappointed, </a:t>
            </a:r>
            <a:r>
              <a:rPr lang="en-US" altLang="zh-CN" sz="3000" u="sng" dirty="0" smtClean="0">
                <a:latin typeface="Times New Roman" panose="02020603050405020304" pitchFamily="18" charset="0"/>
                <a:cs typeface="Times New Roman" panose="02020603050405020304" pitchFamily="18" charset="0"/>
                <a:sym typeface="+mn-ea"/>
              </a:rPr>
              <a:t>Jane</a:t>
            </a:r>
            <a:r>
              <a:rPr lang="en-US" altLang="zh-CN" sz="3000" dirty="0" smtClean="0">
                <a:latin typeface="Times New Roman" panose="02020603050405020304" pitchFamily="18" charset="0"/>
                <a:cs typeface="Times New Roman" panose="02020603050405020304" pitchFamily="18" charset="0"/>
                <a:sym typeface="+mn-ea"/>
              </a:rPr>
              <a:t> had to stay alone for another night.</a:t>
            </a:r>
            <a:endParaRPr lang="zh-CN" altLang="en-US" sz="3000" dirty="0" smtClean="0">
              <a:latin typeface="Times New Roman" panose="02020603050405020304" pitchFamily="18" charset="0"/>
              <a:ea typeface="华文楷体" panose="02010600040101010101" pitchFamily="2" charset="-122"/>
              <a:cs typeface="Times New Roman" panose="02020603050405020304" pitchFamily="18" charset="0"/>
              <a:sym typeface="+mn-ea"/>
            </a:endParaRPr>
          </a:p>
          <a:p>
            <a:pPr algn="l"/>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S1:</a:t>
            </a:r>
            <a:r>
              <a:rPr lang="en-US" altLang="zh-CN" sz="3000">
                <a:latin typeface="Times New Roman" panose="02020603050405020304" pitchFamily="18" charset="0"/>
                <a:ea typeface="华文楷体" panose="02010600040101010101" pitchFamily="2" charset="-122"/>
                <a:cs typeface="Times New Roman" panose="02020603050405020304" pitchFamily="18" charset="0"/>
                <a:sym typeface="+mn-ea"/>
              </a:rPr>
              <a:t> Jane's </a:t>
            </a:r>
            <a:r>
              <a:rPr lang="en-US" altLang="zh-CN" sz="30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heart dropped</a:t>
            </a:r>
            <a:r>
              <a:rPr lang="en-US" altLang="zh-CN" sz="3000">
                <a:latin typeface="Times New Roman" panose="02020603050405020304" pitchFamily="18" charset="0"/>
                <a:ea typeface="华文楷体" panose="02010600040101010101" pitchFamily="2" charset="-122"/>
                <a:cs typeface="Times New Roman" panose="02020603050405020304" pitchFamily="18" charset="0"/>
                <a:sym typeface="+mn-ea"/>
              </a:rPr>
              <a:t> r</a:t>
            </a:r>
            <a:r>
              <a:rPr lang="zh-CN" altLang="en-US" sz="3000">
                <a:latin typeface="Times New Roman" panose="02020603050405020304" pitchFamily="18" charset="0"/>
                <a:ea typeface="华文楷体" panose="02010600040101010101" pitchFamily="2" charset="-122"/>
                <a:cs typeface="Times New Roman" panose="02020603050405020304" pitchFamily="18" charset="0"/>
                <a:sym typeface="+mn-ea"/>
              </a:rPr>
              <a:t>ealizing that there would be no one </a:t>
            </a:r>
            <a:r>
              <a:rPr lang="zh-CN" altLang="en-US" sz="30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coming to her rescue</a:t>
            </a:r>
            <a:r>
              <a:rPr lang="en-US" altLang="zh-CN" sz="30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endParaRPr lang="en-US" altLang="zh-CN" sz="30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endParaRPr>
          </a:p>
          <a:p>
            <a:pPr algn="l"/>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S1: </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Feeling </a:t>
            </a:r>
            <a:r>
              <a:rPr lang="en-US" altLang="zh-CN" sz="30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unbearably</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cold and extremely exhausted, Jane was quite </a:t>
            </a:r>
            <a:r>
              <a:rPr lang="en-US" altLang="zh-CN" sz="30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at a loss</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as to how to </a:t>
            </a:r>
            <a:r>
              <a:rPr lang="en-US" altLang="zh-CN" sz="30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cope with</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the terrible situation. </a:t>
            </a:r>
            <a:endParaRPr lang="en-US" altLang="zh-CN" sz="30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endParaRPr>
          </a:p>
          <a:p>
            <a:pPr algn="l"/>
            <a:endParaRPr lang="zh-CN" altLang="en-US" sz="3000">
              <a:latin typeface="Times New Roman" panose="02020603050405020304" pitchFamily="18" charset="0"/>
              <a:ea typeface="华文楷体" panose="02010600040101010101" pitchFamily="2" charset="-122"/>
              <a:cs typeface="Times New Roman" panose="02020603050405020304" pitchFamily="18" charset="0"/>
              <a:sym typeface="+mn-ea"/>
            </a:endParaRPr>
          </a:p>
          <a:p>
            <a:pPr algn="l"/>
            <a:r>
              <a:rPr lang="zh-CN" altLang="en-US"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S2</a:t>
            </a:r>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 </a:t>
            </a:r>
            <a:r>
              <a:rPr lang="en-US" altLang="zh-CN" sz="3000" u="sng" dirty="0" smtClean="0">
                <a:latin typeface="Times New Roman" panose="02020603050405020304" pitchFamily="18" charset="0"/>
                <a:cs typeface="Times New Roman" panose="02020603050405020304" pitchFamily="18" charset="0"/>
                <a:sym typeface="+mn-ea"/>
              </a:rPr>
              <a:t>Only in this way could</a:t>
            </a:r>
            <a:r>
              <a:rPr lang="en-US" altLang="zh-CN" sz="3000" dirty="0" smtClean="0">
                <a:latin typeface="Times New Roman" panose="02020603050405020304" pitchFamily="18" charset="0"/>
                <a:cs typeface="Times New Roman" panose="02020603050405020304" pitchFamily="18" charset="0"/>
                <a:sym typeface="+mn-ea"/>
              </a:rPr>
              <a:t> Jane feel better and fall asleep.  </a:t>
            </a:r>
            <a:endParaRPr lang="zh-CN" altLang="en-US" sz="3000">
              <a:latin typeface="Times New Roman" panose="02020603050405020304" pitchFamily="18" charset="0"/>
              <a:ea typeface="华文楷体" panose="02010600040101010101" pitchFamily="2" charset="-122"/>
              <a:cs typeface="Times New Roman" panose="02020603050405020304" pitchFamily="18" charset="0"/>
              <a:sym typeface="+mn-ea"/>
            </a:endParaRPr>
          </a:p>
          <a:p>
            <a:pPr algn="l"/>
            <a:r>
              <a:rPr lang="en-US" altLang="zh-CN" sz="3000" dirty="0" smtClean="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sym typeface="+mn-ea"/>
              </a:rPr>
              <a:t>S2:</a:t>
            </a:r>
            <a:r>
              <a:rPr lang="en-US" altLang="zh-CN" sz="3000" dirty="0" smtClean="0">
                <a:latin typeface="Times New Roman" panose="02020603050405020304" pitchFamily="18" charset="0"/>
                <a:cs typeface="Times New Roman" panose="02020603050405020304" pitchFamily="18" charset="0"/>
                <a:sym typeface="+mn-ea"/>
              </a:rPr>
              <a:t> </a:t>
            </a:r>
            <a:r>
              <a:rPr lang="en-US" altLang="zh-CN" sz="3000" dirty="0" smtClean="0">
                <a:highlight>
                  <a:srgbClr val="FFFF00"/>
                </a:highlight>
                <a:latin typeface="Times New Roman" panose="02020603050405020304" pitchFamily="18" charset="0"/>
                <a:cs typeface="Times New Roman" panose="02020603050405020304" pitchFamily="18" charset="0"/>
                <a:sym typeface="+mn-ea"/>
              </a:rPr>
              <a:t> </a:t>
            </a:r>
            <a:r>
              <a:rPr lang="en-US" altLang="zh-CN" sz="3000" dirty="0" smtClean="0">
                <a:solidFill>
                  <a:srgbClr val="FF0000"/>
                </a:solidFill>
                <a:highlight>
                  <a:srgbClr val="FFFF00"/>
                </a:highlight>
                <a:latin typeface="Times New Roman" panose="02020603050405020304" pitchFamily="18" charset="0"/>
                <a:cs typeface="Times New Roman" panose="02020603050405020304" pitchFamily="18" charset="0"/>
                <a:sym typeface="+mn-ea"/>
              </a:rPr>
              <a:t>Hopeless and exhausted</a:t>
            </a:r>
            <a:r>
              <a:rPr lang="en-US" altLang="zh-CN" sz="3000" dirty="0" smtClean="0">
                <a:highlight>
                  <a:srgbClr val="FFFF00"/>
                </a:highlight>
                <a:latin typeface="Times New Roman" panose="02020603050405020304" pitchFamily="18" charset="0"/>
                <a:cs typeface="Times New Roman" panose="02020603050405020304" pitchFamily="18" charset="0"/>
                <a:sym typeface="+mn-ea"/>
              </a:rPr>
              <a:t>, Jane fell into a sound sleep </a:t>
            </a:r>
            <a:r>
              <a:rPr lang="en-US" altLang="zh-CN" sz="3000" dirty="0" smtClean="0">
                <a:solidFill>
                  <a:srgbClr val="FF0000"/>
                </a:solidFill>
                <a:highlight>
                  <a:srgbClr val="FFFF00"/>
                </a:highlight>
                <a:latin typeface="Times New Roman" panose="02020603050405020304" pitchFamily="18" charset="0"/>
                <a:cs typeface="Times New Roman" panose="02020603050405020304" pitchFamily="18" charset="0"/>
                <a:sym typeface="+mn-ea"/>
              </a:rPr>
              <a:t>where she dreamed of </a:t>
            </a:r>
            <a:r>
              <a:rPr lang="en-US" altLang="zh-CN" sz="3000" dirty="0" smtClean="0">
                <a:highlight>
                  <a:srgbClr val="FFFF00"/>
                </a:highlight>
                <a:latin typeface="Times New Roman" panose="02020603050405020304" pitchFamily="18" charset="0"/>
                <a:cs typeface="Times New Roman" panose="02020603050405020304" pitchFamily="18" charset="0"/>
                <a:sym typeface="+mn-ea"/>
              </a:rPr>
              <a:t>Tom</a:t>
            </a:r>
            <a:r>
              <a:rPr lang="en-US" altLang="zh-CN" sz="3000" dirty="0" smtClean="0">
                <a:highlight>
                  <a:srgbClr val="FFFF00"/>
                </a:highlight>
                <a:latin typeface="Times New Roman" panose="02020603050405020304" pitchFamily="18" charset="0"/>
                <a:cs typeface="Times New Roman" panose="02020603050405020304" pitchFamily="18" charset="0"/>
                <a:sym typeface="+mn-ea"/>
              </a:rPr>
              <a:t>’s warm embrace.</a:t>
            </a:r>
            <a:endParaRPr lang="en-US" altLang="zh-CN" sz="3000" dirty="0" smtClean="0">
              <a:latin typeface="Times New Roman" panose="02020603050405020304" pitchFamily="18" charset="0"/>
              <a:cs typeface="Times New Roman" panose="02020603050405020304" pitchFamily="18" charset="0"/>
              <a:sym typeface="+mn-ea"/>
            </a:endParaRPr>
          </a:p>
          <a:p>
            <a:pPr algn="l"/>
            <a:r>
              <a:rPr lang="en-US" altLang="zh-CN" sz="3000" dirty="0" smtClean="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sym typeface="+mn-ea"/>
              </a:rPr>
              <a:t>S2:</a:t>
            </a:r>
            <a:r>
              <a:rPr lang="en-US" altLang="zh-CN" sz="3000" dirty="0" smtClean="0">
                <a:latin typeface="Times New Roman" panose="02020603050405020304" pitchFamily="18" charset="0"/>
                <a:cs typeface="Times New Roman" panose="02020603050405020304" pitchFamily="18" charset="0"/>
                <a:sym typeface="+mn-ea"/>
              </a:rPr>
              <a:t> </a:t>
            </a:r>
            <a:r>
              <a:rPr lang="en-US" altLang="zh-CN" sz="30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So weak</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was Jane </a:t>
            </a:r>
            <a:r>
              <a:rPr lang="en-US" altLang="zh-CN" sz="30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that</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she lay on the thick grassland and fell asleep again.</a:t>
            </a:r>
            <a:endParaRPr lang="en-US" altLang="zh-CN" sz="3000" dirty="0" smtClean="0">
              <a:latin typeface="Times New Roman" panose="02020603050405020304" pitchFamily="18" charset="0"/>
              <a:ea typeface="微软雅黑" panose="020B0503020204020204" charset="-122"/>
              <a:cs typeface="Times New Roman" panose="02020603050405020304" pitchFamily="18" charset="0"/>
            </a:endParaRPr>
          </a:p>
          <a:p>
            <a:pPr algn="l"/>
            <a:endParaRPr lang="en-US" altLang="zh-CN" sz="3000" dirty="0" smtClean="0">
              <a:latin typeface="Times New Roman" panose="02020603050405020304" pitchFamily="18" charset="0"/>
              <a:cs typeface="Times New Roman" panose="02020603050405020304" pitchFamily="18" charset="0"/>
              <a:sym typeface="+mn-ea"/>
            </a:endParaRPr>
          </a:p>
          <a:p>
            <a:pPr algn="l"/>
            <a:r>
              <a:rPr lang="en-US" altLang="zh-CN" sz="3000" b="1" dirty="0" smtClean="0">
                <a:highlight>
                  <a:srgbClr val="FFFF00"/>
                </a:highlight>
                <a:latin typeface="Times New Roman" panose="02020603050405020304" pitchFamily="18" charset="0"/>
                <a:cs typeface="Times New Roman" panose="02020603050405020304" pitchFamily="18" charset="0"/>
                <a:sym typeface="+mn-ea"/>
              </a:rPr>
              <a:t>Paragraph </a:t>
            </a:r>
            <a:r>
              <a:rPr lang="en-US" altLang="zh-CN" sz="3000" b="1" dirty="0">
                <a:highlight>
                  <a:srgbClr val="FFFF00"/>
                </a:highlight>
                <a:latin typeface="Times New Roman" panose="02020603050405020304" pitchFamily="18" charset="0"/>
                <a:cs typeface="Times New Roman" panose="02020603050405020304" pitchFamily="18" charset="0"/>
                <a:sym typeface="+mn-ea"/>
              </a:rPr>
              <a:t>2</a:t>
            </a:r>
            <a:r>
              <a:rPr lang="zh-CN" altLang="en-US" sz="3000" b="1" dirty="0">
                <a:highlight>
                  <a:srgbClr val="FFFF00"/>
                </a:highlight>
                <a:latin typeface="Times New Roman" panose="02020603050405020304" pitchFamily="18" charset="0"/>
                <a:cs typeface="Times New Roman" panose="02020603050405020304" pitchFamily="18" charset="0"/>
                <a:sym typeface="+mn-ea"/>
              </a:rPr>
              <a:t>：</a:t>
            </a:r>
            <a:r>
              <a:rPr lang="en-US" altLang="zh-CN" sz="3000" i="1" dirty="0">
                <a:highlight>
                  <a:srgbClr val="FFFF00"/>
                </a:highlight>
                <a:latin typeface="Times New Roman" panose="02020603050405020304" pitchFamily="18" charset="0"/>
                <a:cs typeface="Times New Roman" panose="02020603050405020304" pitchFamily="18" charset="0"/>
                <a:sym typeface="+mn-ea"/>
              </a:rPr>
              <a:t>It was daybreak when Jane woke up</a:t>
            </a:r>
            <a:r>
              <a:rPr lang="en-US" altLang="zh-CN" sz="3000" i="1" dirty="0" smtClean="0">
                <a:highlight>
                  <a:srgbClr val="FFFF00"/>
                </a:highlight>
                <a:latin typeface="Times New Roman" panose="02020603050405020304" pitchFamily="18" charset="0"/>
                <a:cs typeface="Times New Roman" panose="02020603050405020304" pitchFamily="18" charset="0"/>
                <a:sym typeface="+mn-ea"/>
              </a:rPr>
              <a:t>.</a:t>
            </a:r>
            <a:r>
              <a:rPr lang="en-US" altLang="zh-CN" sz="3000" dirty="0" smtClean="0">
                <a:latin typeface="Times New Roman" panose="02020603050405020304" pitchFamily="18" charset="0"/>
                <a:cs typeface="Times New Roman" panose="02020603050405020304" pitchFamily="18" charset="0"/>
                <a:sym typeface="+mn-ea"/>
              </a:rPr>
              <a:t> </a:t>
            </a:r>
            <a:endParaRPr lang="en-US" altLang="zh-CN" sz="3000" dirty="0" smtClean="0">
              <a:latin typeface="Times New Roman" panose="02020603050405020304" pitchFamily="18" charset="0"/>
              <a:cs typeface="Times New Roman" panose="02020603050405020304" pitchFamily="18" charset="0"/>
              <a:sym typeface="+mn-ea"/>
            </a:endParaRPr>
          </a:p>
          <a:p>
            <a:pPr algn="l"/>
            <a:endParaRPr lang="zh-CN" altLang="en-US" sz="3000" b="1" u="sng" dirty="0">
              <a:latin typeface="Arial" panose="020B0604020202020204" pitchFamily="34" charset="0"/>
              <a:ea typeface="华文楷体" panose="02010600040101010101" pitchFamily="2" charset="-122"/>
              <a:cs typeface="Arial" panose="020B0604020202020204" pitchFamily="34" charset="0"/>
              <a:sym typeface="+mn-ea"/>
            </a:endParaRPr>
          </a:p>
        </p:txBody>
      </p:sp>
      <p:sp>
        <p:nvSpPr>
          <p:cNvPr id="3" name="文本框 2"/>
          <p:cNvSpPr txBox="1"/>
          <p:nvPr/>
        </p:nvSpPr>
        <p:spPr>
          <a:xfrm>
            <a:off x="3028950" y="0"/>
            <a:ext cx="6492240" cy="768350"/>
          </a:xfrm>
          <a:prstGeom prst="rect">
            <a:avLst/>
          </a:prstGeom>
          <a:noFill/>
        </p:spPr>
        <p:txBody>
          <a:bodyPr wrap="square" rtlCol="0">
            <a:spAutoFit/>
          </a:bodyPr>
          <a:p>
            <a:pPr algn="l"/>
            <a:r>
              <a:rPr 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Practice</a:t>
            </a:r>
            <a:r>
              <a:rPr lang="zh-CN" alt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：四句定框架</a:t>
            </a:r>
            <a:endParaRPr lang="zh-CN" alt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2390" y="353060"/>
            <a:ext cx="12119610" cy="6462395"/>
          </a:xfrm>
          <a:prstGeom prst="rect">
            <a:avLst/>
          </a:prstGeom>
          <a:solidFill>
            <a:schemeClr val="accent5">
              <a:lumMod val="20000"/>
              <a:lumOff val="80000"/>
            </a:schemeClr>
          </a:solidFill>
        </p:spPr>
        <p:txBody>
          <a:bodyPr wrap="square" rtlCol="0" anchor="t">
            <a:spAutoFit/>
          </a:bodyPr>
          <a:p>
            <a:pPr algn="l"/>
            <a:endParaRPr lang="en-US" altLang="zh-CN" sz="2400" dirty="0" smtClean="0">
              <a:latin typeface="Times New Roman" panose="02020603050405020304" pitchFamily="18" charset="0"/>
              <a:cs typeface="Times New Roman" panose="02020603050405020304" pitchFamily="18" charset="0"/>
              <a:sym typeface="+mn-ea"/>
            </a:endParaRPr>
          </a:p>
          <a:p>
            <a:pPr algn="l"/>
            <a:r>
              <a:rPr lang="en-US" altLang="zh-CN" sz="3000" b="1" dirty="0" smtClean="0">
                <a:highlight>
                  <a:srgbClr val="FFFF00"/>
                </a:highlight>
                <a:latin typeface="Times New Roman" panose="02020603050405020304" pitchFamily="18" charset="0"/>
                <a:cs typeface="Times New Roman" panose="02020603050405020304" pitchFamily="18" charset="0"/>
                <a:sym typeface="+mn-ea"/>
              </a:rPr>
              <a:t>Paragraph </a:t>
            </a:r>
            <a:r>
              <a:rPr lang="en-US" altLang="zh-CN" sz="3000" b="1" dirty="0">
                <a:highlight>
                  <a:srgbClr val="FFFF00"/>
                </a:highlight>
                <a:latin typeface="Times New Roman" panose="02020603050405020304" pitchFamily="18" charset="0"/>
                <a:cs typeface="Times New Roman" panose="02020603050405020304" pitchFamily="18" charset="0"/>
                <a:sym typeface="+mn-ea"/>
              </a:rPr>
              <a:t>2</a:t>
            </a:r>
            <a:r>
              <a:rPr lang="zh-CN" altLang="en-US" sz="3000" b="1" dirty="0">
                <a:highlight>
                  <a:srgbClr val="FFFF00"/>
                </a:highlight>
                <a:latin typeface="Times New Roman" panose="02020603050405020304" pitchFamily="18" charset="0"/>
                <a:cs typeface="Times New Roman" panose="02020603050405020304" pitchFamily="18" charset="0"/>
                <a:sym typeface="+mn-ea"/>
              </a:rPr>
              <a:t>：</a:t>
            </a:r>
            <a:r>
              <a:rPr lang="en-US" altLang="zh-CN" sz="3000" i="1" dirty="0">
                <a:highlight>
                  <a:srgbClr val="FFFF00"/>
                </a:highlight>
                <a:latin typeface="Times New Roman" panose="02020603050405020304" pitchFamily="18" charset="0"/>
                <a:cs typeface="Times New Roman" panose="02020603050405020304" pitchFamily="18" charset="0"/>
                <a:sym typeface="+mn-ea"/>
              </a:rPr>
              <a:t>It was daybreak when Jane woke up</a:t>
            </a:r>
            <a:r>
              <a:rPr lang="en-US" altLang="zh-CN" sz="3000" i="1" dirty="0" smtClean="0">
                <a:highlight>
                  <a:srgbClr val="FFFF00"/>
                </a:highlight>
                <a:latin typeface="Times New Roman" panose="02020603050405020304" pitchFamily="18" charset="0"/>
                <a:cs typeface="Times New Roman" panose="02020603050405020304" pitchFamily="18" charset="0"/>
                <a:sym typeface="+mn-ea"/>
              </a:rPr>
              <a:t>.</a:t>
            </a:r>
            <a:r>
              <a:rPr lang="en-US" altLang="zh-CN" sz="3000" dirty="0" smtClean="0">
                <a:latin typeface="Times New Roman" panose="02020603050405020304" pitchFamily="18" charset="0"/>
                <a:cs typeface="Times New Roman" panose="02020603050405020304" pitchFamily="18" charset="0"/>
                <a:sym typeface="+mn-ea"/>
              </a:rPr>
              <a:t> </a:t>
            </a:r>
            <a:endParaRPr lang="en-US" altLang="zh-CN" sz="3000" dirty="0" smtClean="0">
              <a:latin typeface="Times New Roman" panose="02020603050405020304" pitchFamily="18" charset="0"/>
              <a:cs typeface="Times New Roman" panose="02020603050405020304" pitchFamily="18" charset="0"/>
              <a:sym typeface="+mn-ea"/>
            </a:endParaRPr>
          </a:p>
          <a:p>
            <a:pPr algn="l"/>
            <a:r>
              <a:rPr lang="zh-CN" altLang="en-US"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S3</a:t>
            </a:r>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 </a:t>
            </a:r>
            <a:r>
              <a:rPr lang="en-US" altLang="zh-CN" sz="3000" dirty="0" smtClean="0">
                <a:solidFill>
                  <a:srgbClr val="FF0000"/>
                </a:solidFill>
                <a:latin typeface="Times New Roman" panose="02020603050405020304" pitchFamily="18" charset="0"/>
                <a:cs typeface="Times New Roman" panose="02020603050405020304" pitchFamily="18" charset="0"/>
                <a:sym typeface="+mn-ea"/>
              </a:rPr>
              <a:t>Feeling refreshed</a:t>
            </a:r>
            <a:r>
              <a:rPr lang="en-US" altLang="zh-CN" sz="3000" dirty="0" smtClean="0">
                <a:latin typeface="Times New Roman" panose="02020603050405020304" pitchFamily="18" charset="0"/>
                <a:cs typeface="Times New Roman" panose="02020603050405020304" pitchFamily="18" charset="0"/>
                <a:sym typeface="+mn-ea"/>
              </a:rPr>
              <a:t>, she continued to walk along the </a:t>
            </a:r>
            <a:r>
              <a:rPr lang="en-US" altLang="zh-CN" sz="3000" u="sng" dirty="0" smtClean="0">
                <a:latin typeface="Times New Roman" panose="02020603050405020304" pitchFamily="18" charset="0"/>
                <a:cs typeface="Times New Roman" panose="02020603050405020304" pitchFamily="18" charset="0"/>
                <a:sym typeface="+mn-ea"/>
              </a:rPr>
              <a:t>stream</a:t>
            </a:r>
            <a:r>
              <a:rPr lang="en-US" altLang="zh-CN" sz="3000" dirty="0" smtClean="0">
                <a:latin typeface="Times New Roman" panose="02020603050405020304" pitchFamily="18" charset="0"/>
                <a:cs typeface="Times New Roman" panose="02020603050405020304" pitchFamily="18" charset="0"/>
                <a:sym typeface="+mn-ea"/>
              </a:rPr>
              <a:t> to find the way out.</a:t>
            </a:r>
            <a:endParaRPr lang="zh-CN" sz="30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endParaRPr>
          </a:p>
          <a:p>
            <a:pPr algn="l"/>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rPr>
              <a:t>S3: </a:t>
            </a:r>
            <a:r>
              <a:rPr lang="zh-CN" altLang="en-US"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Two days of fruitless searching ha</a:t>
            </a:r>
            <a:r>
              <a:rPr lang="en-US" altLang="zh-CN"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d</a:t>
            </a:r>
            <a:r>
              <a:rPr lang="zh-CN" altLang="en-US" sz="3000">
                <a:solidFill>
                  <a:srgbClr val="FF0000"/>
                </a:solidFill>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 drained her energy</a:t>
            </a:r>
            <a:r>
              <a:rPr lang="zh-CN" altLang="en-US"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 but the desire for getting back to </a:t>
            </a:r>
            <a:r>
              <a:rPr lang="en-US" altLang="zh-CN"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Tom</a:t>
            </a:r>
            <a:r>
              <a:rPr lang="zh-CN" altLang="en-US"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 was stronger than ever</a:t>
            </a:r>
            <a:r>
              <a:rPr lang="en-US" altLang="zh-CN"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 so she set off again</a:t>
            </a:r>
            <a:r>
              <a:rPr lang="zh-CN" altLang="en-US"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rPr>
              <a:t>.</a:t>
            </a:r>
            <a:endParaRPr lang="zh-CN" altLang="en-US" sz="3000">
              <a:highlight>
                <a:srgbClr val="FFFF00"/>
              </a:highlight>
              <a:latin typeface="Times New Roman" panose="02020603050405020304" pitchFamily="18" charset="0"/>
              <a:ea typeface="华文楷体" panose="02010600040101010101" pitchFamily="2" charset="-122"/>
              <a:cs typeface="Times New Roman" panose="02020603050405020304" pitchFamily="18" charset="0"/>
            </a:endParaRPr>
          </a:p>
          <a:p>
            <a:pPr algn="l"/>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S3: </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30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To her great joy</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a helicopter flew straight towards her direction.</a:t>
            </a:r>
            <a:endPar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endParaRPr>
          </a:p>
          <a:p>
            <a:pPr algn="l"/>
            <a:endParaRPr lang="zh-CN" altLang="en-US" sz="3000">
              <a:latin typeface="Times New Roman" panose="02020603050405020304" pitchFamily="18" charset="0"/>
              <a:ea typeface="华文楷体" panose="02010600040101010101" pitchFamily="2" charset="-122"/>
              <a:cs typeface="Times New Roman" panose="02020603050405020304" pitchFamily="18" charset="0"/>
            </a:endParaRPr>
          </a:p>
          <a:p>
            <a:pPr algn="l"/>
            <a:r>
              <a:rPr lang="zh-CN" altLang="en-US"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S</a:t>
            </a:r>
            <a:r>
              <a:rPr lang="en-US" altLang="zh-CN" sz="3000">
                <a:ln w="22225">
                  <a:solidFill>
                    <a:schemeClr val="accent2"/>
                  </a:solidFill>
                  <a:prstDash val="solid"/>
                </a:ln>
                <a:solidFill>
                  <a:schemeClr val="accent2">
                    <a:lumMod val="40000"/>
                    <a:lumOff val="60000"/>
                  </a:schemeClr>
                </a:solidFill>
                <a:effectLst/>
                <a:latin typeface="Times New Roman" panose="02020603050405020304" pitchFamily="18" charset="0"/>
                <a:ea typeface="华文楷体" panose="02010600040101010101" pitchFamily="2" charset="-122"/>
                <a:cs typeface="Times New Roman" panose="02020603050405020304" pitchFamily="18" charset="0"/>
                <a:sym typeface="+mn-ea"/>
              </a:rPr>
              <a:t>4: </a:t>
            </a:r>
            <a:r>
              <a:rPr lang="en-US" altLang="zh-CN" sz="3000" dirty="0" smtClean="0">
                <a:latin typeface="Times New Roman" panose="02020603050405020304" pitchFamily="18" charset="0"/>
                <a:cs typeface="Times New Roman" panose="02020603050405020304" pitchFamily="18" charset="0"/>
                <a:sym typeface="+mn-ea"/>
              </a:rPr>
              <a:t>They got home and have led a happy life ever since. </a:t>
            </a:r>
            <a:endParaRPr lang="en-US" altLang="zh-CN" sz="3000" dirty="0" smtClean="0">
              <a:latin typeface="Times New Roman" panose="02020603050405020304" pitchFamily="18" charset="0"/>
              <a:cs typeface="Times New Roman" panose="02020603050405020304" pitchFamily="18" charset="0"/>
              <a:sym typeface="+mn-ea"/>
            </a:endParaRPr>
          </a:p>
          <a:p>
            <a:pPr algn="l"/>
            <a:r>
              <a:rPr lang="en-US" altLang="zh-CN" sz="3000" dirty="0" smtClean="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sym typeface="+mn-ea"/>
              </a:rPr>
              <a:t>S4:  </a:t>
            </a:r>
            <a:r>
              <a:rPr lang="en-US" altLang="zh-CN" sz="3000" dirty="0" smtClean="0">
                <a:solidFill>
                  <a:srgbClr val="FF0000"/>
                </a:solidFill>
                <a:highlight>
                  <a:srgbClr val="FFFF00"/>
                </a:highlight>
                <a:latin typeface="Times New Roman" panose="02020603050405020304" pitchFamily="18" charset="0"/>
                <a:cs typeface="Times New Roman" panose="02020603050405020304" pitchFamily="18" charset="0"/>
                <a:sym typeface="+mn-ea"/>
              </a:rPr>
              <a:t>With joyful tears streaming down</a:t>
            </a:r>
            <a:r>
              <a:rPr lang="en-US" altLang="zh-CN" sz="3000" dirty="0" smtClean="0">
                <a:highlight>
                  <a:srgbClr val="FFFF00"/>
                </a:highlight>
                <a:latin typeface="Times New Roman" panose="02020603050405020304" pitchFamily="18" charset="0"/>
                <a:cs typeface="Times New Roman" panose="02020603050405020304" pitchFamily="18" charset="0"/>
                <a:sym typeface="+mn-ea"/>
              </a:rPr>
              <a:t> their faces, the couple hugged each other tightly and determined to </a:t>
            </a:r>
            <a:r>
              <a:rPr lang="en-US" altLang="zh-CN" sz="3000" dirty="0" smtClean="0">
                <a:latin typeface="Times New Roman" panose="02020603050405020304" pitchFamily="18" charset="0"/>
                <a:cs typeface="Times New Roman" panose="02020603050405020304" pitchFamily="18" charset="0"/>
                <a:sym typeface="+mn-ea"/>
              </a:rPr>
              <a:t>never let go of the other's hands for the rest of their lives.</a:t>
            </a:r>
            <a:endParaRPr lang="en-US" altLang="zh-CN" sz="3000" dirty="0" smtClean="0">
              <a:latin typeface="Times New Roman" panose="02020603050405020304" pitchFamily="18" charset="0"/>
              <a:cs typeface="Times New Roman" panose="02020603050405020304" pitchFamily="18" charset="0"/>
              <a:sym typeface="+mn-ea"/>
            </a:endParaRPr>
          </a:p>
          <a:p>
            <a:pPr algn="l"/>
            <a:r>
              <a:rPr lang="en-US" altLang="zh-CN" sz="3000" dirty="0" smtClean="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sym typeface="+mn-ea"/>
              </a:rPr>
              <a:t>S4: </a:t>
            </a:r>
            <a:r>
              <a:rPr lang="en-US" altLang="zh-CN" sz="3000" dirty="0" smtClean="0">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3000" dirty="0" smtClean="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ea"/>
              </a:rPr>
              <a:t>Both of them learned a valuable lesson taught by nature: </a:t>
            </a:r>
            <a:r>
              <a:rPr lang="en-US" altLang="zh-CN" sz="3000" dirty="0" smtClean="0">
                <a:solidFill>
                  <a:srgbClr val="FF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mn-ea"/>
              </a:rPr>
              <a:t>never abandon yourself to despair/emotions when in the wild.</a:t>
            </a:r>
            <a:endParaRPr lang="en-US" altLang="zh-CN" sz="3000" b="1" u="sng" dirty="0" smtClean="0">
              <a:solidFill>
                <a:srgbClr val="FF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3" name="文本框 2"/>
          <p:cNvSpPr txBox="1"/>
          <p:nvPr/>
        </p:nvSpPr>
        <p:spPr>
          <a:xfrm>
            <a:off x="3028950" y="0"/>
            <a:ext cx="6492240" cy="768350"/>
          </a:xfrm>
          <a:prstGeom prst="rect">
            <a:avLst/>
          </a:prstGeom>
          <a:noFill/>
        </p:spPr>
        <p:txBody>
          <a:bodyPr wrap="square" rtlCol="0">
            <a:spAutoFit/>
          </a:bodyPr>
          <a:p>
            <a:pPr algn="l"/>
            <a:r>
              <a:rPr 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Practice 1</a:t>
            </a:r>
            <a:r>
              <a:rPr lang="zh-CN" alt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：四句定框架</a:t>
            </a:r>
            <a:endParaRPr lang="zh-CN" altLang="en-US" sz="4400" b="1" dirty="0">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 calcmode="lin" valueType="num">
                                      <p:cBhvr additive="base">
                                        <p:cTn id="3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829935" y="1323975"/>
            <a:ext cx="5170170" cy="5262245"/>
          </a:xfrm>
          <a:prstGeom prst="rect">
            <a:avLst/>
          </a:prstGeom>
          <a:solidFill>
            <a:schemeClr val="accent5">
              <a:lumMod val="20000"/>
              <a:lumOff val="80000"/>
            </a:schemeClr>
          </a:solidFill>
        </p:spPr>
        <p:txBody>
          <a:bodyPr wrap="square" rtlCol="0" anchor="t">
            <a:spAutoFit/>
          </a:bodyPr>
          <a:p>
            <a:pPr algn="l"/>
            <a:r>
              <a:rPr lang="zh-CN" altLang="en-US"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三原则：</a:t>
            </a:r>
            <a:endParaRPr lang="zh-CN" altLang="en-US"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a:solidFill>
                  <a:schemeClr val="tx1"/>
                </a:solidFill>
                <a:effectLst>
                  <a:outerShdw blurRad="38100" dist="19050" dir="2700000" algn="tl" rotWithShape="0">
                    <a:schemeClr val="dk1">
                      <a:alpha val="40000"/>
                    </a:scheme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1.Action—Response原则</a:t>
            </a:r>
            <a:r>
              <a:rPr lang="zh-CN" altLang="en-US" sz="2400">
                <a:solidFill>
                  <a:schemeClr val="tx1"/>
                </a:solidFill>
                <a:effectLst>
                  <a:outerShdw blurRad="38100" dist="19050" dir="2700000" algn="tl" rotWithShape="0">
                    <a:schemeClr val="dk1">
                      <a:alpha val="40000"/>
                    </a:scheme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（原文一致）</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a:solidFill>
                  <a:srgbClr val="FF0000"/>
                </a:solidFill>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注意</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内容要</a:t>
            </a:r>
            <a:r>
              <a:rPr lang="zh-CN" altLang="en-US"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前后衔接，</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上下连贯</a:t>
            </a:r>
            <a:r>
              <a:rPr lang="zh-CN" altLang="en-US"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  语言表达风格一致</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2.Conflict—Solution原则 (曲折性</a:t>
            </a:r>
            <a:r>
              <a:rPr lang="zh-CN" altLang="en-US"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故事</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皆</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有</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等线" panose="02010600030101010101" charset="-122"/>
              </a:rPr>
              <a:t>跌宕</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起伏，困难或问题最终能解决</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a:t>
            </a:r>
            <a:endPar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3.Negative—Positive原则</a:t>
            </a:r>
            <a:r>
              <a:rPr lang="zh-CN" altLang="en-US" sz="2400">
                <a:effectLst>
                  <a:outerShdw blurRad="50800" dist="38100" algn="l" rotWithShape="0">
                    <a:prstClr val="black">
                      <a:alpha val="40000"/>
                    </a:prstClr>
                  </a:outerShdw>
                </a:effectLst>
                <a:highlight>
                  <a:srgbClr val="FFFF00"/>
                </a:highlight>
                <a:uLnTx/>
                <a:uFillTx/>
                <a:latin typeface="华文楷体" panose="02010600040101010101" pitchFamily="2" charset="-122"/>
                <a:ea typeface="华文楷体" panose="02010600040101010101" pitchFamily="2" charset="-122"/>
                <a:cs typeface="华文楷体" panose="02010600040101010101" pitchFamily="2" charset="-122"/>
                <a:sym typeface="+mn-ea"/>
              </a:rPr>
              <a:t>（正能量）</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：要体现情感的变化，无论前面</a:t>
            </a:r>
            <a:r>
              <a:rPr lang="zh-CN" altLang="en-US"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如何</a:t>
            </a:r>
            <a:r>
              <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rPr>
              <a:t>negative，最终都是积极的。</a:t>
            </a:r>
            <a:endParaRPr lang="en-US" altLang="zh-CN" sz="2400">
              <a:effectLst>
                <a:outerShdw blurRad="50800" dist="38100" algn="l" rotWithShape="0">
                  <a:prstClr val="black">
                    <a:alpha val="40000"/>
                  </a:prstClr>
                </a:outerShdw>
              </a:effectLst>
              <a:uLnTx/>
              <a:uFillTx/>
              <a:latin typeface="华文楷体" panose="02010600040101010101" pitchFamily="2" charset="-122"/>
              <a:ea typeface="华文楷体" panose="02010600040101010101" pitchFamily="2" charset="-122"/>
              <a:cs typeface="华文楷体" panose="02010600040101010101" pitchFamily="2" charset="-122"/>
              <a:sym typeface="+mn-ea"/>
            </a:endParaRPr>
          </a:p>
          <a:p>
            <a:pPr algn="l"/>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故事内容要弘扬核心价值观</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a:t>
            </a:r>
            <a:endParaRPr lang="zh-CN" altLang="en-US" sz="2800" b="1" u="sng" dirty="0">
              <a:latin typeface="华文楷体" panose="02010600040101010101" pitchFamily="2" charset="-122"/>
              <a:ea typeface="华文楷体" panose="02010600040101010101" pitchFamily="2" charset="-122"/>
              <a:sym typeface="+mn-ea"/>
            </a:endParaRPr>
          </a:p>
        </p:txBody>
      </p:sp>
      <p:sp>
        <p:nvSpPr>
          <p:cNvPr id="3" name="文本框 2"/>
          <p:cNvSpPr txBox="1"/>
          <p:nvPr/>
        </p:nvSpPr>
        <p:spPr>
          <a:xfrm>
            <a:off x="2343150" y="398145"/>
            <a:ext cx="8427085" cy="768350"/>
          </a:xfrm>
          <a:prstGeom prst="rect">
            <a:avLst/>
          </a:prstGeom>
          <a:noFill/>
        </p:spPr>
        <p:txBody>
          <a:bodyPr wrap="square" rtlCol="0">
            <a:spAutoFit/>
          </a:bodyPr>
          <a:p>
            <a:pPr algn="l"/>
            <a:r>
              <a:rPr lang="en-US" sz="4400" b="1" dirty="0">
                <a:ln/>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sym typeface="+mn-ea"/>
              </a:rPr>
              <a:t>Practice 2</a:t>
            </a:r>
            <a:r>
              <a:rPr lang="zh-CN" altLang="en-US" sz="4400" b="1" dirty="0">
                <a:ln/>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sym typeface="+mn-ea"/>
              </a:rPr>
              <a:t>：</a:t>
            </a:r>
            <a:r>
              <a:rPr lang="zh-CN" altLang="en-US" sz="4400" b="1" dirty="0">
                <a:ln/>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补全段落</a:t>
            </a:r>
            <a:r>
              <a:rPr lang="en-US" altLang="zh-CN" sz="4400" b="1" dirty="0">
                <a:ln/>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rPr>
              <a:t> </a:t>
            </a:r>
            <a:endParaRPr lang="en-US" altLang="zh-CN" sz="4400" b="1" dirty="0">
              <a:ln/>
              <a:solidFill>
                <a:schemeClr val="tx1"/>
              </a:solidFill>
              <a:effectLst>
                <a:outerShdw blurRad="38100" dist="19050" dir="2700000" algn="tl" rotWithShape="0">
                  <a:schemeClr val="dk1">
                    <a:alpha val="40000"/>
                  </a:schemeClr>
                </a:outerShdw>
              </a:effectLst>
              <a:latin typeface="华文隶书" panose="02010800040101010101" pitchFamily="2" charset="-122"/>
              <a:ea typeface="华文隶书" panose="02010800040101010101" pitchFamily="2" charset="-122"/>
            </a:endParaRPr>
          </a:p>
        </p:txBody>
      </p:sp>
      <p:sp>
        <p:nvSpPr>
          <p:cNvPr id="35" name="内容占位符 2"/>
          <p:cNvSpPr txBox="1"/>
          <p:nvPr/>
        </p:nvSpPr>
        <p:spPr>
          <a:xfrm>
            <a:off x="466725" y="1412240"/>
            <a:ext cx="4627880" cy="5085715"/>
          </a:xfrm>
          <a:prstGeom prst="rect">
            <a:avLst/>
          </a:prstGeom>
          <a:solidFill>
            <a:schemeClr val="accent5">
              <a:lumMod val="20000"/>
              <a:lumOff val="80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None/>
            </a:pP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rPr>
              <a:t>需注意：</a:t>
            </a:r>
            <a:endPar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a:p>
            <a:pPr marL="0" indent="0" algn="just">
              <a:lnSpc>
                <a:spcPct val="120000"/>
              </a:lnSpc>
              <a:buNone/>
            </a:pP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rPr>
              <a:t>第一</a:t>
            </a:r>
            <a:r>
              <a:rPr lang="zh-CN" altLang="en-US" sz="2000" b="1" dirty="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融</a:t>
            </a:r>
            <a:r>
              <a:rPr lang="zh-CN" altLang="en-US"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合</a:t>
            </a: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度（</a:t>
            </a: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rPr>
              <a:t>和原文及首句）</a:t>
            </a:r>
            <a:endParaRPr lang="zh-CN" altLang="en-US" sz="20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a:p>
            <a:pPr marL="0" indent="0" algn="just">
              <a:lnSpc>
                <a:spcPct val="120000"/>
              </a:lnSpc>
              <a:buNone/>
            </a:pP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第二</a:t>
            </a:r>
            <a:r>
              <a:rPr lang="zh-CN" altLang="en-US"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a:t>
            </a:r>
            <a:r>
              <a:rPr lang="zh-CN" altLang="zh-CN" sz="2000" b="1"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内容</a:t>
            </a: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丰富</a:t>
            </a:r>
            <a:endParaRPr lang="zh-CN" altLang="en-US"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endParaRPr>
          </a:p>
          <a:p>
            <a:pPr marL="0" indent="0" algn="just">
              <a:lnSpc>
                <a:spcPct val="120000"/>
              </a:lnSpc>
              <a:buNone/>
            </a:pP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细节</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是否丰富？</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情节</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如何推进？</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第</a:t>
            </a:r>
            <a:r>
              <a:rPr lang="zh-CN" altLang="en-US" sz="2000" b="1" dirty="0" smtClean="0">
                <a:solidFill>
                  <a:srgbClr val="C00000"/>
                </a:solidFill>
                <a:latin typeface="微软雅黑" panose="020B0503020204020204" charset="-122"/>
                <a:ea typeface="微软雅黑" panose="020B0503020204020204" charset="-122"/>
                <a:cs typeface="Times New Roman" panose="02020603050405020304" pitchFamily="18" charset="0"/>
                <a:sym typeface="+mn-ea"/>
              </a:rPr>
              <a:t>三、</a:t>
            </a:r>
            <a:r>
              <a:rPr lang="zh-CN" altLang="zh-CN" sz="2000" b="1"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语言</a:t>
            </a:r>
            <a:endParaRPr lang="zh-CN" altLang="zh-CN" sz="2000" b="1" dirty="0">
              <a:solidFill>
                <a:srgbClr val="C00000"/>
              </a:solidFill>
              <a:latin typeface="微软雅黑" panose="020B0503020204020204" charset="-122"/>
              <a:ea typeface="微软雅黑" panose="020B0503020204020204" charset="-122"/>
              <a:cs typeface="Times New Roman" panose="02020603050405020304" pitchFamily="18" charset="0"/>
              <a:sym typeface="+mn-ea"/>
            </a:endParaRPr>
          </a:p>
          <a:p>
            <a:pPr marL="0" indent="0" algn="just">
              <a:lnSpc>
                <a:spcPct val="120000"/>
              </a:lnSpc>
              <a:buNone/>
            </a:pP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语法和词汇的</a:t>
            </a: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准确性</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smtClean="0">
                <a:latin typeface="Times New Roman" panose="02020603050405020304" pitchFamily="18" charset="0"/>
                <a:ea typeface="宋体" panose="02010600030101010101" pitchFamily="2" charset="-122"/>
                <a:cs typeface="Times New Roman" panose="02020603050405020304" pitchFamily="18" charset="0"/>
                <a:sym typeface="+mn-ea"/>
              </a:rPr>
              <a:t>词汇和语法的</a:t>
            </a:r>
            <a:r>
              <a:rPr lang="zh-CN" altLang="zh-CN"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丰富</a:t>
            </a: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性</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语法结构</a:t>
            </a:r>
            <a:endParaRPr lang="zh-CN" altLang="zh-CN" sz="2000" b="1" dirty="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endParaRPr>
          </a:p>
          <a:p>
            <a:pPr marL="0" indent="0" algn="just">
              <a:lnSpc>
                <a:spcPct val="120000"/>
              </a:lnSpc>
              <a:buNone/>
            </a:pPr>
            <a:r>
              <a:rPr lang="zh-CN" altLang="zh-CN"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连贯</a:t>
            </a:r>
            <a:r>
              <a:rPr lang="zh-CN" altLang="en-US"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性</a:t>
            </a:r>
            <a:r>
              <a:rPr lang="en-US" altLang="zh-CN" sz="2000" b="1" dirty="0" smtClean="0">
                <a:highlight>
                  <a:srgbClr val="FFFF00"/>
                </a:highlight>
                <a:latin typeface="Times New Roman" panose="02020603050405020304" pitchFamily="18" charset="0"/>
                <a:ea typeface="宋体" panose="02010600030101010101" pitchFamily="2" charset="-122"/>
                <a:cs typeface="Times New Roman" panose="02020603050405020304" pitchFamily="18" charset="0"/>
                <a:sym typeface="+mn-ea"/>
              </a:rPr>
              <a:t>  </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体现</a:t>
            </a:r>
            <a:r>
              <a:rPr lang="zh-CN" altLang="zh-CN" sz="2000" b="1" dirty="0">
                <a:latin typeface="Times New Roman" panose="02020603050405020304" pitchFamily="18" charset="0"/>
                <a:ea typeface="宋体" panose="02010600030101010101" pitchFamily="2" charset="-122"/>
                <a:cs typeface="Times New Roman" panose="02020603050405020304" pitchFamily="18" charset="0"/>
                <a:sym typeface="+mn-ea"/>
              </a:rPr>
              <a:t>上下文的逻辑</a:t>
            </a:r>
            <a:r>
              <a:rPr lang="en-US" altLang="zh-CN" sz="2000" b="1" dirty="0" smtClean="0">
                <a:latin typeface="Times New Roman" panose="02020603050405020304" pitchFamily="18" charset="0"/>
                <a:ea typeface="宋体" panose="02010600030101010101" pitchFamily="2" charset="-122"/>
                <a:cs typeface="Times New Roman" panose="02020603050405020304" pitchFamily="18" charset="0"/>
                <a:sym typeface="+mn-ea"/>
              </a:rPr>
              <a:t> </a:t>
            </a:r>
            <a:endParaRPr lang="zh-CN" altLang="zh-CN" sz="2000" b="1" dirty="0">
              <a:latin typeface="Times New Roman" panose="02020603050405020304" pitchFamily="18" charset="0"/>
              <a:ea typeface="宋体" panose="02010600030101010101" pitchFamily="2" charset="-122"/>
              <a:cs typeface="Times New Roman" panose="02020603050405020304" pitchFamily="18" charset="0"/>
            </a:endParaRPr>
          </a:p>
          <a:p>
            <a:pPr algn="just"/>
            <a:endParaRPr lang="zh-CN" altLang="en-US" sz="3600" dirty="0" smtClean="0"/>
          </a:p>
          <a:p>
            <a:pPr marL="0" indent="0" algn="just">
              <a:lnSpc>
                <a:spcPct val="120000"/>
              </a:lnSpc>
              <a:buNone/>
            </a:pPr>
            <a:endParaRPr lang="zh-CN" altLang="en-US" sz="3600" b="1" dirty="0">
              <a:latin typeface="Times New Roman" panose="02020603050405020304" pitchFamily="18" charset="0"/>
              <a:ea typeface="宋体" panose="02010600030101010101" pitchFamily="2" charset="-122"/>
              <a:cs typeface="Times New Roman" panose="02020603050405020304" pitchFamily="18" charset="0"/>
            </a:endParaRPr>
          </a:p>
          <a:p>
            <a:pPr marL="0" indent="0" algn="just">
              <a:lnSpc>
                <a:spcPct val="120000"/>
              </a:lnSpc>
              <a:buNone/>
            </a:pPr>
            <a:endParaRPr lang="en-US" altLang="zh-CN" sz="3600" b="1" dirty="0" smtClean="0">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圆角矩形 25"/>
          <p:cNvSpPr/>
          <p:nvPr/>
        </p:nvSpPr>
        <p:spPr>
          <a:xfrm>
            <a:off x="225287" y="148692"/>
            <a:ext cx="11741426" cy="65038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3" name="标题 1"/>
          <p:cNvSpPr txBox="1"/>
          <p:nvPr/>
        </p:nvSpPr>
        <p:spPr>
          <a:xfrm>
            <a:off x="3227070" y="148590"/>
            <a:ext cx="5576570" cy="70040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i="1" dirty="0" smtClean="0">
                <a:latin typeface="微软雅黑" panose="020B0503020204020204" charset="-122"/>
                <a:ea typeface="微软雅黑" panose="020B0503020204020204" charset="-122"/>
                <a:sym typeface="+mn-ea"/>
              </a:rPr>
              <a:t>One </a:t>
            </a:r>
            <a:r>
              <a:rPr lang="en-US" altLang="zh-CN" sz="3200" b="1" i="1" dirty="0">
                <a:latin typeface="微软雅黑" panose="020B0503020204020204" charset="-122"/>
                <a:ea typeface="微软雅黑" panose="020B0503020204020204" charset="-122"/>
                <a:sym typeface="+mn-ea"/>
              </a:rPr>
              <a:t>possible version 1:</a:t>
            </a:r>
            <a:endParaRPr lang="zh-CN" altLang="en-US" sz="3200" b="1" i="1" dirty="0">
              <a:latin typeface="方正幼线简体" panose="03000509000000000000" pitchFamily="65" charset="-122"/>
              <a:ea typeface="方正幼线简体" panose="03000509000000000000" pitchFamily="65" charset="-122"/>
            </a:endParaRPr>
          </a:p>
          <a:p>
            <a:r>
              <a:rPr lang="zh-CN" altLang="zh-CN" sz="3200" b="1" dirty="0" smtClean="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 </a:t>
            </a:r>
            <a:endParaRPr lang="zh-CN" altLang="zh-CN" sz="3200" b="1" dirty="0" smtClean="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4" name="内容占位符 2"/>
          <p:cNvSpPr txBox="1"/>
          <p:nvPr/>
        </p:nvSpPr>
        <p:spPr>
          <a:xfrm>
            <a:off x="362585" y="943610"/>
            <a:ext cx="11466195" cy="491363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altLang="zh-CN" sz="2600" dirty="0">
                <a:latin typeface="Times New Roman" panose="02020603050405020304" pitchFamily="18" charset="0"/>
                <a:cs typeface="Times New Roman" panose="02020603050405020304" pitchFamily="18" charset="0"/>
              </a:rPr>
              <a:t> </a:t>
            </a:r>
            <a:r>
              <a:rPr lang="en-US" altLang="zh-CN" sz="2600" dirty="0" smtClean="0">
                <a:latin typeface="Times New Roman" panose="02020603050405020304" pitchFamily="18" charset="0"/>
                <a:cs typeface="Times New Roman" panose="02020603050405020304" pitchFamily="18" charset="0"/>
              </a:rPr>
              <a:t>      </a:t>
            </a:r>
            <a:r>
              <a:rPr lang="en-US" altLang="zh-CN" sz="2600" i="1" u="sng" dirty="0" smtClean="0">
                <a:latin typeface="Times New Roman" panose="02020603050405020304" pitchFamily="18" charset="0"/>
                <a:cs typeface="Times New Roman" panose="02020603050405020304" pitchFamily="18" charset="0"/>
              </a:rPr>
              <a:t>But no more helicopters came and it was getting dark again</a:t>
            </a:r>
            <a:r>
              <a:rPr lang="en-US" altLang="zh-CN" sz="2600" i="1" dirty="0" smtClean="0">
                <a:latin typeface="Times New Roman" panose="02020603050405020304" pitchFamily="18" charset="0"/>
                <a:cs typeface="Times New Roman" panose="02020603050405020304" pitchFamily="18" charset="0"/>
              </a:rPr>
              <a:t>.</a:t>
            </a:r>
            <a:r>
              <a:rPr lang="en-US" altLang="zh-CN" sz="2600" dirty="0" smtClean="0">
                <a:latin typeface="Times New Roman" panose="02020603050405020304" pitchFamily="18" charset="0"/>
                <a:cs typeface="Times New Roman" panose="02020603050405020304" pitchFamily="18" charset="0"/>
              </a:rPr>
              <a:t> Feeling disappointed, </a:t>
            </a:r>
            <a:r>
              <a:rPr lang="en-US" altLang="zh-CN" sz="2600" u="sng" dirty="0" smtClean="0">
                <a:latin typeface="Times New Roman" panose="02020603050405020304" pitchFamily="18" charset="0"/>
                <a:cs typeface="Times New Roman" panose="02020603050405020304" pitchFamily="18" charset="0"/>
              </a:rPr>
              <a:t>Jane</a:t>
            </a:r>
            <a:r>
              <a:rPr lang="en-US" altLang="zh-CN" sz="2600" dirty="0" smtClean="0">
                <a:latin typeface="Times New Roman" panose="02020603050405020304" pitchFamily="18" charset="0"/>
                <a:cs typeface="Times New Roman" panose="02020603050405020304" pitchFamily="18" charset="0"/>
              </a:rPr>
              <a:t> had to stay alone for another night. After </a:t>
            </a:r>
            <a:r>
              <a:rPr lang="en-US" altLang="zh-CN" sz="2600" u="sng" dirty="0" smtClean="0">
                <a:latin typeface="Times New Roman" panose="02020603050405020304" pitchFamily="18" charset="0"/>
                <a:cs typeface="Times New Roman" panose="02020603050405020304" pitchFamily="18" charset="0"/>
              </a:rPr>
              <a:t>walking</a:t>
            </a:r>
            <a:r>
              <a:rPr lang="en-US" altLang="zh-CN" sz="2600" dirty="0" smtClean="0">
                <a:latin typeface="Times New Roman" panose="02020603050405020304" pitchFamily="18" charset="0"/>
                <a:cs typeface="Times New Roman" panose="02020603050405020304" pitchFamily="18" charset="0"/>
              </a:rPr>
              <a:t> a long distance again, </a:t>
            </a:r>
            <a:r>
              <a:rPr lang="en-US" altLang="zh-CN" sz="2600" dirty="0" smtClean="0">
                <a:solidFill>
                  <a:srgbClr val="FF0000"/>
                </a:solidFill>
                <a:latin typeface="Times New Roman" panose="02020603050405020304" pitchFamily="18" charset="0"/>
                <a:cs typeface="Times New Roman" panose="02020603050405020304" pitchFamily="18" charset="0"/>
              </a:rPr>
              <a:t>it occurred to her that </a:t>
            </a:r>
            <a:r>
              <a:rPr lang="en-US" altLang="zh-CN" sz="2600" dirty="0" smtClean="0">
                <a:latin typeface="Times New Roman" panose="02020603050405020304" pitchFamily="18" charset="0"/>
                <a:cs typeface="Times New Roman" panose="02020603050405020304" pitchFamily="18" charset="0"/>
              </a:rPr>
              <a:t>she had a box of matches with her. She </a:t>
            </a:r>
            <a:r>
              <a:rPr lang="en-US" altLang="zh-CN" sz="2600" dirty="0" smtClean="0">
                <a:solidFill>
                  <a:srgbClr val="FF0000"/>
                </a:solidFill>
                <a:latin typeface="Times New Roman" panose="02020603050405020304" pitchFamily="18" charset="0"/>
                <a:cs typeface="Times New Roman" panose="02020603050405020304" pitchFamily="18" charset="0"/>
              </a:rPr>
              <a:t>was wild with joy </a:t>
            </a:r>
            <a:r>
              <a:rPr lang="en-US" altLang="zh-CN" sz="2600" dirty="0" smtClean="0">
                <a:latin typeface="Times New Roman" panose="02020603050405020304" pitchFamily="18" charset="0"/>
                <a:cs typeface="Times New Roman" panose="02020603050405020304" pitchFamily="18" charset="0"/>
              </a:rPr>
              <a:t>and used them to burn some branches so that she could get some warmth.</a:t>
            </a:r>
            <a:r>
              <a:rPr lang="en-US" altLang="zh-CN" sz="2600" dirty="0" smtClean="0">
                <a:solidFill>
                  <a:srgbClr val="FF0000"/>
                </a:solidFill>
                <a:latin typeface="Times New Roman" panose="02020603050405020304" pitchFamily="18" charset="0"/>
                <a:cs typeface="Times New Roman" panose="02020603050405020304" pitchFamily="18" charset="0"/>
              </a:rPr>
              <a:t> Staring at the jumping fire</a:t>
            </a:r>
            <a:r>
              <a:rPr lang="en-US" altLang="zh-CN" sz="2600" dirty="0" smtClean="0">
                <a:latin typeface="Times New Roman" panose="02020603050405020304" pitchFamily="18" charset="0"/>
                <a:cs typeface="Times New Roman" panose="02020603050405020304" pitchFamily="18" charset="0"/>
              </a:rPr>
              <a:t>, Jane thought of all the things that she and </a:t>
            </a:r>
            <a:r>
              <a:rPr lang="en-US" altLang="zh-CN" sz="2600" u="sng" dirty="0" smtClean="0">
                <a:latin typeface="Times New Roman" panose="02020603050405020304" pitchFamily="18" charset="0"/>
                <a:cs typeface="Times New Roman" panose="02020603050405020304" pitchFamily="18" charset="0"/>
              </a:rPr>
              <a:t>Tom</a:t>
            </a:r>
            <a:r>
              <a:rPr lang="en-US" altLang="zh-CN" sz="2600" dirty="0" smtClean="0">
                <a:latin typeface="Times New Roman" panose="02020603050405020304" pitchFamily="18" charset="0"/>
                <a:cs typeface="Times New Roman" panose="02020603050405020304" pitchFamily="18" charset="0"/>
              </a:rPr>
              <a:t> had experienced together. </a:t>
            </a:r>
            <a:r>
              <a:rPr lang="en-US" altLang="zh-CN" sz="2600" dirty="0" smtClean="0">
                <a:solidFill>
                  <a:srgbClr val="FF0000"/>
                </a:solidFill>
                <a:latin typeface="Times New Roman" panose="02020603050405020304" pitchFamily="18" charset="0"/>
                <a:cs typeface="Times New Roman" panose="02020603050405020304" pitchFamily="18" charset="0"/>
              </a:rPr>
              <a:t>Only in this way could Jane feel better</a:t>
            </a:r>
            <a:r>
              <a:rPr lang="en-US" altLang="zh-CN" sz="2600" dirty="0" smtClean="0">
                <a:latin typeface="Times New Roman" panose="02020603050405020304" pitchFamily="18" charset="0"/>
                <a:cs typeface="Times New Roman" panose="02020603050405020304" pitchFamily="18" charset="0"/>
              </a:rPr>
              <a:t> and fall asleep.  </a:t>
            </a:r>
            <a:endParaRPr lang="en-US" altLang="zh-CN" sz="2600" dirty="0" smtClean="0">
              <a:latin typeface="Times New Roman" panose="02020603050405020304" pitchFamily="18" charset="0"/>
              <a:cs typeface="Times New Roman" panose="02020603050405020304" pitchFamily="18" charset="0"/>
            </a:endParaRPr>
          </a:p>
          <a:p>
            <a:pPr marL="0" indent="0" algn="just">
              <a:lnSpc>
                <a:spcPct val="100000"/>
              </a:lnSpc>
              <a:buNone/>
            </a:pPr>
            <a:r>
              <a:rPr lang="en-US" altLang="zh-CN" sz="2600" dirty="0">
                <a:sym typeface="+mn-ea"/>
              </a:rPr>
              <a:t> </a:t>
            </a:r>
            <a:r>
              <a:rPr lang="en-US" altLang="zh-CN" sz="2600" dirty="0" smtClean="0">
                <a:sym typeface="+mn-ea"/>
              </a:rPr>
              <a:t>    </a:t>
            </a:r>
            <a:r>
              <a:rPr lang="en-US" altLang="zh-CN" sz="2600" i="1" u="sng" dirty="0" smtClean="0">
                <a:latin typeface="Times New Roman" panose="02020603050405020304" pitchFamily="18" charset="0"/>
                <a:cs typeface="Times New Roman" panose="02020603050405020304" pitchFamily="18" charset="0"/>
                <a:sym typeface="+mn-ea"/>
              </a:rPr>
              <a:t>It was daybreak when Jane woke up.</a:t>
            </a:r>
            <a:r>
              <a:rPr lang="en-US" altLang="zh-CN" sz="2600" i="1" dirty="0" smtClean="0">
                <a:latin typeface="Times New Roman" panose="02020603050405020304" pitchFamily="18" charset="0"/>
                <a:cs typeface="Times New Roman" panose="02020603050405020304" pitchFamily="18" charset="0"/>
                <a:sym typeface="+mn-ea"/>
              </a:rPr>
              <a:t> </a:t>
            </a:r>
            <a:r>
              <a:rPr lang="en-US" altLang="zh-CN" sz="2600" dirty="0" smtClean="0">
                <a:solidFill>
                  <a:srgbClr val="FF0000"/>
                </a:solidFill>
                <a:latin typeface="Times New Roman" panose="02020603050405020304" pitchFamily="18" charset="0"/>
                <a:cs typeface="Times New Roman" panose="02020603050405020304" pitchFamily="18" charset="0"/>
                <a:sym typeface="+mn-ea"/>
              </a:rPr>
              <a:t>Feeling refreshed,</a:t>
            </a:r>
            <a:r>
              <a:rPr lang="en-US" altLang="zh-CN" sz="2600" dirty="0" smtClean="0">
                <a:latin typeface="Times New Roman" panose="02020603050405020304" pitchFamily="18" charset="0"/>
                <a:cs typeface="Times New Roman" panose="02020603050405020304" pitchFamily="18" charset="0"/>
                <a:sym typeface="+mn-ea"/>
              </a:rPr>
              <a:t> she continued to walk along the </a:t>
            </a:r>
            <a:r>
              <a:rPr lang="en-US" altLang="zh-CN" sz="2600" u="sng" dirty="0" smtClean="0">
                <a:latin typeface="Times New Roman" panose="02020603050405020304" pitchFamily="18" charset="0"/>
                <a:cs typeface="Times New Roman" panose="02020603050405020304" pitchFamily="18" charset="0"/>
                <a:sym typeface="+mn-ea"/>
              </a:rPr>
              <a:t>stream</a:t>
            </a:r>
            <a:r>
              <a:rPr lang="en-US" altLang="zh-CN" sz="2600" dirty="0" smtClean="0">
                <a:latin typeface="Times New Roman" panose="02020603050405020304" pitchFamily="18" charset="0"/>
                <a:cs typeface="Times New Roman" panose="02020603050405020304" pitchFamily="18" charset="0"/>
                <a:sym typeface="+mn-ea"/>
              </a:rPr>
              <a:t> to find the way out. At noon, </a:t>
            </a:r>
            <a:r>
              <a:rPr lang="en-US" altLang="zh-CN" sz="2600" u="sng" dirty="0" smtClean="0">
                <a:latin typeface="Times New Roman" panose="02020603050405020304" pitchFamily="18" charset="0"/>
                <a:cs typeface="Times New Roman" panose="02020603050405020304" pitchFamily="18" charset="0"/>
                <a:sym typeface="+mn-ea"/>
              </a:rPr>
              <a:t>to her great joy</a:t>
            </a:r>
            <a:r>
              <a:rPr lang="en-US" altLang="zh-CN" sz="2600" dirty="0" smtClean="0">
                <a:latin typeface="Times New Roman" panose="02020603050405020304" pitchFamily="18" charset="0"/>
                <a:cs typeface="Times New Roman" panose="02020603050405020304" pitchFamily="18" charset="0"/>
                <a:sym typeface="+mn-ea"/>
              </a:rPr>
              <a:t>, she finally </a:t>
            </a:r>
            <a:r>
              <a:rPr lang="en-US" altLang="zh-CN" sz="2600" dirty="0" smtClean="0">
                <a:solidFill>
                  <a:srgbClr val="FF0000"/>
                </a:solidFill>
                <a:latin typeface="Times New Roman" panose="02020603050405020304" pitchFamily="18" charset="0"/>
                <a:cs typeface="Times New Roman" panose="02020603050405020304" pitchFamily="18" charset="0"/>
                <a:sym typeface="+mn-ea"/>
              </a:rPr>
              <a:t>caught sight of </a:t>
            </a:r>
            <a:r>
              <a:rPr lang="en-US" altLang="zh-CN" sz="2600" dirty="0" smtClean="0">
                <a:latin typeface="Times New Roman" panose="02020603050405020304" pitchFamily="18" charset="0"/>
                <a:cs typeface="Times New Roman" panose="02020603050405020304" pitchFamily="18" charset="0"/>
                <a:sym typeface="+mn-ea"/>
              </a:rPr>
              <a:t>a wide water surface </a:t>
            </a:r>
            <a:r>
              <a:rPr lang="en-US" altLang="zh-CN" sz="2600" u="sng" dirty="0" smtClean="0">
                <a:latin typeface="Times New Roman" panose="02020603050405020304" pitchFamily="18" charset="0"/>
                <a:cs typeface="Times New Roman" panose="02020603050405020304" pitchFamily="18" charset="0"/>
                <a:sym typeface="+mn-ea"/>
              </a:rPr>
              <a:t>at a distance</a:t>
            </a:r>
            <a:r>
              <a:rPr lang="en-US" altLang="zh-CN" sz="2600" dirty="0" smtClean="0">
                <a:latin typeface="Times New Roman" panose="02020603050405020304" pitchFamily="18" charset="0"/>
                <a:cs typeface="Times New Roman" panose="02020603050405020304" pitchFamily="18" charset="0"/>
                <a:sym typeface="+mn-ea"/>
              </a:rPr>
              <a:t>. It was the </a:t>
            </a:r>
            <a:r>
              <a:rPr lang="en-US" altLang="zh-CN" sz="2600" u="sng" dirty="0" smtClean="0">
                <a:latin typeface="Times New Roman" panose="02020603050405020304" pitchFamily="18" charset="0"/>
                <a:cs typeface="Times New Roman" panose="02020603050405020304" pitchFamily="18" charset="0"/>
                <a:sym typeface="+mn-ea"/>
              </a:rPr>
              <a:t>lake</a:t>
            </a:r>
            <a:r>
              <a:rPr lang="en-US" altLang="zh-CN" sz="2600" dirty="0" smtClean="0">
                <a:latin typeface="Times New Roman" panose="02020603050405020304" pitchFamily="18" charset="0"/>
                <a:cs typeface="Times New Roman" panose="02020603050405020304" pitchFamily="18" charset="0"/>
                <a:sym typeface="+mn-ea"/>
              </a:rPr>
              <a:t>! Also she </a:t>
            </a:r>
            <a:r>
              <a:rPr lang="en-US" altLang="zh-CN" sz="2600" dirty="0" smtClean="0">
                <a:solidFill>
                  <a:srgbClr val="FF0000"/>
                </a:solidFill>
                <a:latin typeface="Times New Roman" panose="02020603050405020304" pitchFamily="18" charset="0"/>
                <a:cs typeface="Times New Roman" panose="02020603050405020304" pitchFamily="18" charset="0"/>
                <a:sym typeface="+mn-ea"/>
              </a:rPr>
              <a:t>spotted a crew of policemen seeking </a:t>
            </a:r>
            <a:r>
              <a:rPr lang="en-US" altLang="zh-CN" sz="2600" dirty="0" smtClean="0">
                <a:latin typeface="Times New Roman" panose="02020603050405020304" pitchFamily="18" charset="0"/>
                <a:cs typeface="Times New Roman" panose="02020603050405020304" pitchFamily="18" charset="0"/>
                <a:sym typeface="+mn-ea"/>
              </a:rPr>
              <a:t>along the bank! It seemed that they also spotted her because they were moving towards her! </a:t>
            </a:r>
            <a:r>
              <a:rPr lang="en-US" altLang="zh-CN" sz="2600" dirty="0" smtClean="0">
                <a:solidFill>
                  <a:srgbClr val="FF0000"/>
                </a:solidFill>
                <a:latin typeface="Times New Roman" panose="02020603050405020304" pitchFamily="18" charset="0"/>
                <a:cs typeface="Times New Roman" panose="02020603050405020304" pitchFamily="18" charset="0"/>
                <a:sym typeface="+mn-ea"/>
              </a:rPr>
              <a:t>It was Tom who</a:t>
            </a:r>
            <a:r>
              <a:rPr lang="en-US" altLang="zh-CN" sz="2600" dirty="0" smtClean="0">
                <a:latin typeface="Times New Roman" panose="02020603050405020304" pitchFamily="18" charset="0"/>
                <a:cs typeface="Times New Roman" panose="02020603050405020304" pitchFamily="18" charset="0"/>
                <a:sym typeface="+mn-ea"/>
              </a:rPr>
              <a:t> called the police. Finally, they led her to her husband. And the minute they met, they hugged together firmly </a:t>
            </a:r>
            <a:r>
              <a:rPr lang="en-US" altLang="zh-CN" sz="2600" dirty="0" smtClean="0">
                <a:solidFill>
                  <a:srgbClr val="FF0000"/>
                </a:solidFill>
                <a:latin typeface="Times New Roman" panose="02020603050405020304" pitchFamily="18" charset="0"/>
                <a:cs typeface="Times New Roman" panose="02020603050405020304" pitchFamily="18" charset="0"/>
                <a:sym typeface="+mn-ea"/>
              </a:rPr>
              <a:t>as if they would never separate </a:t>
            </a:r>
            <a:r>
              <a:rPr lang="en-US" altLang="zh-CN" sz="2600" dirty="0" smtClean="0">
                <a:latin typeface="Times New Roman" panose="02020603050405020304" pitchFamily="18" charset="0"/>
                <a:cs typeface="Times New Roman" panose="02020603050405020304" pitchFamily="18" charset="0"/>
                <a:sym typeface="+mn-ea"/>
              </a:rPr>
              <a:t>again. They got home and have led a happy life ever since. </a:t>
            </a:r>
            <a:endParaRPr lang="zh-CN" altLang="en-US" sz="2600" dirty="0" smtClean="0">
              <a:latin typeface="Times New Roman" panose="02020603050405020304" pitchFamily="18" charset="0"/>
              <a:cs typeface="Times New Roman" panose="02020603050405020304" pitchFamily="18" charset="0"/>
            </a:endParaRPr>
          </a:p>
          <a:p>
            <a:pPr marL="0" indent="0" algn="just">
              <a:lnSpc>
                <a:spcPct val="100000"/>
              </a:lnSpc>
              <a:buNone/>
            </a:pPr>
            <a:r>
              <a:rPr lang="zh-CN" altLang="zh-CN" sz="3600" dirty="0" smtClean="0"/>
              <a:t>　　</a:t>
            </a:r>
            <a:endParaRPr lang="zh-CN" altLang="en-US" sz="36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0"/>
          <p:cNvSpPr txBox="1"/>
          <p:nvPr/>
        </p:nvSpPr>
        <p:spPr>
          <a:xfrm>
            <a:off x="1057722" y="281214"/>
            <a:ext cx="5647878" cy="645160"/>
          </a:xfrm>
          <a:prstGeom prst="rect">
            <a:avLst/>
          </a:prstGeom>
          <a:noFill/>
        </p:spPr>
        <p:txBody>
          <a:bodyPr wrap="square" rtlCol="0">
            <a:spAutoFit/>
          </a:bodyPr>
          <a:lstStyle/>
          <a:p>
            <a:r>
              <a:rPr lang="en-US" altLang="zh-CN" sz="3600" b="1" i="1" dirty="0" smtClean="0">
                <a:latin typeface="微软雅黑" panose="020B0503020204020204" charset="-122"/>
                <a:ea typeface="微软雅黑" panose="020B0503020204020204" charset="-122"/>
              </a:rPr>
              <a:t>One </a:t>
            </a:r>
            <a:r>
              <a:rPr lang="en-US" altLang="zh-CN" sz="3600" b="1" i="1" dirty="0">
                <a:latin typeface="微软雅黑" panose="020B0503020204020204" charset="-122"/>
                <a:ea typeface="微软雅黑" panose="020B0503020204020204" charset="-122"/>
              </a:rPr>
              <a:t>possible version 2:</a:t>
            </a:r>
            <a:endParaRPr lang="zh-CN" altLang="en-US" sz="3600" b="1" i="1" dirty="0">
              <a:latin typeface="方正幼线简体" panose="03000509000000000000" pitchFamily="65" charset="-122"/>
              <a:ea typeface="方正幼线简体" panose="03000509000000000000" pitchFamily="65" charset="-122"/>
            </a:endParaRPr>
          </a:p>
        </p:txBody>
      </p:sp>
      <p:sp>
        <p:nvSpPr>
          <p:cNvPr id="19" name="文本框 20"/>
          <p:cNvSpPr txBox="1"/>
          <p:nvPr/>
        </p:nvSpPr>
        <p:spPr>
          <a:xfrm>
            <a:off x="99060" y="926465"/>
            <a:ext cx="11974195" cy="5931535"/>
          </a:xfrm>
          <a:prstGeom prst="rect">
            <a:avLst/>
          </a:prstGeom>
          <a:solidFill>
            <a:schemeClr val="accent5">
              <a:lumMod val="20000"/>
              <a:lumOff val="80000"/>
            </a:schemeClr>
          </a:solidFill>
        </p:spPr>
        <p:txBody>
          <a:bodyPr wrap="square" rtlCol="0">
            <a:noAutofit/>
          </a:bodyPr>
          <a:lstStyle/>
          <a:p>
            <a:pPr algn="just"/>
            <a:r>
              <a:rPr lang="en-US" altLang="zh-CN" sz="2500" i="1" dirty="0" smtClean="0">
                <a:latin typeface="Times New Roman" panose="02020603050405020304" pitchFamily="18" charset="0"/>
                <a:ea typeface="微软雅黑" panose="020B0503020204020204" charset="-122"/>
                <a:cs typeface="Times New Roman" panose="02020603050405020304" pitchFamily="18" charset="0"/>
              </a:rPr>
              <a:t>         But no more helicopters came and it was getting dark again. </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Feeling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unbearably</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cold and extremely exhausted, Jane was quite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at a loss</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as to how to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cope with</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the terrible situation. She could do nothing but keep on going to find an open place,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praying</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that the helicopter would come again. Nevertheless, there was not a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soul</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in sight and everything was so dead-looking. Being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in the depth of despair</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Jane</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 tried in vain</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to keep back her tears and promised herself that she would never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act on impulse</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again.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So weak</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sym typeface="+mn-ea"/>
              </a:rPr>
              <a:t> was Jane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that</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sym typeface="+mn-ea"/>
              </a:rPr>
              <a:t> she lay on the thick grassland and fell asleep again.</a:t>
            </a:r>
            <a:endParaRPr lang="en-US" altLang="zh-CN" sz="2500" dirty="0" smtClean="0">
              <a:latin typeface="Times New Roman" panose="02020603050405020304" pitchFamily="18" charset="0"/>
              <a:ea typeface="微软雅黑" panose="020B0503020204020204" charset="-122"/>
              <a:cs typeface="Times New Roman" panose="02020603050405020304" pitchFamily="18" charset="0"/>
            </a:endParaRPr>
          </a:p>
          <a:p>
            <a:pPr algn="l"/>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t>
            </a:r>
            <a:r>
              <a:rPr lang="en-US" altLang="zh-CN" sz="2500" i="1" dirty="0" smtClean="0">
                <a:latin typeface="Times New Roman Italic" panose="02020503050405090304" charset="0"/>
                <a:ea typeface="微软雅黑" panose="020B0503020204020204" charset="-122"/>
                <a:cs typeface="Times New Roman Italic" panose="02020503050405090304" charset="0"/>
              </a:rPr>
              <a:t>It was daybreak when Jane woke up.</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t>
            </a:r>
            <a:r>
              <a:rPr lang="zh-CN" altLang="en-US" sz="2500">
                <a:latin typeface="Times New Roman" panose="02020603050405020304" pitchFamily="18" charset="0"/>
                <a:ea typeface="华文楷体" panose="02010600040101010101" pitchFamily="2" charset="-122"/>
                <a:cs typeface="Times New Roman" panose="02020603050405020304" pitchFamily="18" charset="0"/>
                <a:sym typeface="+mn-ea"/>
              </a:rPr>
              <a:t>Two days of fruitless searching ha</a:t>
            </a:r>
            <a:r>
              <a:rPr lang="en-US" altLang="zh-CN" sz="2500">
                <a:latin typeface="Times New Roman" panose="02020603050405020304" pitchFamily="18" charset="0"/>
                <a:ea typeface="华文楷体" panose="02010600040101010101" pitchFamily="2" charset="-122"/>
                <a:cs typeface="Times New Roman" panose="02020603050405020304" pitchFamily="18" charset="0"/>
                <a:sym typeface="+mn-ea"/>
              </a:rPr>
              <a:t>d</a:t>
            </a:r>
            <a:r>
              <a:rPr lang="zh-CN" altLang="en-US" sz="25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 drained her energy</a:t>
            </a:r>
            <a:r>
              <a:rPr lang="zh-CN" altLang="en-US" sz="2500">
                <a:latin typeface="Times New Roman" panose="02020603050405020304" pitchFamily="18" charset="0"/>
                <a:ea typeface="华文楷体" panose="02010600040101010101" pitchFamily="2" charset="-122"/>
                <a:cs typeface="Times New Roman" panose="02020603050405020304" pitchFamily="18" charset="0"/>
                <a:sym typeface="+mn-ea"/>
              </a:rPr>
              <a:t> but the desire for getting back to </a:t>
            </a:r>
            <a:r>
              <a:rPr lang="en-US" altLang="zh-CN" sz="2500">
                <a:latin typeface="Times New Roman" panose="02020603050405020304" pitchFamily="18" charset="0"/>
                <a:ea typeface="华文楷体" panose="02010600040101010101" pitchFamily="2" charset="-122"/>
                <a:cs typeface="Times New Roman" panose="02020603050405020304" pitchFamily="18" charset="0"/>
                <a:sym typeface="+mn-ea"/>
              </a:rPr>
              <a:t>Tom</a:t>
            </a:r>
            <a:r>
              <a:rPr lang="zh-CN" altLang="en-US" sz="2500">
                <a:latin typeface="Times New Roman" panose="02020603050405020304" pitchFamily="18" charset="0"/>
                <a:ea typeface="华文楷体" panose="02010600040101010101" pitchFamily="2" charset="-122"/>
                <a:cs typeface="Times New Roman" panose="02020603050405020304" pitchFamily="18" charset="0"/>
                <a:sym typeface="+mn-ea"/>
              </a:rPr>
              <a:t> was stronger than ever</a:t>
            </a:r>
            <a:r>
              <a:rPr lang="en-US" altLang="zh-CN" sz="2500">
                <a:latin typeface="Times New Roman" panose="02020603050405020304" pitchFamily="18" charset="0"/>
                <a:ea typeface="华文楷体" panose="02010600040101010101" pitchFamily="2" charset="-122"/>
                <a:cs typeface="Times New Roman" panose="02020603050405020304" pitchFamily="18" charset="0"/>
                <a:sym typeface="+mn-ea"/>
              </a:rPr>
              <a:t>, so she set off again</a:t>
            </a:r>
            <a:r>
              <a:rPr lang="zh-CN" altLang="en-US" sz="2500">
                <a:latin typeface="Times New Roman" panose="02020603050405020304" pitchFamily="18" charset="0"/>
                <a:ea typeface="华文楷体" panose="02010600040101010101" pitchFamily="2" charset="-122"/>
                <a:cs typeface="Times New Roman" panose="02020603050405020304" pitchFamily="18" charset="0"/>
                <a:sym typeface="+mn-ea"/>
              </a:rPr>
              <a:t>.</a:t>
            </a:r>
            <a:endParaRPr lang="zh-CN" altLang="en-US" sz="2500">
              <a:latin typeface="Times New Roman" panose="02020603050405020304" pitchFamily="18" charset="0"/>
              <a:ea typeface="华文楷体" panose="02010600040101010101" pitchFamily="2" charset="-122"/>
              <a:cs typeface="Times New Roman" panose="02020603050405020304" pitchFamily="18" charset="0"/>
            </a:endParaRPr>
          </a:p>
          <a:p>
            <a:pPr algn="just"/>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To her great joy</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 helicopter flew straight towards her direction.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I</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n a desperate attempt</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sym typeface="+mn-ea"/>
              </a:rPr>
              <a:t> to catch the rescuer’s attention, s</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he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yelled</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sym typeface="+mn-ea"/>
              </a:rPr>
              <a:t>and waved her yellow blouse </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with all her strength. This time, luckily, Jane was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spotted</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Instantly she was sent to the local hospital, where stood her dear husband, who suffered great anxiety when Jane was nowhere to be found. </a:t>
            </a:r>
            <a:r>
              <a:rPr lang="en-US" altLang="zh-CN" sz="25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Tears of joy and relief welled up</a:t>
            </a:r>
            <a:r>
              <a:rPr lang="en-US" altLang="zh-CN" sz="2500" dirty="0" smtClean="0">
                <a:latin typeface="Times New Roman" panose="02020603050405020304" pitchFamily="18" charset="0"/>
                <a:ea typeface="微软雅黑" panose="020B0503020204020204" charset="-122"/>
                <a:cs typeface="Times New Roman" panose="02020603050405020304" pitchFamily="18" charset="0"/>
              </a:rPr>
              <a:t> as they finally held each other tightly.  </a:t>
            </a:r>
            <a:r>
              <a:rPr lang="en-US" altLang="zh-CN" sz="2500" dirty="0" smtClean="0">
                <a:highlight>
                  <a:srgbClr val="FFFF00"/>
                </a:highlight>
                <a:latin typeface="Times New Roman" panose="02020603050405020304" pitchFamily="18" charset="0"/>
                <a:ea typeface="微软雅黑" panose="020B0503020204020204" charset="-122"/>
                <a:cs typeface="Times New Roman" panose="02020603050405020304" pitchFamily="18" charset="0"/>
              </a:rPr>
              <a:t>Both of them learned a valuable lesson taught by nature: </a:t>
            </a:r>
            <a:r>
              <a:rPr lang="en-US" altLang="zh-CN" sz="2500" dirty="0" smtClean="0">
                <a:solidFill>
                  <a:srgbClr val="FF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never abandon yourself to despair when in the wild.</a:t>
            </a:r>
            <a:r>
              <a:rPr lang="en-US" altLang="zh-CN" sz="2500" dirty="0" smtClean="0">
                <a:highlight>
                  <a:srgbClr val="FFFF00"/>
                </a:highlight>
                <a:latin typeface="Times New Roman" panose="02020603050405020304" pitchFamily="18" charset="0"/>
                <a:ea typeface="微软雅黑" panose="020B0503020204020204" charset="-122"/>
                <a:cs typeface="Times New Roman" panose="02020603050405020304" pitchFamily="18" charset="0"/>
              </a:rPr>
              <a:t> </a:t>
            </a:r>
            <a:endParaRPr lang="en-US" altLang="zh-CN" sz="2500" dirty="0" smtClean="0">
              <a:highlight>
                <a:srgbClr val="FFFF00"/>
              </a:highlight>
              <a:latin typeface="Times New Roman" panose="02020603050405020304" pitchFamily="18" charset="0"/>
              <a:ea typeface="微软雅黑" panose="020B0503020204020204" charset="-122"/>
              <a:cs typeface="Times New Roman" panose="02020603050405020304" pitchFamily="18" charset="0"/>
            </a:endParaRPr>
          </a:p>
        </p:txBody>
      </p:sp>
      <p:cxnSp>
        <p:nvCxnSpPr>
          <p:cNvPr id="10" name="直接连接符 9"/>
          <p:cNvCxnSpPr/>
          <p:nvPr/>
        </p:nvCxnSpPr>
        <p:spPr>
          <a:xfrm>
            <a:off x="1057722" y="1046063"/>
            <a:ext cx="976930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32790" y="175260"/>
            <a:ext cx="9387840" cy="5908040"/>
          </a:xfrm>
          <a:prstGeom prst="rect">
            <a:avLst/>
          </a:prstGeom>
          <a:noFill/>
        </p:spPr>
        <p:txBody>
          <a:bodyPr wrap="square" rtlCol="0" anchor="t">
            <a:spAutoFit/>
          </a:bodyPr>
          <a:p>
            <a:pPr marL="250825" indent="-431800" algn="just">
              <a:lnSpc>
                <a:spcPct val="150000"/>
              </a:lnSpc>
              <a:buSzPct val="100000"/>
            </a:pPr>
            <a:r>
              <a:rPr lang="en-US" altLang="zh-CN" sz="40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方正书宋_GBK" panose="02000000000000000000" pitchFamily="2" charset="-122"/>
                <a:sym typeface="+mn-ea"/>
              </a:rPr>
              <a:t>                            </a:t>
            </a:r>
            <a:r>
              <a:rPr lang="en-US" altLang="zh-CN" sz="60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方正书宋_GBK" panose="02000000000000000000" pitchFamily="2" charset="-122"/>
                <a:sym typeface="+mn-ea"/>
              </a:rPr>
              <a:t>Attention</a:t>
            </a:r>
            <a:r>
              <a:rPr lang="zh-CN" altLang="en-US" sz="60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方正书宋_GBK" panose="02000000000000000000" pitchFamily="2" charset="-122"/>
                <a:sym typeface="+mn-ea"/>
              </a:rPr>
              <a:t>！</a:t>
            </a:r>
            <a:endParaRPr lang="en-US" altLang="zh-CN" sz="40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方正书宋_GBK" panose="02000000000000000000" pitchFamily="2" charset="-122"/>
              <a:sym typeface="+mn-ea"/>
            </a:endParaRPr>
          </a:p>
          <a:p>
            <a:pPr marL="250825" indent="-431800" algn="just">
              <a:lnSpc>
                <a:spcPct val="150000"/>
              </a:lnSpc>
              <a:buSzPct val="100000"/>
            </a:pPr>
            <a:r>
              <a:rPr lang="en-US" altLang="zh-CN" sz="2400" dirty="0">
                <a:latin typeface="Times New Roman" panose="02020603050405020304" pitchFamily="18" charset="0"/>
                <a:ea typeface="方正书宋_GBK" panose="02000000000000000000" pitchFamily="2" charset="-122"/>
                <a:sym typeface="+mn-ea"/>
              </a:rPr>
              <a:t>1.</a:t>
            </a:r>
            <a:r>
              <a:rPr lang="zh-CN" altLang="en-US" sz="2400" dirty="0">
                <a:latin typeface="Times New Roman" panose="02020603050405020304" pitchFamily="18" charset="0"/>
                <a:ea typeface="方正书宋_GBK" panose="02000000000000000000" pitchFamily="2" charset="-122"/>
                <a:sym typeface="+mn-ea"/>
              </a:rPr>
              <a:t>不能脑洞大开</a:t>
            </a:r>
            <a:r>
              <a:rPr lang="zh-CN" altLang="zh-CN" sz="2400" b="1" dirty="0">
                <a:solidFill>
                  <a:srgbClr val="FF0000"/>
                </a:solidFill>
                <a:latin typeface="Times New Roman" panose="02020603050405020304" pitchFamily="18" charset="0"/>
                <a:ea typeface="方正书宋_GBK" panose="02000000000000000000" pitchFamily="2" charset="-122"/>
                <a:sym typeface="+mn-ea"/>
              </a:rPr>
              <a:t>随心所欲地写</a:t>
            </a:r>
            <a:r>
              <a:rPr lang="zh-CN" altLang="zh-CN" sz="2400" dirty="0">
                <a:latin typeface="Times New Roman" panose="02020603050405020304" pitchFamily="18" charset="0"/>
                <a:ea typeface="方正书宋_GBK" panose="02000000000000000000" pitchFamily="2" charset="-122"/>
                <a:sym typeface="+mn-ea"/>
              </a:rPr>
              <a:t>，段落开头语</a:t>
            </a:r>
            <a:r>
              <a:rPr lang="zh-CN" altLang="zh-CN" sz="2400" dirty="0">
                <a:solidFill>
                  <a:srgbClr val="FF0000"/>
                </a:solidFill>
                <a:latin typeface="Times New Roman" panose="02020603050405020304" pitchFamily="18" charset="0"/>
                <a:ea typeface="方正书宋_GBK" panose="02000000000000000000" pitchFamily="2" charset="-122"/>
                <a:sym typeface="+mn-ea"/>
              </a:rPr>
              <a:t>引导思路</a:t>
            </a:r>
            <a:r>
              <a:rPr lang="zh-CN" altLang="zh-CN" sz="2400" dirty="0">
                <a:latin typeface="Times New Roman" panose="02020603050405020304" pitchFamily="18" charset="0"/>
                <a:ea typeface="方正书宋_GBK" panose="02000000000000000000" pitchFamily="2" charset="-122"/>
                <a:sym typeface="+mn-ea"/>
              </a:rPr>
              <a:t>向哪方面发展，续写部分要</a:t>
            </a:r>
            <a:r>
              <a:rPr lang="zh-CN" altLang="zh-CN" sz="2400" dirty="0">
                <a:solidFill>
                  <a:srgbClr val="FF0000"/>
                </a:solidFill>
                <a:latin typeface="Times New Roman" panose="02020603050405020304" pitchFamily="18" charset="0"/>
                <a:ea typeface="方正书宋_GBK" panose="02000000000000000000" pitchFamily="2" charset="-122"/>
                <a:sym typeface="+mn-ea"/>
              </a:rPr>
              <a:t>在其基础上拓展发挥</a:t>
            </a:r>
            <a:r>
              <a:rPr lang="zh-CN" altLang="zh-CN" sz="2400" dirty="0">
                <a:latin typeface="Times New Roman" panose="02020603050405020304" pitchFamily="18" charset="0"/>
                <a:ea typeface="方正书宋_GBK" panose="02000000000000000000" pitchFamily="2" charset="-122"/>
                <a:sym typeface="+mn-ea"/>
              </a:rPr>
              <a:t>。</a:t>
            </a:r>
            <a:endParaRPr lang="zh-CN" altLang="zh-CN" sz="2400" dirty="0">
              <a:latin typeface="Times New Roman" panose="02020603050405020304" pitchFamily="18" charset="0"/>
              <a:ea typeface="方正书宋_GBK" panose="02000000000000000000" pitchFamily="2" charset="-122"/>
            </a:endParaRPr>
          </a:p>
          <a:p>
            <a:pPr marL="250825" indent="-431800" algn="just">
              <a:lnSpc>
                <a:spcPct val="150000"/>
              </a:lnSpc>
              <a:buSzPct val="100000"/>
            </a:pPr>
            <a:r>
              <a:rPr lang="en-US" altLang="zh-CN" sz="2400" dirty="0">
                <a:latin typeface="Times New Roman" panose="02020603050405020304" pitchFamily="18" charset="0"/>
                <a:ea typeface="方正书宋_GBK" panose="02000000000000000000" pitchFamily="2" charset="-122"/>
                <a:sym typeface="+mn-ea"/>
              </a:rPr>
              <a:t>2.</a:t>
            </a:r>
            <a:r>
              <a:rPr lang="zh-CN" altLang="zh-CN" sz="2400" dirty="0">
                <a:latin typeface="Times New Roman" panose="02020603050405020304" pitchFamily="18" charset="0"/>
                <a:ea typeface="方正书宋_GBK" panose="02000000000000000000" pitchFamily="2" charset="-122"/>
                <a:sym typeface="+mn-ea"/>
              </a:rPr>
              <a:t>续写所给语言材料多是记叙文之故事类文章，情节曲折跌宕，</a:t>
            </a:r>
            <a:r>
              <a:rPr lang="zh-CN" altLang="zh-CN" sz="2400" dirty="0">
                <a:solidFill>
                  <a:srgbClr val="FF0000"/>
                </a:solidFill>
                <a:latin typeface="Times New Roman" panose="02020603050405020304" pitchFamily="18" charset="0"/>
                <a:ea typeface="方正书宋_GBK" panose="02000000000000000000" pitchFamily="2" charset="-122"/>
                <a:sym typeface="+mn-ea"/>
              </a:rPr>
              <a:t>线索性和逻辑性较强</a:t>
            </a:r>
            <a:r>
              <a:rPr lang="zh-CN" altLang="zh-CN" sz="2400" dirty="0">
                <a:latin typeface="Times New Roman" panose="02020603050405020304" pitchFamily="18" charset="0"/>
                <a:ea typeface="方正书宋_GBK" panose="02000000000000000000" pitchFamily="2" charset="-122"/>
                <a:sym typeface="+mn-ea"/>
              </a:rPr>
              <a:t>。读后续写要求</a:t>
            </a:r>
            <a:r>
              <a:rPr lang="zh-CN" altLang="zh-CN" sz="2400" b="1" dirty="0">
                <a:solidFill>
                  <a:srgbClr val="FF0000"/>
                </a:solidFill>
                <a:latin typeface="Times New Roman" panose="02020603050405020304" pitchFamily="18" charset="0"/>
                <a:ea typeface="方正书宋_GBK" panose="02000000000000000000" pitchFamily="2" charset="-122"/>
                <a:sym typeface="+mn-ea"/>
              </a:rPr>
              <a:t>读写并重，</a:t>
            </a:r>
            <a:r>
              <a:rPr lang="zh-CN" altLang="zh-CN" sz="2400" dirty="0">
                <a:solidFill>
                  <a:srgbClr val="FF0000"/>
                </a:solidFill>
                <a:latin typeface="Times New Roman" panose="02020603050405020304" pitchFamily="18" charset="0"/>
                <a:ea typeface="方正书宋_GBK" panose="02000000000000000000" pitchFamily="2" charset="-122"/>
                <a:sym typeface="+mn-ea"/>
              </a:rPr>
              <a:t>对材料精确理解，</a:t>
            </a:r>
            <a:r>
              <a:rPr lang="zh-CN" altLang="zh-CN" sz="2400" dirty="0">
                <a:latin typeface="Times New Roman" panose="02020603050405020304" pitchFamily="18" charset="0"/>
                <a:ea typeface="方正书宋_GBK" panose="02000000000000000000" pitchFamily="2" charset="-122"/>
                <a:sym typeface="+mn-ea"/>
              </a:rPr>
              <a:t>抓住故事的叙事线索，</a:t>
            </a:r>
            <a:r>
              <a:rPr lang="zh-CN" altLang="zh-CN" sz="2400" dirty="0">
                <a:solidFill>
                  <a:srgbClr val="FF0000"/>
                </a:solidFill>
                <a:latin typeface="Times New Roman" panose="02020603050405020304" pitchFamily="18" charset="0"/>
                <a:ea typeface="方正书宋_GBK" panose="02000000000000000000" pitchFamily="2" charset="-122"/>
                <a:sym typeface="+mn-ea"/>
              </a:rPr>
              <a:t>续写部分才不偏离主题</a:t>
            </a:r>
            <a:r>
              <a:rPr lang="zh-CN" altLang="zh-CN" sz="2400" dirty="0">
                <a:latin typeface="Times New Roman" panose="02020603050405020304" pitchFamily="18" charset="0"/>
                <a:ea typeface="方正书宋_GBK" panose="02000000000000000000" pitchFamily="2" charset="-122"/>
                <a:sym typeface="+mn-ea"/>
              </a:rPr>
              <a:t>。</a:t>
            </a:r>
            <a:endParaRPr lang="zh-CN" altLang="zh-CN" sz="2400" dirty="0">
              <a:latin typeface="Times New Roman" panose="02020603050405020304" pitchFamily="18" charset="0"/>
              <a:ea typeface="方正书宋_GBK" panose="02000000000000000000" pitchFamily="2" charset="-122"/>
            </a:endParaRPr>
          </a:p>
          <a:p>
            <a:pPr marL="250825" indent="-431800" algn="just">
              <a:lnSpc>
                <a:spcPct val="150000"/>
              </a:lnSpc>
              <a:buSzPct val="100000"/>
            </a:pPr>
            <a:r>
              <a:rPr lang="en-US" altLang="zh-CN" sz="2400" dirty="0">
                <a:latin typeface="Times New Roman" panose="02020603050405020304" pitchFamily="18" charset="0"/>
                <a:ea typeface="方正书宋_GBK" panose="02000000000000000000" pitchFamily="2" charset="-122"/>
                <a:sym typeface="+mn-ea"/>
              </a:rPr>
              <a:t>3</a:t>
            </a:r>
            <a:r>
              <a:rPr lang="zh-CN" altLang="zh-CN" sz="2400" dirty="0">
                <a:latin typeface="Times New Roman" panose="02020603050405020304" pitchFamily="18" charset="0"/>
                <a:ea typeface="方正书宋_GBK" panose="02000000000000000000" pitchFamily="2" charset="-122"/>
                <a:sym typeface="+mn-ea"/>
              </a:rPr>
              <a:t>.</a:t>
            </a:r>
            <a:r>
              <a:rPr lang="zh-CN" altLang="zh-CN" sz="2400" dirty="0">
                <a:solidFill>
                  <a:srgbClr val="FF0000"/>
                </a:solidFill>
                <a:latin typeface="Times New Roman" panose="02020603050405020304" pitchFamily="18" charset="0"/>
                <a:ea typeface="方正书宋_GBK" panose="02000000000000000000" pitchFamily="2" charset="-122"/>
                <a:sym typeface="+mn-ea"/>
              </a:rPr>
              <a:t>依据原文的写作思路续写</a:t>
            </a:r>
            <a:r>
              <a:rPr lang="zh-CN" altLang="zh-CN" sz="2400" dirty="0">
                <a:latin typeface="Times New Roman" panose="02020603050405020304" pitchFamily="18" charset="0"/>
                <a:ea typeface="方正书宋_GBK" panose="02000000000000000000" pitchFamily="2" charset="-122"/>
                <a:sym typeface="+mn-ea"/>
              </a:rPr>
              <a:t>文章并</a:t>
            </a:r>
            <a:r>
              <a:rPr lang="zh-CN" altLang="zh-CN" sz="2400" dirty="0">
                <a:solidFill>
                  <a:srgbClr val="FF0000"/>
                </a:solidFill>
                <a:latin typeface="Times New Roman" panose="02020603050405020304" pitchFamily="18" charset="0"/>
                <a:ea typeface="方正书宋_GBK" panose="02000000000000000000" pitchFamily="2" charset="-122"/>
                <a:sym typeface="+mn-ea"/>
              </a:rPr>
              <a:t>适当发散，</a:t>
            </a:r>
            <a:r>
              <a:rPr lang="zh-CN" altLang="zh-CN" sz="2400" dirty="0">
                <a:latin typeface="Times New Roman" panose="02020603050405020304" pitchFamily="18" charset="0"/>
                <a:ea typeface="方正书宋_GBK" panose="02000000000000000000" pitchFamily="2" charset="-122"/>
                <a:sym typeface="+mn-ea"/>
              </a:rPr>
              <a:t>续写部分的思路和内容并不一定是唯一的，考生可根据自己对上文材料的理解，文章的结尾可有</a:t>
            </a:r>
            <a:r>
              <a:rPr lang="zh-CN" altLang="zh-CN" sz="2400" dirty="0">
                <a:solidFill>
                  <a:srgbClr val="FF0000"/>
                </a:solidFill>
                <a:latin typeface="Times New Roman" panose="02020603050405020304" pitchFamily="18" charset="0"/>
                <a:ea typeface="方正书宋_GBK" panose="02000000000000000000" pitchFamily="2" charset="-122"/>
                <a:sym typeface="+mn-ea"/>
              </a:rPr>
              <a:t>不同诠释</a:t>
            </a:r>
            <a:r>
              <a:rPr lang="zh-CN" altLang="zh-CN" sz="2400" dirty="0">
                <a:latin typeface="Times New Roman" panose="02020603050405020304" pitchFamily="18" charset="0"/>
                <a:ea typeface="方正书宋_GBK" panose="02000000000000000000" pitchFamily="2" charset="-122"/>
                <a:sym typeface="+mn-ea"/>
              </a:rPr>
              <a:t>。</a:t>
            </a:r>
            <a:endParaRPr lang="zh-CN" altLang="zh-CN" sz="2400" dirty="0">
              <a:latin typeface="Times New Roman" panose="02020603050405020304" pitchFamily="18" charset="0"/>
              <a:ea typeface="方正书宋_GBK" panose="02000000000000000000" pitchFamily="2"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5"/>
          <p:cNvSpPr>
            <a:spLocks noChangeArrowheads="1"/>
          </p:cNvSpPr>
          <p:nvPr/>
        </p:nvSpPr>
        <p:spPr bwMode="auto">
          <a:xfrm>
            <a:off x="2728913" y="404814"/>
            <a:ext cx="7296150" cy="579437"/>
          </a:xfrm>
          <a:prstGeom prst="rect">
            <a:avLst/>
          </a:prstGeom>
          <a:noFill/>
          <a:ln w="9525">
            <a:noFill/>
            <a:miter lim="800000"/>
          </a:ln>
        </p:spPr>
        <p:txBody>
          <a:bodyPr wrap="none">
            <a:spAutoFit/>
          </a:bodyPr>
          <a:lstStyle/>
          <a:p>
            <a:r>
              <a:rPr lang="en-US" altLang="zh-CN" sz="3200">
                <a:solidFill>
                  <a:srgbClr val="CC0000"/>
                </a:solidFill>
                <a:latin typeface="Arial Black" panose="020B0A04020102020204" pitchFamily="34" charset="0"/>
              </a:rPr>
              <a:t>Assessment Criteria</a:t>
            </a:r>
            <a:r>
              <a:rPr lang="en-US" altLang="zh-CN" sz="3200" i="1">
                <a:latin typeface="Arial Black" panose="020B0A04020102020204" pitchFamily="34" charset="0"/>
              </a:rPr>
              <a:t> for </a:t>
            </a:r>
            <a:r>
              <a:rPr lang="en-US" altLang="zh-CN" sz="3200" b="1" i="1">
                <a:latin typeface="Arial Black" panose="020B0A04020102020204" pitchFamily="34" charset="0"/>
              </a:rPr>
              <a:t>Writing</a:t>
            </a:r>
            <a:r>
              <a:rPr lang="en-US" altLang="zh-CN" sz="3200">
                <a:latin typeface="Arial Black" panose="020B0A04020102020204" pitchFamily="34" charset="0"/>
              </a:rPr>
              <a:t> </a:t>
            </a:r>
            <a:endParaRPr lang="en-US" altLang="zh-CN" sz="3200">
              <a:latin typeface="Arial Black" panose="020B0A04020102020204" pitchFamily="34" charset="0"/>
            </a:endParaRPr>
          </a:p>
        </p:txBody>
      </p:sp>
      <p:graphicFrame>
        <p:nvGraphicFramePr>
          <p:cNvPr id="32770" name="Group 29"/>
          <p:cNvGraphicFramePr>
            <a:graphicFrameLocks noGrp="1"/>
          </p:cNvGraphicFramePr>
          <p:nvPr>
            <p:custDataLst>
              <p:tags r:id="rId1"/>
            </p:custDataLst>
          </p:nvPr>
        </p:nvGraphicFramePr>
        <p:xfrm>
          <a:off x="1919288" y="1574801"/>
          <a:ext cx="8280400" cy="4879975"/>
        </p:xfrm>
        <a:graphic>
          <a:graphicData uri="http://schemas.openxmlformats.org/drawingml/2006/table">
            <a:tbl>
              <a:tblPr/>
              <a:tblGrid>
                <a:gridCol w="5665787"/>
                <a:gridCol w="2614613"/>
              </a:tblGrid>
              <a:tr h="4572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rgbClr val="0000FF"/>
                          </a:solidFill>
                          <a:effectLst/>
                          <a:latin typeface="Times New Roman" panose="02020603050405020304" pitchFamily="18" charset="0"/>
                          <a:ea typeface="宋体" panose="02010600030101010101" pitchFamily="2" charset="-122"/>
                          <a:cs typeface="Times New Roman" panose="02020603050405020304" pitchFamily="18" charset="0"/>
                        </a:rPr>
                        <a:t>Items </a:t>
                      </a:r>
                      <a:r>
                        <a:rPr kumimoji="0" lang="zh-CN" altLang="en-US" sz="2400" b="1" i="0" u="none" strike="noStrike" cap="none" normalizeH="0" baseline="0">
                          <a:ln>
                            <a:noFill/>
                          </a:ln>
                          <a:solidFill>
                            <a:srgbClr val="0000FF"/>
                          </a:solidFill>
                          <a:effectLst/>
                          <a:latin typeface="Times New Roman" panose="02020603050405020304" pitchFamily="18" charset="0"/>
                          <a:ea typeface="宋体" panose="02010600030101010101" pitchFamily="2" charset="-122"/>
                          <a:cs typeface="Calibri" panose="020F0502020204030204" charset="0"/>
                        </a:rPr>
                        <a:t>（条目）</a:t>
                      </a:r>
                      <a:endParaRPr kumimoji="0" lang="zh-CN" altLang="en-US" sz="2400" b="0" i="0" u="none" strike="noStrike" cap="none" normalizeH="0" baseline="0">
                        <a:ln>
                          <a:noFill/>
                        </a:ln>
                        <a:solidFill>
                          <a:srgbClr val="0000FF"/>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rgbClr val="0000FF"/>
                          </a:solidFill>
                          <a:effectLst/>
                          <a:latin typeface="Times New Roman" panose="02020603050405020304" pitchFamily="18" charset="0"/>
                          <a:ea typeface="宋体" panose="02010600030101010101" pitchFamily="2" charset="-122"/>
                          <a:cs typeface="Times New Roman" panose="02020603050405020304" pitchFamily="18" charset="0"/>
                        </a:rPr>
                        <a:t>Levels </a:t>
                      </a:r>
                      <a:r>
                        <a:rPr kumimoji="0" lang="zh-CN" altLang="en-US" sz="2400" b="1" i="0" u="none" strike="noStrike" cap="none" normalizeH="0" baseline="0">
                          <a:ln>
                            <a:noFill/>
                          </a:ln>
                          <a:solidFill>
                            <a:srgbClr val="0000FF"/>
                          </a:solidFill>
                          <a:effectLst/>
                          <a:latin typeface="Times New Roman" panose="02020603050405020304" pitchFamily="18" charset="0"/>
                          <a:ea typeface="宋体" panose="02010600030101010101" pitchFamily="2" charset="-122"/>
                          <a:cs typeface="Calibri" panose="020F0502020204030204" charset="0"/>
                        </a:rPr>
                        <a:t>（档次）</a:t>
                      </a:r>
                      <a:endParaRPr kumimoji="0" lang="zh-CN" altLang="en-US" sz="2400" b="0" i="0" u="none" strike="noStrike" cap="none" normalizeH="0" baseline="0">
                        <a:ln>
                          <a:noFill/>
                        </a:ln>
                        <a:solidFill>
                          <a:srgbClr val="0000FF"/>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Cohesion</a:t>
                      </a:r>
                      <a:endPar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（与所给短文和段落开头衔接融合程度）</a:t>
                      </a:r>
                      <a:endParaRPr kumimoji="0" lang="zh-CN" altLang="en-US" sz="22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endPar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Use of underlined words</a:t>
                      </a:r>
                      <a:endPar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（下划线词汇使用情况）</a:t>
                      </a:r>
                      <a:endParaRPr kumimoji="0" lang="zh-CN" altLang="en-US" sz="22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endPar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Rich Content</a:t>
                      </a:r>
                      <a:r>
                        <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（内容的丰富性）</a:t>
                      </a:r>
                      <a:endParaRPr kumimoji="0" lang="zh-CN" altLang="en-US" sz="22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endPar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Accuracy of language</a:t>
                      </a:r>
                      <a:endPar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（语法结构和词汇使用的准确性）</a:t>
                      </a:r>
                      <a:endPar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endPar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Variety of language</a:t>
                      </a:r>
                      <a:endPar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（语法结构和词汇使用的丰富性）</a:t>
                      </a:r>
                      <a:endPar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endPar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9216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Coherence</a:t>
                      </a:r>
                      <a:endParaRPr kumimoji="0" lang="en-US" altLang="zh-CN"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2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（上下文以及语句间的连贯性）</a:t>
                      </a:r>
                      <a:endParaRPr kumimoji="0" lang="zh-CN" altLang="en-US" sz="22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24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Calibri" panose="020F0502020204030204" charset="0"/>
                        </a:rPr>
                        <a:t>☆</a:t>
                      </a:r>
                      <a:endParaRPr kumimoji="0" lang="zh-CN" altLang="en-US" sz="2400" b="1" i="0" u="none" strike="noStrike" cap="none" normalizeH="0" baseline="0">
                        <a:ln>
                          <a:noFill/>
                        </a:ln>
                        <a:solidFill>
                          <a:schemeClr val="tx1"/>
                        </a:solidFill>
                        <a:effectLst/>
                        <a:latin typeface="Arial" panose="020B0604020202020204" pitchFamily="34" charset="0"/>
                        <a:ea typeface="宋体" panose="02010600030101010101" pitchFamily="2"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2799" name="椭圆 5"/>
          <p:cNvSpPr>
            <a:spLocks noChangeArrowheads="1"/>
          </p:cNvSpPr>
          <p:nvPr/>
        </p:nvSpPr>
        <p:spPr bwMode="auto">
          <a:xfrm rot="16200000" flipV="1">
            <a:off x="2459038" y="1520826"/>
            <a:ext cx="360363" cy="1439862"/>
          </a:xfrm>
          <a:prstGeom prst="ellipse">
            <a:avLst/>
          </a:prstGeom>
          <a:noFill/>
          <a:ln w="28575" algn="ctr">
            <a:solidFill>
              <a:srgbClr val="FF0000"/>
            </a:solidFill>
            <a:miter lim="800000"/>
          </a:ln>
        </p:spPr>
        <p:txBody>
          <a:bodyPr rot="10800000" vert="eaVert" anchor="ctr"/>
          <a:lstStyle/>
          <a:p>
            <a:pPr algn="ctr"/>
            <a:endParaRPr lang="zh-CN" altLang="en-US">
              <a:solidFill>
                <a:srgbClr val="FFFFFF"/>
              </a:solidFill>
              <a:latin typeface="Calibri" panose="020F0502020204030204" charset="0"/>
            </a:endParaRPr>
          </a:p>
        </p:txBody>
      </p:sp>
      <p:sp>
        <p:nvSpPr>
          <p:cNvPr id="32800" name="椭圆 5"/>
          <p:cNvSpPr>
            <a:spLocks noChangeArrowheads="1"/>
          </p:cNvSpPr>
          <p:nvPr/>
        </p:nvSpPr>
        <p:spPr bwMode="auto">
          <a:xfrm rot="16200000" flipV="1">
            <a:off x="2712245" y="2924970"/>
            <a:ext cx="360363" cy="1800225"/>
          </a:xfrm>
          <a:prstGeom prst="ellipse">
            <a:avLst/>
          </a:prstGeom>
          <a:noFill/>
          <a:ln w="28575" algn="ctr">
            <a:solidFill>
              <a:srgbClr val="FF0000"/>
            </a:solidFill>
            <a:miter lim="800000"/>
          </a:ln>
        </p:spPr>
        <p:txBody>
          <a:bodyPr rot="10800000" vert="eaVert" anchor="ctr"/>
          <a:lstStyle/>
          <a:p>
            <a:pPr algn="ctr"/>
            <a:endParaRPr lang="zh-CN" altLang="en-US">
              <a:solidFill>
                <a:srgbClr val="FFFFFF"/>
              </a:solidFill>
              <a:latin typeface="Calibri" panose="020F0502020204030204" charset="0"/>
            </a:endParaRPr>
          </a:p>
        </p:txBody>
      </p:sp>
      <p:sp>
        <p:nvSpPr>
          <p:cNvPr id="32797" name="TextBox 5"/>
          <p:cNvSpPr txBox="1">
            <a:spLocks noChangeArrowheads="1"/>
          </p:cNvSpPr>
          <p:nvPr/>
        </p:nvSpPr>
        <p:spPr bwMode="auto">
          <a:xfrm>
            <a:off x="1919605" y="1824990"/>
            <a:ext cx="9474835" cy="1014730"/>
          </a:xfrm>
          <a:prstGeom prst="rect">
            <a:avLst/>
          </a:prstGeom>
          <a:solidFill>
            <a:srgbClr val="FFFF00"/>
          </a:solidFill>
          <a:ln w="9525">
            <a:noFill/>
            <a:miter lim="800000"/>
          </a:ln>
        </p:spPr>
        <p:txBody>
          <a:bodyPr wrap="square">
            <a:spAutoFit/>
          </a:bodyPr>
          <a:lstStyle/>
          <a:p>
            <a:r>
              <a:rPr lang="en-US" altLang="zh-CN" sz="3000" b="1" dirty="0">
                <a:solidFill>
                  <a:srgbClr val="0000FF"/>
                </a:solidFill>
                <a:latin typeface="Calibri" panose="020F0502020204030204" charset="0"/>
              </a:rPr>
              <a:t>Content: </a:t>
            </a:r>
            <a:endParaRPr lang="en-US" altLang="zh-CN" sz="3000" b="1" dirty="0">
              <a:solidFill>
                <a:srgbClr val="0000FF"/>
              </a:solidFill>
              <a:latin typeface="Calibri" panose="020F0502020204030204" charset="0"/>
            </a:endParaRPr>
          </a:p>
          <a:p>
            <a:r>
              <a:rPr lang="en-US" altLang="zh-CN" sz="3000" b="1" dirty="0">
                <a:solidFill>
                  <a:srgbClr val="0000FF"/>
                </a:solidFill>
                <a:latin typeface="Calibri" panose="020F0502020204030204" charset="0"/>
              </a:rPr>
              <a:t>cohesive (well connected), rich, </a:t>
            </a:r>
            <a:r>
              <a:rPr lang="en-US" altLang="zh-CN" sz="3000" b="1" dirty="0">
                <a:solidFill>
                  <a:srgbClr val="0000FF"/>
                </a:solidFill>
                <a:latin typeface="Calibri" panose="020F0502020204030204" charset="0"/>
                <a:sym typeface="+mn-ea"/>
              </a:rPr>
              <a:t>reasonable, logical</a:t>
            </a:r>
            <a:r>
              <a:rPr lang="en-US" altLang="zh-CN" sz="3000" b="1" dirty="0">
                <a:solidFill>
                  <a:srgbClr val="0000FF"/>
                </a:solidFill>
                <a:latin typeface="Calibri" panose="020F0502020204030204" charset="0"/>
              </a:rPr>
              <a:t> </a:t>
            </a:r>
            <a:endParaRPr lang="en-US" altLang="zh-CN" sz="3000" b="1" dirty="0">
              <a:solidFill>
                <a:srgbClr val="0000FF"/>
              </a:solidFill>
              <a:latin typeface="Calibri" panose="020F0502020204030204" charset="0"/>
            </a:endParaRPr>
          </a:p>
        </p:txBody>
      </p:sp>
      <p:sp>
        <p:nvSpPr>
          <p:cNvPr id="32801" name="椭圆 5"/>
          <p:cNvSpPr>
            <a:spLocks noChangeArrowheads="1"/>
          </p:cNvSpPr>
          <p:nvPr/>
        </p:nvSpPr>
        <p:spPr bwMode="auto">
          <a:xfrm rot="16200000" flipV="1">
            <a:off x="3395663" y="1376363"/>
            <a:ext cx="360362" cy="3313112"/>
          </a:xfrm>
          <a:prstGeom prst="ellipse">
            <a:avLst/>
          </a:prstGeom>
          <a:noFill/>
          <a:ln w="28575" algn="ctr">
            <a:solidFill>
              <a:srgbClr val="FF0000"/>
            </a:solidFill>
            <a:miter lim="800000"/>
          </a:ln>
        </p:spPr>
        <p:txBody>
          <a:bodyPr rot="10800000" vert="eaVert" anchor="ctr"/>
          <a:lstStyle/>
          <a:p>
            <a:pPr algn="ctr"/>
            <a:endParaRPr lang="zh-CN" altLang="en-US">
              <a:solidFill>
                <a:srgbClr val="FFFFFF"/>
              </a:solidFill>
              <a:latin typeface="Calibri" panose="020F0502020204030204" charset="0"/>
            </a:endParaRPr>
          </a:p>
        </p:txBody>
      </p:sp>
      <p:sp>
        <p:nvSpPr>
          <p:cNvPr id="32802" name="椭圆 5"/>
          <p:cNvSpPr>
            <a:spLocks noChangeArrowheads="1"/>
          </p:cNvSpPr>
          <p:nvPr/>
        </p:nvSpPr>
        <p:spPr bwMode="auto">
          <a:xfrm rot="16200000" flipV="1">
            <a:off x="2423320" y="3645695"/>
            <a:ext cx="360363" cy="1368425"/>
          </a:xfrm>
          <a:prstGeom prst="ellipse">
            <a:avLst/>
          </a:prstGeom>
          <a:noFill/>
          <a:ln w="28575" algn="ctr">
            <a:solidFill>
              <a:srgbClr val="FF0000"/>
            </a:solidFill>
            <a:miter lim="800000"/>
          </a:ln>
        </p:spPr>
        <p:txBody>
          <a:bodyPr rot="10800000" vert="eaVert" anchor="ctr"/>
          <a:lstStyle/>
          <a:p>
            <a:pPr algn="ctr"/>
            <a:endParaRPr lang="zh-CN" altLang="en-US">
              <a:solidFill>
                <a:srgbClr val="FFFFFF"/>
              </a:solidFill>
              <a:latin typeface="Calibri" panose="020F0502020204030204" charset="0"/>
            </a:endParaRPr>
          </a:p>
        </p:txBody>
      </p:sp>
      <p:sp>
        <p:nvSpPr>
          <p:cNvPr id="32803" name="椭圆 5"/>
          <p:cNvSpPr>
            <a:spLocks noChangeArrowheads="1"/>
          </p:cNvSpPr>
          <p:nvPr/>
        </p:nvSpPr>
        <p:spPr bwMode="auto">
          <a:xfrm rot="16200000" flipV="1">
            <a:off x="2423320" y="4437857"/>
            <a:ext cx="360362" cy="1368425"/>
          </a:xfrm>
          <a:prstGeom prst="ellipse">
            <a:avLst/>
          </a:prstGeom>
          <a:noFill/>
          <a:ln w="28575" algn="ctr">
            <a:solidFill>
              <a:srgbClr val="FF0000"/>
            </a:solidFill>
            <a:miter lim="800000"/>
          </a:ln>
        </p:spPr>
        <p:txBody>
          <a:bodyPr rot="10800000" vert="eaVert" anchor="ctr"/>
          <a:lstStyle/>
          <a:p>
            <a:pPr algn="ctr"/>
            <a:endParaRPr lang="zh-CN" altLang="en-US">
              <a:solidFill>
                <a:srgbClr val="FFFFFF"/>
              </a:solidFill>
              <a:latin typeface="Calibri" panose="020F0502020204030204" charset="0"/>
            </a:endParaRPr>
          </a:p>
        </p:txBody>
      </p:sp>
      <p:sp>
        <p:nvSpPr>
          <p:cNvPr id="32804" name="椭圆 5"/>
          <p:cNvSpPr>
            <a:spLocks noChangeArrowheads="1"/>
          </p:cNvSpPr>
          <p:nvPr/>
        </p:nvSpPr>
        <p:spPr bwMode="auto">
          <a:xfrm rot="16200000" flipV="1">
            <a:off x="2423320" y="5230020"/>
            <a:ext cx="360363" cy="1368425"/>
          </a:xfrm>
          <a:prstGeom prst="ellipse">
            <a:avLst/>
          </a:prstGeom>
          <a:noFill/>
          <a:ln w="28575" algn="ctr">
            <a:solidFill>
              <a:srgbClr val="FF0000"/>
            </a:solidFill>
            <a:miter lim="800000"/>
          </a:ln>
        </p:spPr>
        <p:txBody>
          <a:bodyPr rot="10800000" vert="eaVert" anchor="ctr"/>
          <a:lstStyle/>
          <a:p>
            <a:pPr algn="ctr"/>
            <a:endParaRPr lang="zh-CN" altLang="en-US">
              <a:solidFill>
                <a:srgbClr val="FFFFFF"/>
              </a:solidFill>
              <a:latin typeface="Calibri" panose="020F0502020204030204" charset="0"/>
            </a:endParaRPr>
          </a:p>
        </p:txBody>
      </p:sp>
      <p:sp>
        <p:nvSpPr>
          <p:cNvPr id="32798" name="TextBox 5"/>
          <p:cNvSpPr txBox="1">
            <a:spLocks noChangeArrowheads="1"/>
          </p:cNvSpPr>
          <p:nvPr/>
        </p:nvSpPr>
        <p:spPr bwMode="auto">
          <a:xfrm>
            <a:off x="1950914" y="3635375"/>
            <a:ext cx="8249543" cy="1477328"/>
          </a:xfrm>
          <a:prstGeom prst="rect">
            <a:avLst/>
          </a:prstGeom>
          <a:solidFill>
            <a:srgbClr val="FFFF00"/>
          </a:solidFill>
          <a:ln w="9525">
            <a:noFill/>
            <a:miter lim="800000"/>
          </a:ln>
        </p:spPr>
        <p:txBody>
          <a:bodyPr wrap="square">
            <a:spAutoFit/>
          </a:bodyPr>
          <a:lstStyle/>
          <a:p>
            <a:r>
              <a:rPr lang="en-US" altLang="zh-CN" sz="3000" b="1" dirty="0">
                <a:solidFill>
                  <a:srgbClr val="0000FF"/>
                </a:solidFill>
                <a:latin typeface="Calibri" panose="020F0502020204030204" charset="0"/>
              </a:rPr>
              <a:t>Language: </a:t>
            </a:r>
            <a:endParaRPr lang="en-US" altLang="zh-CN" sz="3000" b="1" dirty="0">
              <a:solidFill>
                <a:srgbClr val="0000FF"/>
              </a:solidFill>
              <a:latin typeface="Calibri" panose="020F0502020204030204" charset="0"/>
            </a:endParaRPr>
          </a:p>
          <a:p>
            <a:r>
              <a:rPr lang="en-US" altLang="zh-CN" sz="3000" b="1" dirty="0">
                <a:solidFill>
                  <a:srgbClr val="0000FF"/>
                </a:solidFill>
                <a:latin typeface="Calibri" panose="020F0502020204030204" charset="0"/>
              </a:rPr>
              <a:t>accurate, rich, coherent, more than 5 underlined key words </a:t>
            </a:r>
            <a:endParaRPr lang="en-US" altLang="zh-CN" sz="3000" b="1" dirty="0">
              <a:solidFill>
                <a:srgbClr val="0000FF"/>
              </a:solidFill>
              <a:latin typeface="Calibri" panose="020F050202020403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8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32797"/>
                                        </p:tgtEl>
                                        <p:attrNameLst>
                                          <p:attrName>style.visibility</p:attrName>
                                        </p:attrNameLst>
                                      </p:cBhvr>
                                      <p:to>
                                        <p:strVal val="visible"/>
                                      </p:to>
                                    </p:set>
                                    <p:animEffect transition="in" filter="slide(fromBottom)">
                                      <p:cBhvr>
                                        <p:cTn id="15" dur="500"/>
                                        <p:tgtEl>
                                          <p:spTgt spid="32797"/>
                                        </p:tgtEl>
                                      </p:cBhvr>
                                    </p:animEffect>
                                  </p:childTnLst>
                                </p:cTn>
                              </p:par>
                            </p:childTnLst>
                          </p:cTn>
                        </p:par>
                        <p:par>
                          <p:cTn id="16" fill="hold">
                            <p:stCondLst>
                              <p:cond delay="500"/>
                            </p:stCondLst>
                            <p:childTnLst>
                              <p:par>
                                <p:cTn id="17" presetID="1" presetClass="exit" presetSubtype="0" fill="hold" grpId="1" nodeType="afterEffect">
                                  <p:stCondLst>
                                    <p:cond delay="0"/>
                                  </p:stCondLst>
                                  <p:childTnLst>
                                    <p:set>
                                      <p:cBhvr>
                                        <p:cTn id="18" dur="1" fill="hold">
                                          <p:stCondLst>
                                            <p:cond delay="0"/>
                                          </p:stCondLst>
                                        </p:cTn>
                                        <p:tgtEl>
                                          <p:spTgt spid="3280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8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8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80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80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2798"/>
                                        </p:tgtEl>
                                        <p:attrNameLst>
                                          <p:attrName>style.visibility</p:attrName>
                                        </p:attrNameLst>
                                      </p:cBhvr>
                                      <p:to>
                                        <p:strVal val="visible"/>
                                      </p:to>
                                    </p:set>
                                    <p:animEffect transition="in" filter="slide(fromBottom)">
                                      <p:cBhvr>
                                        <p:cTn id="39" dur="500"/>
                                        <p:tgtEl>
                                          <p:spTgt spid="32798"/>
                                        </p:tgtEl>
                                      </p:cBhvr>
                                    </p:animEffect>
                                  </p:childTnLst>
                                </p:cTn>
                              </p:par>
                              <p:par>
                                <p:cTn id="40" presetID="1" presetClass="exit" presetSubtype="0" fill="hold" grpId="1" nodeType="withEffect">
                                  <p:stCondLst>
                                    <p:cond delay="0"/>
                                  </p:stCondLst>
                                  <p:childTnLst>
                                    <p:set>
                                      <p:cBhvr>
                                        <p:cTn id="41" dur="1" fill="hold">
                                          <p:stCondLst>
                                            <p:cond delay="0"/>
                                          </p:stCondLst>
                                        </p:cTn>
                                        <p:tgtEl>
                                          <p:spTgt spid="32801"/>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32803"/>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3280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99" grpId="0" bldLvl="0" animBg="1"/>
      <p:bldP spid="32800" grpId="0" bldLvl="0" animBg="1"/>
      <p:bldP spid="32800" grpId="1" bldLvl="0" animBg="1"/>
      <p:bldP spid="32797" grpId="0" bldLvl="0" animBg="1"/>
      <p:bldP spid="32801" grpId="0" bldLvl="0" animBg="1"/>
      <p:bldP spid="32801" grpId="1" bldLvl="0" animBg="1"/>
      <p:bldP spid="32802" grpId="0" bldLvl="0" animBg="1"/>
      <p:bldP spid="32803" grpId="0" bldLvl="0" animBg="1"/>
      <p:bldP spid="32803" grpId="1" bldLvl="0" animBg="1"/>
      <p:bldP spid="32804" grpId="0" bldLvl="0" animBg="1"/>
      <p:bldP spid="32804" grpId="1" bldLvl="0" animBg="1"/>
      <p:bldP spid="3279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610360" y="78740"/>
            <a:ext cx="8508365" cy="1337310"/>
          </a:xfrm>
          <a:prstGeom prst="rect">
            <a:avLst/>
          </a:prstGeom>
        </p:spPr>
      </p:pic>
      <p:sp>
        <p:nvSpPr>
          <p:cNvPr id="4" name="文本框 3"/>
          <p:cNvSpPr txBox="1"/>
          <p:nvPr/>
        </p:nvSpPr>
        <p:spPr>
          <a:xfrm>
            <a:off x="1440116" y="3428809"/>
            <a:ext cx="8847392" cy="2861310"/>
          </a:xfrm>
          <a:prstGeom prst="rect">
            <a:avLst/>
          </a:prstGeom>
          <a:noFill/>
        </p:spPr>
        <p:txBody>
          <a:bodyPr wrap="square" rtlCol="0">
            <a:spAutoFit/>
          </a:bodyPr>
          <a:lstStyle/>
          <a:p>
            <a:r>
              <a:rPr lang="en-US" altLang="zh-CN" sz="3600" dirty="0" smtClean="0">
                <a:latin typeface="Times New Roman" panose="02020603050405020304" pitchFamily="18" charset="0"/>
                <a:ea typeface="微软雅黑" panose="020B0503020204020204" charset="-122"/>
                <a:cs typeface="Times New Roman" panose="02020603050405020304" pitchFamily="18" charset="0"/>
              </a:rPr>
              <a:t>A: We quickly jumped into our jeep car to keep warm, waiting for the dawn to come. </a:t>
            </a:r>
            <a:endParaRPr lang="en-US" altLang="zh-CN" sz="3600" dirty="0" smtClean="0">
              <a:latin typeface="Times New Roman" panose="02020603050405020304" pitchFamily="18" charset="0"/>
              <a:ea typeface="微软雅黑" panose="020B0503020204020204" charset="-122"/>
              <a:cs typeface="Times New Roman" panose="02020603050405020304" pitchFamily="18" charset="0"/>
            </a:endParaRPr>
          </a:p>
          <a:p>
            <a:endParaRPr lang="en-US" altLang="zh-CN" sz="3600" dirty="0" smtClean="0">
              <a:latin typeface="Times New Roman" panose="02020603050405020304" pitchFamily="18" charset="0"/>
              <a:ea typeface="微软雅黑" panose="020B0503020204020204" charset="-122"/>
              <a:cs typeface="Times New Roman" panose="02020603050405020304" pitchFamily="18" charset="0"/>
            </a:endParaRPr>
          </a:p>
          <a:p>
            <a:r>
              <a:rPr lang="en-US" altLang="zh-CN" sz="3600" dirty="0" smtClean="0">
                <a:latin typeface="Times New Roman" panose="02020603050405020304" pitchFamily="18" charset="0"/>
                <a:ea typeface="微软雅黑" panose="020B0503020204020204" charset="-122"/>
                <a:cs typeface="Times New Roman" panose="02020603050405020304" pitchFamily="18" charset="0"/>
              </a:rPr>
              <a:t>B: Our </a:t>
            </a:r>
            <a:r>
              <a:rPr lang="en-US" altLang="zh-CN" sz="3600" dirty="0">
                <a:latin typeface="Times New Roman" panose="02020603050405020304" pitchFamily="18" charset="0"/>
                <a:ea typeface="微软雅黑" panose="020B0503020204020204" charset="-122"/>
                <a:cs typeface="Times New Roman" panose="02020603050405020304" pitchFamily="18" charset="0"/>
              </a:rPr>
              <a:t>campsite was in the deep of the forest, really far away from the highway</a:t>
            </a:r>
            <a:r>
              <a:rPr lang="en-US" altLang="zh-CN" sz="3600" dirty="0" smtClean="0">
                <a:latin typeface="Times New Roman" panose="02020603050405020304" pitchFamily="18" charset="0"/>
                <a:ea typeface="微软雅黑" panose="020B0503020204020204" charset="-122"/>
                <a:cs typeface="Times New Roman" panose="02020603050405020304" pitchFamily="18" charset="0"/>
              </a:rPr>
              <a:t>. </a:t>
            </a:r>
            <a:endParaRPr lang="zh-CN" altLang="en-US" sz="3600" dirty="0"/>
          </a:p>
        </p:txBody>
      </p:sp>
      <p:sp>
        <p:nvSpPr>
          <p:cNvPr id="6" name="矩形 5"/>
          <p:cNvSpPr/>
          <p:nvPr/>
        </p:nvSpPr>
        <p:spPr>
          <a:xfrm>
            <a:off x="9981488" y="5148756"/>
            <a:ext cx="740410" cy="1322070"/>
          </a:xfrm>
          <a:prstGeom prst="rect">
            <a:avLst/>
          </a:prstGeom>
        </p:spPr>
        <p:txBody>
          <a:bodyPr wrap="none">
            <a:spAutoFit/>
          </a:bodyPr>
          <a:lstStyle/>
          <a:p>
            <a:r>
              <a:rPr lang="zh-CN" altLang="en-US" sz="80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8000" dirty="0">
              <a:solidFill>
                <a:srgbClr val="FF0000"/>
              </a:solidFill>
            </a:endParaRPr>
          </a:p>
        </p:txBody>
      </p:sp>
      <p:sp>
        <p:nvSpPr>
          <p:cNvPr id="7" name="矩形 6"/>
          <p:cNvSpPr/>
          <p:nvPr/>
        </p:nvSpPr>
        <p:spPr>
          <a:xfrm>
            <a:off x="6262592" y="0"/>
            <a:ext cx="1233170" cy="645160"/>
          </a:xfrm>
          <a:prstGeom prst="rect">
            <a:avLst/>
          </a:prstGeom>
        </p:spPr>
        <p:txBody>
          <a:bodyPr wrap="none">
            <a:spAutoFit/>
          </a:bodyPr>
          <a:lstStyle/>
          <a:p>
            <a:r>
              <a:rPr lang="en-US" altLang="zh-CN" sz="3600" b="1" dirty="0">
                <a:solidFill>
                  <a:srgbClr val="FF0000"/>
                </a:solidFill>
              </a:rPr>
              <a:t>unity</a:t>
            </a:r>
            <a:endParaRPr lang="en-US" altLang="zh-CN" sz="3600" b="1" dirty="0">
              <a:solidFill>
                <a:srgbClr val="FF0000"/>
              </a:solidFill>
            </a:endParaRPr>
          </a:p>
        </p:txBody>
      </p:sp>
      <p:sp>
        <p:nvSpPr>
          <p:cNvPr id="2" name="文本框 1"/>
          <p:cNvSpPr txBox="1"/>
          <p:nvPr/>
        </p:nvSpPr>
        <p:spPr>
          <a:xfrm>
            <a:off x="487680" y="1252855"/>
            <a:ext cx="11505565" cy="1753235"/>
          </a:xfrm>
          <a:prstGeom prst="rect">
            <a:avLst/>
          </a:prstGeom>
          <a:noFill/>
        </p:spPr>
        <p:txBody>
          <a:bodyPr wrap="square" rtlCol="0" anchor="t">
            <a:spAutoFit/>
          </a:bodyPr>
          <a:p>
            <a:pPr algn="just"/>
            <a:r>
              <a:rPr lang="en-US" altLang="zh-CN" sz="3600" b="1" dirty="0" smtClean="0">
                <a:latin typeface="Times New Roman" panose="02020603050405020304" pitchFamily="18" charset="0"/>
                <a:ea typeface="微软雅黑" panose="020B0503020204020204" charset="-122"/>
                <a:cs typeface="Times New Roman" panose="02020603050405020304" pitchFamily="18" charset="0"/>
                <a:sym typeface="+mn-ea"/>
              </a:rPr>
              <a:t>Paragraph </a:t>
            </a:r>
            <a:r>
              <a:rPr lang="en-US" altLang="zh-CN" sz="3600" b="1" dirty="0">
                <a:latin typeface="Times New Roman" panose="02020603050405020304" pitchFamily="18" charset="0"/>
                <a:ea typeface="微软雅黑" panose="020B0503020204020204" charset="-122"/>
                <a:cs typeface="Times New Roman" panose="02020603050405020304" pitchFamily="18" charset="0"/>
                <a:sym typeface="+mn-ea"/>
              </a:rPr>
              <a:t>1:  </a:t>
            </a:r>
            <a:endParaRPr lang="en-US" altLang="zh-CN" sz="3600" b="1" dirty="0">
              <a:latin typeface="Times New Roman" panose="02020603050405020304" pitchFamily="18" charset="0"/>
              <a:ea typeface="微软雅黑" panose="020B0503020204020204" charset="-122"/>
              <a:cs typeface="Times New Roman" panose="02020603050405020304" pitchFamily="18" charset="0"/>
            </a:endParaRPr>
          </a:p>
          <a:p>
            <a:pPr algn="just"/>
            <a:r>
              <a:rPr lang="en-US" altLang="zh-CN" sz="3600" i="1" dirty="0" smtClean="0">
                <a:latin typeface="Times New Roman" panose="02020603050405020304" pitchFamily="18" charset="0"/>
                <a:ea typeface="微软雅黑" panose="020B0503020204020204" charset="-122"/>
                <a:cs typeface="Times New Roman" panose="02020603050405020304" pitchFamily="18" charset="0"/>
                <a:sym typeface="+mn-ea"/>
              </a:rPr>
              <a:t>         Later</a:t>
            </a:r>
            <a:r>
              <a:rPr lang="en-US" altLang="zh-CN" sz="3600" i="1" dirty="0">
                <a:latin typeface="Times New Roman" panose="02020603050405020304" pitchFamily="18" charset="0"/>
                <a:ea typeface="微软雅黑" panose="020B0503020204020204" charset="-122"/>
                <a:cs typeface="Times New Roman" panose="02020603050405020304" pitchFamily="18" charset="0"/>
                <a:sym typeface="+mn-ea"/>
              </a:rPr>
              <a:t>, as we stood by the burning tent to keep warm, we considered our </a:t>
            </a:r>
            <a:r>
              <a:rPr lang="en-US" altLang="zh-CN" sz="3600" i="1" dirty="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ea"/>
              </a:rPr>
              <a:t>difficult situation</a:t>
            </a:r>
            <a:r>
              <a:rPr lang="en-US" altLang="zh-CN" sz="3600" i="1" dirty="0">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3600" dirty="0">
                <a:latin typeface="Times New Roman" panose="02020603050405020304" pitchFamily="18" charset="0"/>
                <a:ea typeface="微软雅黑" panose="020B0503020204020204" charset="-122"/>
                <a:cs typeface="Times New Roman" panose="02020603050405020304" pitchFamily="18" charset="0"/>
                <a:sym typeface="+mn-ea"/>
              </a:rPr>
              <a:t> </a:t>
            </a:r>
            <a:endParaRPr lang="en-US" altLang="zh-CN" sz="3600" dirty="0">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898015" y="-45720"/>
            <a:ext cx="8432165" cy="1366520"/>
          </a:xfrm>
          <a:prstGeom prst="rect">
            <a:avLst/>
          </a:prstGeom>
          <a:solidFill>
            <a:schemeClr val="accent6">
              <a:lumMod val="20000"/>
              <a:lumOff val="80000"/>
            </a:schemeClr>
          </a:solidFill>
        </p:spPr>
      </p:pic>
      <p:sp>
        <p:nvSpPr>
          <p:cNvPr id="3" name="矩形 2"/>
          <p:cNvSpPr/>
          <p:nvPr/>
        </p:nvSpPr>
        <p:spPr>
          <a:xfrm>
            <a:off x="317500" y="2842895"/>
            <a:ext cx="11592560" cy="1334770"/>
          </a:xfrm>
          <a:prstGeom prst="rect">
            <a:avLst/>
          </a:prstGeom>
        </p:spPr>
        <p:txBody>
          <a:bodyPr wrap="square">
            <a:noAutofit/>
          </a:bodyPr>
          <a:lstStyle/>
          <a:p>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A. Anxiously </a:t>
            </a:r>
            <a:r>
              <a:rPr lang="en-US" altLang="zh-CN" sz="3200" dirty="0">
                <a:latin typeface="Times New Roman" panose="02020603050405020304" pitchFamily="18" charset="0"/>
                <a:ea typeface="微软雅黑" panose="020B0503020204020204" charset="-122"/>
                <a:cs typeface="Times New Roman" panose="02020603050405020304" pitchFamily="18" charset="0"/>
              </a:rPr>
              <a:t>we listened and </a:t>
            </a:r>
            <a:r>
              <a:rPr lang="en-US" altLang="zh-CN" sz="32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looked </a:t>
            </a:r>
            <a:r>
              <a:rPr lang="en-US" altLang="zh-CN" sz="32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into </a:t>
            </a:r>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the </a:t>
            </a:r>
            <a:r>
              <a:rPr lang="en-US" altLang="zh-CN" sz="32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black environment</a:t>
            </a:r>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 </a:t>
            </a:r>
            <a:r>
              <a:rPr lang="en-US" altLang="zh-CN" sz="3200" dirty="0">
                <a:latin typeface="Times New Roman" panose="02020603050405020304" pitchFamily="18" charset="0"/>
                <a:ea typeface="微软雅黑" panose="020B0503020204020204" charset="-122"/>
                <a:cs typeface="Times New Roman" panose="02020603050405020304" pitchFamily="18" charset="0"/>
              </a:rPr>
              <a:t>A </a:t>
            </a:r>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jeep </a:t>
            </a:r>
            <a:r>
              <a:rPr lang="en-US" altLang="zh-CN" sz="32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came</a:t>
            </a:r>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 </a:t>
            </a:r>
            <a:r>
              <a:rPr lang="en-US" altLang="zh-CN" sz="3200" dirty="0">
                <a:latin typeface="Times New Roman" panose="02020603050405020304" pitchFamily="18" charset="0"/>
                <a:ea typeface="微软雅黑" panose="020B0503020204020204" charset="-122"/>
                <a:cs typeface="Times New Roman" panose="02020603050405020304" pitchFamily="18" charset="0"/>
              </a:rPr>
              <a:t>A forester had </a:t>
            </a:r>
            <a:r>
              <a:rPr lang="en-US" altLang="zh-CN" sz="32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seen</a:t>
            </a:r>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 </a:t>
            </a:r>
            <a:r>
              <a:rPr lang="en-US" altLang="zh-CN" sz="3200" dirty="0">
                <a:latin typeface="Times New Roman" panose="02020603050405020304" pitchFamily="18" charset="0"/>
                <a:ea typeface="微软雅黑" panose="020B0503020204020204" charset="-122"/>
                <a:cs typeface="Times New Roman" panose="02020603050405020304" pitchFamily="18" charset="0"/>
              </a:rPr>
              <a:t>the light from the fire and had come to </a:t>
            </a:r>
            <a:r>
              <a:rPr lang="en-US" altLang="zh-CN" sz="32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take a look</a:t>
            </a:r>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 </a:t>
            </a:r>
            <a:endParaRPr lang="en-US" altLang="zh-CN" sz="3200" dirty="0" smtClean="0">
              <a:latin typeface="Times New Roman" panose="02020603050405020304" pitchFamily="18" charset="0"/>
              <a:ea typeface="微软雅黑" panose="020B0503020204020204" charset="-122"/>
              <a:cs typeface="Times New Roman" panose="02020603050405020304" pitchFamily="18" charset="0"/>
            </a:endParaRPr>
          </a:p>
          <a:p>
            <a:endParaRPr lang="zh-CN" altLang="en-US" sz="3200" dirty="0"/>
          </a:p>
          <a:p>
            <a:r>
              <a:rPr lang="en-US" altLang="zh-CN" sz="3200" dirty="0" smtClean="0">
                <a:latin typeface="Times New Roman" panose="02020603050405020304" pitchFamily="18" charset="0"/>
                <a:ea typeface="微软雅黑" panose="020B0503020204020204" charset="-122"/>
                <a:cs typeface="Times New Roman" panose="02020603050405020304" pitchFamily="18" charset="0"/>
              </a:rPr>
              <a:t>B. </a:t>
            </a:r>
            <a:r>
              <a:rPr lang="en-US" altLang="zh-CN" sz="3200" dirty="0">
                <a:latin typeface="Times New Roman" panose="02020603050405020304" pitchFamily="18" charset="0"/>
                <a:ea typeface="微软雅黑" panose="020B0503020204020204" charset="-122"/>
                <a:cs typeface="Times New Roman" panose="02020603050405020304" pitchFamily="18" charset="0"/>
              </a:rPr>
              <a:t>Anxiously we listened and </a:t>
            </a:r>
            <a:r>
              <a:rPr lang="en-US" altLang="zh-CN" sz="3200" dirty="0">
                <a:solidFill>
                  <a:srgbClr val="0000FF"/>
                </a:solidFill>
                <a:latin typeface="Times New Roman" panose="02020603050405020304" pitchFamily="18" charset="0"/>
                <a:ea typeface="微软雅黑" panose="020B0503020204020204" charset="-122"/>
                <a:cs typeface="Times New Roman" panose="02020603050405020304" pitchFamily="18" charset="0"/>
              </a:rPr>
              <a:t>stared into </a:t>
            </a:r>
            <a:r>
              <a:rPr lang="en-US" altLang="zh-CN" sz="3200" dirty="0">
                <a:latin typeface="Times New Roman" panose="02020603050405020304" pitchFamily="18" charset="0"/>
                <a:ea typeface="微软雅黑" panose="020B0503020204020204" charset="-122"/>
                <a:cs typeface="Times New Roman" panose="02020603050405020304" pitchFamily="18" charset="0"/>
              </a:rPr>
              <a:t>the </a:t>
            </a:r>
            <a:r>
              <a:rPr lang="en-US" altLang="zh-CN" sz="3200" dirty="0">
                <a:solidFill>
                  <a:srgbClr val="0000FF"/>
                </a:solidFill>
                <a:latin typeface="Times New Roman" panose="02020603050405020304" pitchFamily="18" charset="0"/>
                <a:ea typeface="微软雅黑" panose="020B0503020204020204" charset="-122"/>
                <a:cs typeface="Times New Roman" panose="02020603050405020304" pitchFamily="18" charset="0"/>
              </a:rPr>
              <a:t>darkness. </a:t>
            </a:r>
            <a:r>
              <a:rPr lang="en-US" altLang="zh-CN" sz="3200" dirty="0">
                <a:latin typeface="Times New Roman" panose="02020603050405020304" pitchFamily="18" charset="0"/>
                <a:ea typeface="微软雅黑" panose="020B0503020204020204" charset="-122"/>
                <a:cs typeface="Times New Roman" panose="02020603050405020304" pitchFamily="18" charset="0"/>
              </a:rPr>
              <a:t>A jeep </a:t>
            </a:r>
            <a:r>
              <a:rPr lang="en-US" altLang="zh-CN" sz="3200" dirty="0">
                <a:solidFill>
                  <a:srgbClr val="0000FF"/>
                </a:solidFill>
                <a:latin typeface="Times New Roman" panose="02020603050405020304" pitchFamily="18" charset="0"/>
                <a:ea typeface="微软雅黑" panose="020B0503020204020204" charset="-122"/>
                <a:cs typeface="Times New Roman" panose="02020603050405020304" pitchFamily="18" charset="0"/>
              </a:rPr>
              <a:t>appeared</a:t>
            </a:r>
            <a:r>
              <a:rPr lang="en-US" altLang="zh-CN" sz="3200" dirty="0">
                <a:latin typeface="Times New Roman" panose="02020603050405020304" pitchFamily="18" charset="0"/>
                <a:ea typeface="微软雅黑" panose="020B0503020204020204" charset="-122"/>
                <a:cs typeface="Times New Roman" panose="02020603050405020304" pitchFamily="18" charset="0"/>
              </a:rPr>
              <a:t>. A </a:t>
            </a:r>
            <a:r>
              <a:rPr lang="en-US" altLang="zh-CN" sz="3200" u="sng" dirty="0">
                <a:latin typeface="Times New Roman" panose="02020603050405020304" pitchFamily="18" charset="0"/>
                <a:ea typeface="微软雅黑" panose="020B0503020204020204" charset="-122"/>
                <a:cs typeface="Times New Roman" panose="02020603050405020304" pitchFamily="18" charset="0"/>
              </a:rPr>
              <a:t>forester</a:t>
            </a:r>
            <a:r>
              <a:rPr lang="en-US" altLang="zh-CN" sz="3200" dirty="0">
                <a:latin typeface="Times New Roman" panose="02020603050405020304" pitchFamily="18" charset="0"/>
                <a:ea typeface="微软雅黑" panose="020B0503020204020204" charset="-122"/>
                <a:cs typeface="Times New Roman" panose="02020603050405020304" pitchFamily="18" charset="0"/>
              </a:rPr>
              <a:t> had </a:t>
            </a:r>
            <a:r>
              <a:rPr lang="en-US" altLang="zh-CN" sz="3200" dirty="0">
                <a:solidFill>
                  <a:srgbClr val="0000FF"/>
                </a:solidFill>
                <a:latin typeface="Times New Roman" panose="02020603050405020304" pitchFamily="18" charset="0"/>
                <a:ea typeface="微软雅黑" panose="020B0503020204020204" charset="-122"/>
                <a:cs typeface="Times New Roman" panose="02020603050405020304" pitchFamily="18" charset="0"/>
              </a:rPr>
              <a:t>spotted</a:t>
            </a:r>
            <a:r>
              <a:rPr lang="en-US" altLang="zh-CN" sz="3200" dirty="0">
                <a:latin typeface="Times New Roman" panose="02020603050405020304" pitchFamily="18" charset="0"/>
                <a:ea typeface="微软雅黑" panose="020B0503020204020204" charset="-122"/>
                <a:cs typeface="Times New Roman" panose="02020603050405020304" pitchFamily="18" charset="0"/>
              </a:rPr>
              <a:t> the light from the fire and had come to </a:t>
            </a:r>
            <a:r>
              <a:rPr lang="en-US" altLang="zh-CN" sz="3200" dirty="0">
                <a:solidFill>
                  <a:srgbClr val="0000FF"/>
                </a:solidFill>
                <a:latin typeface="Times New Roman" panose="02020603050405020304" pitchFamily="18" charset="0"/>
                <a:ea typeface="微软雅黑" panose="020B0503020204020204" charset="-122"/>
                <a:cs typeface="Times New Roman" panose="02020603050405020304" pitchFamily="18" charset="0"/>
              </a:rPr>
              <a:t>have a check</a:t>
            </a:r>
            <a:r>
              <a:rPr lang="en-US" altLang="zh-CN" sz="3200" dirty="0">
                <a:latin typeface="Times New Roman" panose="02020603050405020304" pitchFamily="18" charset="0"/>
                <a:ea typeface="微软雅黑" panose="020B0503020204020204" charset="-122"/>
                <a:cs typeface="Times New Roman" panose="02020603050405020304" pitchFamily="18" charset="0"/>
              </a:rPr>
              <a:t>. </a:t>
            </a:r>
            <a:endParaRPr lang="en-US" altLang="zh-CN" sz="3200" dirty="0">
              <a:latin typeface="Times New Roman" panose="02020603050405020304" pitchFamily="18" charset="0"/>
              <a:ea typeface="微软雅黑" panose="020B0503020204020204" charset="-122"/>
              <a:cs typeface="Times New Roman" panose="02020603050405020304" pitchFamily="18" charset="0"/>
            </a:endParaRPr>
          </a:p>
          <a:p>
            <a:endParaRPr lang="zh-CN" altLang="en-US" sz="3200" dirty="0"/>
          </a:p>
        </p:txBody>
      </p:sp>
      <p:sp>
        <p:nvSpPr>
          <p:cNvPr id="4" name="矩形 3"/>
          <p:cNvSpPr/>
          <p:nvPr/>
        </p:nvSpPr>
        <p:spPr>
          <a:xfrm>
            <a:off x="5991910" y="5699555"/>
            <a:ext cx="740410" cy="1322070"/>
          </a:xfrm>
          <a:prstGeom prst="rect">
            <a:avLst/>
          </a:prstGeom>
        </p:spPr>
        <p:txBody>
          <a:bodyPr wrap="none">
            <a:spAutoFit/>
          </a:bodyPr>
          <a:lstStyle/>
          <a:p>
            <a:r>
              <a:rPr lang="zh-CN" altLang="en-US" sz="80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8000" dirty="0">
              <a:solidFill>
                <a:srgbClr val="FF0000"/>
              </a:solidFill>
            </a:endParaRPr>
          </a:p>
        </p:txBody>
      </p:sp>
      <p:sp>
        <p:nvSpPr>
          <p:cNvPr id="5" name="文本框 4"/>
          <p:cNvSpPr txBox="1"/>
          <p:nvPr/>
        </p:nvSpPr>
        <p:spPr>
          <a:xfrm>
            <a:off x="925195" y="1365885"/>
            <a:ext cx="7981315" cy="1198880"/>
          </a:xfrm>
          <a:prstGeom prst="rect">
            <a:avLst/>
          </a:prstGeom>
          <a:noFill/>
        </p:spPr>
        <p:txBody>
          <a:bodyPr wrap="square" rtlCol="0" anchor="t">
            <a:spAutoFit/>
          </a:bodyPr>
          <a:p>
            <a:pPr algn="just"/>
            <a:r>
              <a:rPr lang="en-US" altLang="zh-CN" sz="3600" b="1" dirty="0" smtClean="0">
                <a:latin typeface="方正幼线简体" panose="03000509000000000000" pitchFamily="65" charset="-122"/>
                <a:ea typeface="方正幼线简体" panose="03000509000000000000" pitchFamily="65" charset="-122"/>
                <a:sym typeface="+mn-ea"/>
              </a:rPr>
              <a:t> </a:t>
            </a:r>
            <a:r>
              <a:rPr lang="en-US" altLang="zh-CN" sz="3600" b="1" dirty="0" smtClean="0">
                <a:latin typeface="Times New Roman" panose="02020603050405020304" pitchFamily="18" charset="0"/>
                <a:ea typeface="微软雅黑" panose="020B0503020204020204" charset="-122"/>
                <a:cs typeface="Times New Roman" panose="02020603050405020304" pitchFamily="18" charset="0"/>
                <a:sym typeface="+mn-ea"/>
              </a:rPr>
              <a:t>Paragraph 2</a:t>
            </a:r>
            <a:r>
              <a:rPr lang="en-US" altLang="zh-CN" sz="3600" b="1" dirty="0">
                <a:latin typeface="Times New Roman" panose="02020603050405020304" pitchFamily="18" charset="0"/>
                <a:ea typeface="微软雅黑" panose="020B0503020204020204" charset="-122"/>
                <a:cs typeface="Times New Roman" panose="02020603050405020304" pitchFamily="18" charset="0"/>
                <a:sym typeface="+mn-ea"/>
              </a:rPr>
              <a:t>: </a:t>
            </a:r>
            <a:endParaRPr lang="en-US" altLang="zh-CN" sz="3600" b="1" dirty="0">
              <a:latin typeface="Times New Roman" panose="02020603050405020304" pitchFamily="18" charset="0"/>
              <a:ea typeface="微软雅黑" panose="020B0503020204020204" charset="-122"/>
              <a:cs typeface="Times New Roman" panose="02020603050405020304" pitchFamily="18" charset="0"/>
              <a:sym typeface="+mn-ea"/>
            </a:endParaRPr>
          </a:p>
          <a:p>
            <a:pPr algn="just"/>
            <a:r>
              <a:rPr lang="en-US" altLang="zh-CN" sz="3600" i="1" dirty="0" smtClean="0">
                <a:latin typeface="Times New Roman" panose="02020603050405020304" pitchFamily="18" charset="0"/>
                <a:ea typeface="微软雅黑" panose="020B0503020204020204" charset="-122"/>
                <a:cs typeface="Times New Roman" panose="02020603050405020304" pitchFamily="18" charset="0"/>
                <a:sym typeface="+mn-ea"/>
              </a:rPr>
              <a:t>Suddenly</a:t>
            </a:r>
            <a:r>
              <a:rPr lang="en-US" altLang="zh-CN" sz="3600" i="1" dirty="0">
                <a:latin typeface="Times New Roman" panose="02020603050405020304" pitchFamily="18" charset="0"/>
                <a:ea typeface="微软雅黑" panose="020B0503020204020204" charset="-122"/>
                <a:cs typeface="Times New Roman" panose="02020603050405020304" pitchFamily="18" charset="0"/>
                <a:sym typeface="+mn-ea"/>
              </a:rPr>
              <a:t>, we heard </a:t>
            </a:r>
            <a:r>
              <a:rPr lang="en-US" altLang="zh-CN" sz="3600" i="1" dirty="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ea"/>
              </a:rPr>
              <a:t>a noise </a:t>
            </a:r>
            <a:r>
              <a:rPr lang="en-US" altLang="zh-CN" sz="3600" i="1" dirty="0">
                <a:latin typeface="Times New Roman" panose="02020603050405020304" pitchFamily="18" charset="0"/>
                <a:ea typeface="微软雅黑" panose="020B0503020204020204" charset="-122"/>
                <a:cs typeface="Times New Roman" panose="02020603050405020304" pitchFamily="18" charset="0"/>
                <a:sym typeface="+mn-ea"/>
              </a:rPr>
              <a:t>in the forest.</a:t>
            </a:r>
            <a:r>
              <a:rPr lang="en-US" altLang="zh-CN" sz="3600" dirty="0">
                <a:latin typeface="Times New Roman" panose="02020603050405020304" pitchFamily="18" charset="0"/>
                <a:ea typeface="微软雅黑" panose="020B0503020204020204" charset="-122"/>
                <a:cs typeface="Times New Roman" panose="02020603050405020304" pitchFamily="18" charset="0"/>
                <a:sym typeface="+mn-ea"/>
              </a:rPr>
              <a:t> </a:t>
            </a:r>
            <a:endParaRPr lang="en-US" altLang="zh-CN" sz="3600" dirty="0">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5"/>
          <p:cNvSpPr>
            <a:spLocks noChangeArrowheads="1"/>
          </p:cNvSpPr>
          <p:nvPr/>
        </p:nvSpPr>
        <p:spPr bwMode="auto">
          <a:xfrm>
            <a:off x="553085" y="260350"/>
            <a:ext cx="11188700" cy="706755"/>
          </a:xfrm>
          <a:prstGeom prst="rect">
            <a:avLst/>
          </a:prstGeom>
          <a:noFill/>
          <a:ln w="9525">
            <a:noFill/>
            <a:miter lim="800000"/>
          </a:ln>
        </p:spPr>
        <p:txBody>
          <a:bodyPr wrap="square">
            <a:spAutoFit/>
          </a:bodyPr>
          <a:lstStyle/>
          <a:p>
            <a:r>
              <a:rPr lang="en-US" altLang="zh-CN" sz="4000">
                <a:solidFill>
                  <a:srgbClr val="CC0000"/>
                </a:solidFill>
                <a:latin typeface="Arial Black" panose="020B0A04020102020204" pitchFamily="34" charset="0"/>
              </a:rPr>
              <a:t>Review:  Steps </a:t>
            </a:r>
            <a:r>
              <a:rPr lang="en-US" altLang="zh-CN" sz="3200" i="1">
                <a:latin typeface="Arial Black" panose="020B0A04020102020204" pitchFamily="34" charset="0"/>
              </a:rPr>
              <a:t>to </a:t>
            </a:r>
            <a:r>
              <a:rPr lang="en-US" altLang="zh-CN" sz="2800" i="1">
                <a:latin typeface="Arial Black" panose="020B0A04020102020204" pitchFamily="34" charset="0"/>
              </a:rPr>
              <a:t>continue a story</a:t>
            </a:r>
            <a:endParaRPr lang="en-US" altLang="zh-CN" sz="2800" i="1">
              <a:latin typeface="Arial Black" panose="020B0A04020102020204" pitchFamily="34" charset="0"/>
            </a:endParaRPr>
          </a:p>
        </p:txBody>
      </p:sp>
      <p:sp>
        <p:nvSpPr>
          <p:cNvPr id="32773" name="TextBox 5"/>
          <p:cNvSpPr txBox="1">
            <a:spLocks noChangeArrowheads="1"/>
          </p:cNvSpPr>
          <p:nvPr>
            <p:custDataLst>
              <p:tags r:id="rId1"/>
            </p:custDataLst>
          </p:nvPr>
        </p:nvSpPr>
        <p:spPr bwMode="auto">
          <a:xfrm>
            <a:off x="2135505" y="1303020"/>
            <a:ext cx="8850630" cy="983615"/>
          </a:xfrm>
          <a:prstGeom prst="rect">
            <a:avLst/>
          </a:prstGeom>
          <a:noFill/>
          <a:ln w="9525">
            <a:noFill/>
            <a:miter lim="800000"/>
          </a:ln>
        </p:spPr>
        <p:txBody>
          <a:bodyPr wrap="square">
            <a:spAutoFit/>
          </a:bodyPr>
          <a:lstStyle/>
          <a:p>
            <a:r>
              <a:rPr lang="en-US" altLang="zh-CN" sz="3200" b="1">
                <a:latin typeface="Calibri" panose="020F0502020204030204" charset="0"/>
              </a:rPr>
              <a:t>Step 1: Read for</a:t>
            </a:r>
            <a:r>
              <a:rPr lang="en-US" altLang="zh-CN" sz="3200" b="1">
                <a:solidFill>
                  <a:srgbClr val="FF0000"/>
                </a:solidFill>
                <a:latin typeface="Calibri" panose="020F0502020204030204" charset="0"/>
              </a:rPr>
              <a:t> elements</a:t>
            </a:r>
            <a:r>
              <a:rPr lang="en-US" altLang="zh-CN" sz="3200" b="1">
                <a:latin typeface="Calibri" panose="020F0502020204030204" charset="0"/>
              </a:rPr>
              <a:t>/</a:t>
            </a:r>
            <a:r>
              <a:rPr lang="en-US" altLang="zh-CN" sz="3200" b="1">
                <a:solidFill>
                  <a:srgbClr val="FF0000"/>
                </a:solidFill>
                <a:latin typeface="Calibri" panose="020F0502020204030204" charset="0"/>
              </a:rPr>
              <a:t>basic information</a:t>
            </a:r>
            <a:endParaRPr lang="en-US" altLang="zh-CN" sz="3200" b="1">
              <a:solidFill>
                <a:srgbClr val="FF0000"/>
              </a:solidFill>
              <a:latin typeface="Calibri" panose="020F0502020204030204" charset="0"/>
            </a:endParaRPr>
          </a:p>
          <a:p>
            <a:r>
              <a:rPr lang="en-US" altLang="zh-CN" sz="2600" b="1">
                <a:latin typeface="Times New Roman" panose="02020603050405020304" pitchFamily="18" charset="0"/>
              </a:rPr>
              <a:t>(</a:t>
            </a:r>
            <a:r>
              <a:rPr lang="en-US" altLang="zh-CN" sz="2600" b="1" i="1">
                <a:latin typeface="Times New Roman" panose="02020603050405020304" pitchFamily="18" charset="0"/>
              </a:rPr>
              <a:t>when, where, who, what, how, why</a:t>
            </a:r>
            <a:r>
              <a:rPr lang="en-US" altLang="zh-CN" sz="2600" b="1">
                <a:latin typeface="Times New Roman" panose="02020603050405020304" pitchFamily="18" charset="0"/>
              </a:rPr>
              <a:t>)</a:t>
            </a:r>
            <a:endParaRPr lang="en-US" altLang="zh-CN" sz="2600" b="1">
              <a:latin typeface="Times New Roman" panose="02020603050405020304" pitchFamily="18" charset="0"/>
            </a:endParaRPr>
          </a:p>
        </p:txBody>
      </p:sp>
      <p:sp>
        <p:nvSpPr>
          <p:cNvPr id="32774" name="TextBox 5"/>
          <p:cNvSpPr txBox="1">
            <a:spLocks noChangeArrowheads="1"/>
          </p:cNvSpPr>
          <p:nvPr>
            <p:custDataLst>
              <p:tags r:id="rId2"/>
            </p:custDataLst>
          </p:nvPr>
        </p:nvSpPr>
        <p:spPr bwMode="auto">
          <a:xfrm>
            <a:off x="2135505" y="2166620"/>
            <a:ext cx="7329170" cy="583565"/>
          </a:xfrm>
          <a:prstGeom prst="rect">
            <a:avLst/>
          </a:prstGeom>
          <a:noFill/>
          <a:ln w="9525">
            <a:noFill/>
            <a:miter lim="800000"/>
          </a:ln>
        </p:spPr>
        <p:txBody>
          <a:bodyPr wrap="square">
            <a:spAutoFit/>
          </a:bodyPr>
          <a:lstStyle/>
          <a:p>
            <a:r>
              <a:rPr lang="en-US" altLang="zh-CN" sz="3200" b="1">
                <a:latin typeface="Calibri" panose="020F0502020204030204" charset="0"/>
              </a:rPr>
              <a:t>Step 2: Read for the </a:t>
            </a:r>
            <a:r>
              <a:rPr lang="en-US" altLang="zh-CN" sz="3200" b="1">
                <a:solidFill>
                  <a:srgbClr val="FF0000"/>
                </a:solidFill>
                <a:latin typeface="Calibri" panose="020F0502020204030204" charset="0"/>
              </a:rPr>
              <a:t>main plot</a:t>
            </a:r>
            <a:endParaRPr lang="en-US" altLang="zh-CN" sz="3200" b="1">
              <a:solidFill>
                <a:srgbClr val="FF0000"/>
              </a:solidFill>
              <a:latin typeface="Calibri" panose="020F0502020204030204" charset="0"/>
            </a:endParaRPr>
          </a:p>
        </p:txBody>
      </p:sp>
      <p:sp>
        <p:nvSpPr>
          <p:cNvPr id="32775" name="TextBox 5"/>
          <p:cNvSpPr txBox="1">
            <a:spLocks noChangeArrowheads="1"/>
          </p:cNvSpPr>
          <p:nvPr>
            <p:custDataLst>
              <p:tags r:id="rId3"/>
            </p:custDataLst>
          </p:nvPr>
        </p:nvSpPr>
        <p:spPr bwMode="auto">
          <a:xfrm>
            <a:off x="2135505" y="2787015"/>
            <a:ext cx="9344025" cy="583565"/>
          </a:xfrm>
          <a:prstGeom prst="rect">
            <a:avLst/>
          </a:prstGeom>
          <a:noFill/>
          <a:ln w="9525">
            <a:noFill/>
            <a:miter lim="800000"/>
          </a:ln>
        </p:spPr>
        <p:txBody>
          <a:bodyPr wrap="square">
            <a:spAutoFit/>
          </a:bodyPr>
          <a:lstStyle/>
          <a:p>
            <a:r>
              <a:rPr lang="en-US" altLang="zh-CN" sz="3200" b="1">
                <a:latin typeface="Calibri" panose="020F0502020204030204" charset="0"/>
              </a:rPr>
              <a:t>Step 3: Gather ideas &amp; Read for the</a:t>
            </a:r>
            <a:r>
              <a:rPr lang="en-US" altLang="zh-CN" sz="3200" b="1">
                <a:solidFill>
                  <a:srgbClr val="FF0000"/>
                </a:solidFill>
                <a:latin typeface="Calibri" panose="020F0502020204030204" charset="0"/>
              </a:rPr>
              <a:t> language</a:t>
            </a:r>
            <a:endParaRPr lang="zh-CN" altLang="en-US" sz="3200" b="1">
              <a:solidFill>
                <a:srgbClr val="FF0000"/>
              </a:solidFill>
              <a:latin typeface="Calibri" panose="020F0502020204030204" charset="0"/>
            </a:endParaRPr>
          </a:p>
        </p:txBody>
      </p:sp>
      <p:sp>
        <p:nvSpPr>
          <p:cNvPr id="30725" name="TextBox 5"/>
          <p:cNvSpPr txBox="1">
            <a:spLocks noChangeArrowheads="1"/>
          </p:cNvSpPr>
          <p:nvPr>
            <p:custDataLst>
              <p:tags r:id="rId4"/>
            </p:custDataLst>
          </p:nvPr>
        </p:nvSpPr>
        <p:spPr bwMode="auto">
          <a:xfrm>
            <a:off x="2135188" y="3277871"/>
            <a:ext cx="8496300" cy="1783715"/>
          </a:xfrm>
          <a:prstGeom prst="rect">
            <a:avLst/>
          </a:prstGeom>
          <a:noFill/>
          <a:ln w="9525">
            <a:noFill/>
            <a:miter lim="800000"/>
          </a:ln>
        </p:spPr>
        <p:txBody>
          <a:bodyPr>
            <a:spAutoFit/>
          </a:bodyPr>
          <a:lstStyle/>
          <a:p>
            <a:r>
              <a:rPr lang="en-US" altLang="zh-CN" sz="3200" b="1">
                <a:latin typeface="Calibri" panose="020F0502020204030204" charset="0"/>
              </a:rPr>
              <a:t>Step 4: Make </a:t>
            </a:r>
            <a:r>
              <a:rPr lang="en-US" altLang="zh-CN" sz="3200" b="1">
                <a:solidFill>
                  <a:srgbClr val="FF0000"/>
                </a:solidFill>
                <a:latin typeface="Calibri" panose="020F0502020204030204" charset="0"/>
              </a:rPr>
              <a:t>predictions</a:t>
            </a:r>
            <a:r>
              <a:rPr lang="en-US" altLang="zh-CN" sz="3200" b="1">
                <a:latin typeface="Calibri" panose="020F0502020204030204" charset="0"/>
              </a:rPr>
              <a:t>/</a:t>
            </a:r>
            <a:r>
              <a:rPr lang="en-US" altLang="zh-CN" sz="3200" b="1">
                <a:solidFill>
                  <a:srgbClr val="FF0000"/>
                </a:solidFill>
                <a:latin typeface="Calibri" panose="020F0502020204030204" charset="0"/>
              </a:rPr>
              <a:t>Infer</a:t>
            </a:r>
            <a:r>
              <a:rPr lang="en-US" altLang="zh-CN" sz="3200" b="1">
                <a:latin typeface="Calibri" panose="020F0502020204030204" charset="0"/>
              </a:rPr>
              <a:t> the</a:t>
            </a:r>
            <a:r>
              <a:rPr lang="en-US" altLang="zh-CN" sz="3200" b="1">
                <a:solidFill>
                  <a:srgbClr val="FF0000"/>
                </a:solidFill>
                <a:latin typeface="Calibri" panose="020F0502020204030204" charset="0"/>
              </a:rPr>
              <a:t> </a:t>
            </a:r>
            <a:r>
              <a:rPr lang="en-US" altLang="zh-CN" sz="3200" b="1">
                <a:latin typeface="Calibri" panose="020F0502020204030204" charset="0"/>
              </a:rPr>
              <a:t>development</a:t>
            </a:r>
            <a:endParaRPr lang="en-US" altLang="zh-CN" sz="3200" b="1">
              <a:latin typeface="Calibri" panose="020F0502020204030204" charset="0"/>
            </a:endParaRPr>
          </a:p>
          <a:p>
            <a:r>
              <a:rPr lang="en-US" altLang="zh-CN" sz="2600" b="1">
                <a:latin typeface="Times New Roman" panose="02020603050405020304" pitchFamily="18" charset="0"/>
              </a:rPr>
              <a:t>(</a:t>
            </a:r>
            <a:r>
              <a:rPr lang="en-US" altLang="zh-CN" sz="2600" b="1" i="1">
                <a:latin typeface="Times New Roman" panose="02020603050405020304" pitchFamily="18" charset="0"/>
              </a:rPr>
              <a:t>the plot, the given two sentences</a:t>
            </a:r>
            <a:r>
              <a:rPr lang="en-US" altLang="zh-CN" sz="2600" b="1">
                <a:latin typeface="Times New Roman" panose="02020603050405020304" pitchFamily="18" charset="0"/>
              </a:rPr>
              <a:t>)</a:t>
            </a:r>
            <a:endParaRPr lang="en-US" altLang="zh-CN" sz="2600" b="1">
              <a:latin typeface="Times New Roman" panose="02020603050405020304" pitchFamily="18" charset="0"/>
            </a:endParaRPr>
          </a:p>
          <a:p>
            <a:endParaRPr lang="en-US" altLang="zh-CN" sz="2600" b="1">
              <a:latin typeface="Times New Roman" panose="02020603050405020304" pitchFamily="18" charset="0"/>
            </a:endParaRPr>
          </a:p>
          <a:p>
            <a:endParaRPr lang="en-US" altLang="zh-CN" sz="2600" b="1">
              <a:latin typeface="Times New Roman" panose="02020603050405020304" pitchFamily="18" charset="0"/>
            </a:endParaRPr>
          </a:p>
        </p:txBody>
      </p:sp>
      <p:sp>
        <p:nvSpPr>
          <p:cNvPr id="32777" name="TextBox 5"/>
          <p:cNvSpPr txBox="1">
            <a:spLocks noChangeArrowheads="1"/>
          </p:cNvSpPr>
          <p:nvPr>
            <p:custDataLst>
              <p:tags r:id="rId5"/>
            </p:custDataLst>
          </p:nvPr>
        </p:nvSpPr>
        <p:spPr bwMode="auto">
          <a:xfrm>
            <a:off x="2135189" y="4254183"/>
            <a:ext cx="7056437" cy="976312"/>
          </a:xfrm>
          <a:prstGeom prst="rect">
            <a:avLst/>
          </a:prstGeom>
          <a:noFill/>
          <a:ln w="9525">
            <a:noFill/>
            <a:miter lim="800000"/>
          </a:ln>
        </p:spPr>
        <p:txBody>
          <a:bodyPr>
            <a:spAutoFit/>
          </a:bodyPr>
          <a:lstStyle/>
          <a:p>
            <a:r>
              <a:rPr lang="en-US" altLang="zh-CN" sz="3200" b="1">
                <a:latin typeface="Calibri" panose="020F0502020204030204" charset="0"/>
              </a:rPr>
              <a:t>Step 5: </a:t>
            </a:r>
            <a:r>
              <a:rPr lang="en-US" altLang="zh-CN" sz="3200" b="1">
                <a:solidFill>
                  <a:srgbClr val="FF0000"/>
                </a:solidFill>
                <a:latin typeface="Calibri" panose="020F0502020204030204" charset="0"/>
              </a:rPr>
              <a:t>Continue</a:t>
            </a:r>
            <a:r>
              <a:rPr lang="en-US" altLang="zh-CN" sz="3200" b="1">
                <a:latin typeface="Calibri" panose="020F0502020204030204" charset="0"/>
              </a:rPr>
              <a:t> the story</a:t>
            </a:r>
            <a:endParaRPr lang="en-US" altLang="zh-CN" sz="3200" b="1">
              <a:latin typeface="Calibri" panose="020F0502020204030204" charset="0"/>
            </a:endParaRPr>
          </a:p>
          <a:p>
            <a:r>
              <a:rPr lang="en-US" altLang="zh-CN" sz="2600" b="1">
                <a:latin typeface="Times New Roman" panose="02020603050405020304" pitchFamily="18" charset="0"/>
              </a:rPr>
              <a:t>(</a:t>
            </a:r>
            <a:r>
              <a:rPr lang="en-US" altLang="zh-CN" sz="2600" b="1" i="1">
                <a:latin typeface="Times New Roman" panose="02020603050405020304" pitchFamily="18" charset="0"/>
              </a:rPr>
              <a:t>the requirements</a:t>
            </a:r>
            <a:r>
              <a:rPr lang="en-US" altLang="zh-CN" sz="2600" b="1">
                <a:latin typeface="Times New Roman" panose="02020603050405020304" pitchFamily="18" charset="0"/>
              </a:rPr>
              <a:t>)</a:t>
            </a:r>
            <a:endParaRPr lang="en-US" altLang="zh-CN" sz="2600" b="1">
              <a:latin typeface="Times New Roman" panose="02020603050405020304" pitchFamily="18" charset="0"/>
            </a:endParaRPr>
          </a:p>
        </p:txBody>
      </p:sp>
      <p:sp>
        <p:nvSpPr>
          <p:cNvPr id="32778" name="TextBox 5"/>
          <p:cNvSpPr txBox="1">
            <a:spLocks noChangeArrowheads="1"/>
          </p:cNvSpPr>
          <p:nvPr>
            <p:custDataLst>
              <p:tags r:id="rId6"/>
            </p:custDataLst>
          </p:nvPr>
        </p:nvSpPr>
        <p:spPr bwMode="auto">
          <a:xfrm>
            <a:off x="2135189" y="5190173"/>
            <a:ext cx="7056437" cy="976312"/>
          </a:xfrm>
          <a:prstGeom prst="rect">
            <a:avLst/>
          </a:prstGeom>
          <a:noFill/>
          <a:ln w="9525">
            <a:noFill/>
            <a:miter lim="800000"/>
          </a:ln>
        </p:spPr>
        <p:txBody>
          <a:bodyPr>
            <a:spAutoFit/>
          </a:bodyPr>
          <a:lstStyle/>
          <a:p>
            <a:r>
              <a:rPr lang="en-US" altLang="zh-CN" sz="3200" b="1">
                <a:latin typeface="Calibri" panose="020F0502020204030204" charset="0"/>
              </a:rPr>
              <a:t>Step 6: </a:t>
            </a:r>
            <a:r>
              <a:rPr lang="en-US" altLang="zh-CN" sz="3200" b="1">
                <a:solidFill>
                  <a:srgbClr val="FF0000"/>
                </a:solidFill>
                <a:latin typeface="Calibri" panose="020F0502020204030204" charset="0"/>
              </a:rPr>
              <a:t>Polish </a:t>
            </a:r>
            <a:r>
              <a:rPr lang="en-US" altLang="zh-CN" sz="3200" b="1">
                <a:latin typeface="Calibri" panose="020F0502020204030204" charset="0"/>
              </a:rPr>
              <a:t>your writing</a:t>
            </a:r>
            <a:endParaRPr lang="en-US" altLang="zh-CN" sz="3200" b="1">
              <a:latin typeface="Calibri" panose="020F0502020204030204" charset="0"/>
            </a:endParaRPr>
          </a:p>
          <a:p>
            <a:r>
              <a:rPr lang="en-US" altLang="zh-CN" sz="2600" b="1">
                <a:latin typeface="Times New Roman" panose="02020603050405020304" pitchFamily="18" charset="0"/>
              </a:rPr>
              <a:t>(</a:t>
            </a:r>
            <a:r>
              <a:rPr lang="en-US" altLang="zh-CN" sz="2600" b="1" i="1">
                <a:latin typeface="Times New Roman" panose="02020603050405020304" pitchFamily="18" charset="0"/>
              </a:rPr>
              <a:t>refer to the Criteria for Assessment</a:t>
            </a:r>
            <a:r>
              <a:rPr lang="en-US" altLang="zh-CN" sz="2600" b="1">
                <a:latin typeface="Times New Roman" panose="02020603050405020304" pitchFamily="18" charset="0"/>
              </a:rPr>
              <a:t>)</a:t>
            </a:r>
            <a:endParaRPr lang="en-US" altLang="zh-CN" sz="2600" b="1">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slide(fromBottom)">
                                      <p:cBhvr>
                                        <p:cTn id="7" dur="500"/>
                                        <p:tgtEl>
                                          <p:spTgt spid="3277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2774"/>
                                        </p:tgtEl>
                                        <p:attrNameLst>
                                          <p:attrName>style.visibility</p:attrName>
                                        </p:attrNameLst>
                                      </p:cBhvr>
                                      <p:to>
                                        <p:strVal val="visible"/>
                                      </p:to>
                                    </p:set>
                                    <p:animEffect transition="in" filter="slide(fromBottom)">
                                      <p:cBhvr>
                                        <p:cTn id="12" dur="500"/>
                                        <p:tgtEl>
                                          <p:spTgt spid="3277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2775"/>
                                        </p:tgtEl>
                                        <p:attrNameLst>
                                          <p:attrName>style.visibility</p:attrName>
                                        </p:attrNameLst>
                                      </p:cBhvr>
                                      <p:to>
                                        <p:strVal val="visible"/>
                                      </p:to>
                                    </p:set>
                                    <p:animEffect transition="in" filter="slide(fromBottom)">
                                      <p:cBhvr>
                                        <p:cTn id="17" dur="500"/>
                                        <p:tgtEl>
                                          <p:spTgt spid="3277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0725"/>
                                        </p:tgtEl>
                                        <p:attrNameLst>
                                          <p:attrName>style.visibility</p:attrName>
                                        </p:attrNameLst>
                                      </p:cBhvr>
                                      <p:to>
                                        <p:strVal val="visible"/>
                                      </p:to>
                                    </p:set>
                                    <p:animEffect transition="in" filter="slide(fromBottom)">
                                      <p:cBhvr>
                                        <p:cTn id="22" dur="500"/>
                                        <p:tgtEl>
                                          <p:spTgt spid="3072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2777"/>
                                        </p:tgtEl>
                                        <p:attrNameLst>
                                          <p:attrName>style.visibility</p:attrName>
                                        </p:attrNameLst>
                                      </p:cBhvr>
                                      <p:to>
                                        <p:strVal val="visible"/>
                                      </p:to>
                                    </p:set>
                                    <p:animEffect transition="in" filter="slide(fromBottom)">
                                      <p:cBhvr>
                                        <p:cTn id="27" dur="500"/>
                                        <p:tgtEl>
                                          <p:spTgt spid="32777"/>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2778"/>
                                        </p:tgtEl>
                                        <p:attrNameLst>
                                          <p:attrName>style.visibility</p:attrName>
                                        </p:attrNameLst>
                                      </p:cBhvr>
                                      <p:to>
                                        <p:strVal val="visible"/>
                                      </p:to>
                                    </p:set>
                                    <p:animEffect transition="in" filter="slide(fromBottom)">
                                      <p:cBhvr>
                                        <p:cTn id="32" dur="500"/>
                                        <p:tgtEl>
                                          <p:spTgt spid="32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P spid="32774" grpId="0"/>
      <p:bldP spid="32775" grpId="0"/>
      <p:bldP spid="30725" grpId="0"/>
      <p:bldP spid="32777" grpId="0"/>
      <p:bldP spid="3277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355725" y="100965"/>
            <a:ext cx="6866890" cy="1210310"/>
          </a:xfrm>
          <a:prstGeom prst="rect">
            <a:avLst/>
          </a:prstGeom>
        </p:spPr>
      </p:pic>
      <p:sp>
        <p:nvSpPr>
          <p:cNvPr id="3" name="矩形 2"/>
          <p:cNvSpPr/>
          <p:nvPr/>
        </p:nvSpPr>
        <p:spPr>
          <a:xfrm>
            <a:off x="385445" y="1528445"/>
            <a:ext cx="10615930" cy="4831080"/>
          </a:xfrm>
          <a:prstGeom prst="rect">
            <a:avLst/>
          </a:prstGeom>
        </p:spPr>
        <p:txBody>
          <a:bodyPr wrap="square">
            <a:spAutoFit/>
          </a:bodyPr>
          <a:lstStyle/>
          <a:p>
            <a:r>
              <a:rPr lang="en-US" altLang="zh-CN" sz="2800" dirty="0" smtClean="0">
                <a:latin typeface="Times New Roman" panose="02020603050405020304" pitchFamily="18" charset="0"/>
                <a:ea typeface="微软雅黑" panose="020B0503020204020204" charset="-122"/>
                <a:cs typeface="Times New Roman" panose="02020603050405020304" pitchFamily="18" charset="0"/>
              </a:rPr>
              <a:t>1. He was alone, and he was concerned about his dog: </a:t>
            </a:r>
            <a:endParaRPr lang="en-US" altLang="zh-CN" sz="2800" dirty="0" smtClean="0">
              <a:latin typeface="Times New Roman" panose="02020603050405020304" pitchFamily="18" charset="0"/>
              <a:ea typeface="微软雅黑" panose="020B0503020204020204" charset="-122"/>
              <a:cs typeface="Times New Roman" panose="02020603050405020304" pitchFamily="18" charset="0"/>
            </a:endParaRPr>
          </a:p>
          <a:p>
            <a:r>
              <a:rPr lang="en-US" altLang="zh-CN" sz="2800" dirty="0" smtClean="0">
                <a:highlight>
                  <a:srgbClr val="FFFF00"/>
                </a:highlight>
                <a:latin typeface="Times New Roman" panose="02020603050405020304" pitchFamily="18" charset="0"/>
                <a:ea typeface="微软雅黑" panose="020B0503020204020204" charset="-122"/>
                <a:cs typeface="Times New Roman" panose="02020603050405020304" pitchFamily="18" charset="0"/>
              </a:rPr>
              <a:t>Polished: </a:t>
            </a:r>
            <a:endParaRPr lang="en-US" altLang="zh-CN" sz="2800" dirty="0" smtClean="0">
              <a:highlight>
                <a:srgbClr val="FFFF00"/>
              </a:highlight>
              <a:latin typeface="Times New Roman" panose="02020603050405020304" pitchFamily="18" charset="0"/>
              <a:ea typeface="微软雅黑" panose="020B0503020204020204" charset="-122"/>
              <a:cs typeface="Times New Roman" panose="02020603050405020304" pitchFamily="18" charset="0"/>
            </a:endParaRPr>
          </a:p>
          <a:p>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He </a:t>
            </a:r>
            <a:r>
              <a:rPr lang="en-US" altLang="zh-CN" sz="2800" dirty="0">
                <a:solidFill>
                  <a:schemeClr val="tx1"/>
                </a:solidFill>
                <a:latin typeface="Times New Roman" panose="02020603050405020304" pitchFamily="18" charset="0"/>
                <a:ea typeface="微软雅黑" panose="020B0503020204020204" charset="-122"/>
                <a:cs typeface="Times New Roman" panose="02020603050405020304" pitchFamily="18" charset="0"/>
              </a:rPr>
              <a:t>was alone, </a:t>
            </a:r>
            <a:r>
              <a:rPr lang="en-US" altLang="zh-CN" sz="28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worried about</a:t>
            </a:r>
            <a:r>
              <a:rPr lang="en-US" altLang="zh-CN" sz="2800" dirty="0">
                <a:solidFill>
                  <a:schemeClr val="tx1"/>
                </a:solidFill>
                <a:latin typeface="Times New Roman" panose="02020603050405020304" pitchFamily="18" charset="0"/>
                <a:ea typeface="微软雅黑" panose="020B0503020204020204" charset="-122"/>
                <a:cs typeface="Times New Roman" panose="02020603050405020304" pitchFamily="18" charset="0"/>
              </a:rPr>
              <a:t> his </a:t>
            </a:r>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dog.</a:t>
            </a:r>
            <a:endPar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p>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He was alone, </a:t>
            </a:r>
            <a:r>
              <a:rPr lang="en-US" altLang="zh-CN" sz="28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by which </a:t>
            </a:r>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the feeling of worrying about his dog was </a:t>
            </a:r>
            <a:r>
              <a:rPr lang="en-US" altLang="zh-CN" sz="28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triggered.</a:t>
            </a:r>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 </a:t>
            </a:r>
            <a:endPar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p>
            <a:r>
              <a:rPr lang="en-US" altLang="zh-CN" sz="2800" u="sng"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It was </a:t>
            </a:r>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his loneliness</a:t>
            </a:r>
            <a:r>
              <a:rPr lang="en-US" altLang="zh-CN" sz="2800" u="sng"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 that</a:t>
            </a:r>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dirty="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stimulated</a:t>
            </a:r>
            <a:r>
              <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 his worrying about his dog. </a:t>
            </a:r>
            <a:endParaRPr lang="en-US" altLang="zh-CN" sz="2800" dirty="0" smtClean="0">
              <a:solidFill>
                <a:schemeClr val="tx1"/>
              </a:solidFill>
              <a:latin typeface="Times New Roman" panose="02020603050405020304" pitchFamily="18" charset="0"/>
              <a:ea typeface="微软雅黑" panose="020B0503020204020204" charset="-122"/>
              <a:cs typeface="Times New Roman" panose="02020603050405020304" pitchFamily="18" charset="0"/>
            </a:endParaRPr>
          </a:p>
          <a:p>
            <a:endParaRPr lang="en-US" altLang="zh-CN" sz="2800" dirty="0" smtClean="0">
              <a:latin typeface="Times New Roman" panose="02020603050405020304" pitchFamily="18" charset="0"/>
              <a:cs typeface="Times New Roman" panose="02020603050405020304" pitchFamily="18" charset="0"/>
            </a:endParaRPr>
          </a:p>
          <a:p>
            <a:r>
              <a:rPr lang="en-US" altLang="zh-CN" sz="2800" dirty="0" smtClean="0">
                <a:latin typeface="Times New Roman" panose="02020603050405020304" pitchFamily="18" charset="0"/>
                <a:cs typeface="Times New Roman" panose="02020603050405020304" pitchFamily="18" charset="0"/>
              </a:rPr>
              <a:t>2. He was so strange. And he decided to go back to the village.</a:t>
            </a:r>
            <a:endParaRPr lang="en-US" altLang="zh-CN" sz="2800" dirty="0" smtClean="0">
              <a:solidFill>
                <a:srgbClr val="FF0000"/>
              </a:solidFill>
              <a:latin typeface="Times New Roman" panose="02020603050405020304" pitchFamily="18" charset="0"/>
              <a:cs typeface="Times New Roman" panose="02020603050405020304" pitchFamily="18" charset="0"/>
            </a:endParaRPr>
          </a:p>
          <a:p>
            <a:r>
              <a:rPr lang="en-US" altLang="zh-CN" sz="2800" dirty="0" smtClean="0">
                <a:solidFill>
                  <a:schemeClr val="tx1"/>
                </a:solidFill>
                <a:highlight>
                  <a:srgbClr val="FFFF00"/>
                </a:highlight>
                <a:latin typeface="Times New Roman" panose="02020603050405020304" pitchFamily="18" charset="0"/>
                <a:cs typeface="Times New Roman" panose="02020603050405020304" pitchFamily="18" charset="0"/>
              </a:rPr>
              <a:t>Polished:</a:t>
            </a:r>
            <a:r>
              <a:rPr lang="en-US" altLang="zh-CN" sz="2800" u="sng" dirty="0" smtClean="0">
                <a:solidFill>
                  <a:schemeClr val="tx1"/>
                </a:solidFill>
                <a:latin typeface="Times New Roman" panose="02020603050405020304" pitchFamily="18" charset="0"/>
                <a:cs typeface="Times New Roman" panose="02020603050405020304" pitchFamily="18" charset="0"/>
              </a:rPr>
              <a:t> </a:t>
            </a:r>
            <a:endParaRPr lang="en-US" altLang="zh-CN" sz="2800" u="sng" dirty="0" smtClean="0">
              <a:solidFill>
                <a:schemeClr val="tx1"/>
              </a:solidFill>
              <a:latin typeface="Times New Roman" panose="02020603050405020304" pitchFamily="18" charset="0"/>
              <a:cs typeface="Times New Roman" panose="02020603050405020304" pitchFamily="18" charset="0"/>
            </a:endParaRPr>
          </a:p>
          <a:p>
            <a:r>
              <a:rPr lang="en-US" altLang="zh-CN" sz="2800" u="sng" dirty="0" smtClean="0">
                <a:solidFill>
                  <a:schemeClr val="tx1"/>
                </a:solidFill>
                <a:latin typeface="Times New Roman" panose="02020603050405020304" pitchFamily="18" charset="0"/>
                <a:cs typeface="Times New Roman" panose="02020603050405020304" pitchFamily="18" charset="0"/>
              </a:rPr>
              <a:t>So </a:t>
            </a:r>
            <a:r>
              <a:rPr lang="en-US" altLang="zh-CN" sz="2800" u="sng" dirty="0">
                <a:solidFill>
                  <a:schemeClr val="tx1"/>
                </a:solidFill>
                <a:latin typeface="Times New Roman" panose="02020603050405020304" pitchFamily="18" charset="0"/>
                <a:cs typeface="Times New Roman" panose="02020603050405020304" pitchFamily="18" charset="0"/>
              </a:rPr>
              <a:t>strange was he that</a:t>
            </a:r>
            <a:r>
              <a:rPr lang="en-US" altLang="zh-CN" sz="2800" dirty="0">
                <a:solidFill>
                  <a:schemeClr val="tx1"/>
                </a:solidFill>
                <a:latin typeface="Times New Roman" panose="02020603050405020304" pitchFamily="18" charset="0"/>
                <a:cs typeface="Times New Roman" panose="02020603050405020304" pitchFamily="18" charset="0"/>
              </a:rPr>
              <a:t> he decided immediately to get back to the village. </a:t>
            </a:r>
            <a:endParaRPr lang="en-US" altLang="zh-CN" sz="2800" dirty="0" smtClean="0">
              <a:solidFill>
                <a:schemeClr val="tx1"/>
              </a:solidFill>
              <a:latin typeface="Times New Roman" panose="02020603050405020304" pitchFamily="18" charset="0"/>
              <a:cs typeface="Times New Roman" panose="02020603050405020304" pitchFamily="18" charset="0"/>
            </a:endParaRPr>
          </a:p>
          <a:p>
            <a:endParaRPr lang="zh-CN" altLang="en-US" sz="2800" dirty="0">
              <a:solidFill>
                <a:srgbClr val="FF0000"/>
              </a:solidFill>
            </a:endParaRPr>
          </a:p>
        </p:txBody>
      </p:sp>
      <p:sp>
        <p:nvSpPr>
          <p:cNvPr id="4" name="文本框 3"/>
          <p:cNvSpPr txBox="1"/>
          <p:nvPr/>
        </p:nvSpPr>
        <p:spPr>
          <a:xfrm>
            <a:off x="9566275" y="100965"/>
            <a:ext cx="2520950" cy="2676525"/>
          </a:xfrm>
          <a:prstGeom prst="rect">
            <a:avLst/>
          </a:prstGeom>
          <a:solidFill>
            <a:schemeClr val="accent6">
              <a:lumMod val="20000"/>
              <a:lumOff val="80000"/>
            </a:schemeClr>
          </a:solidFill>
        </p:spPr>
        <p:txBody>
          <a:bodyPr wrap="square" rtlCol="0" anchor="t">
            <a:spAutoFit/>
          </a:bodyPr>
          <a:p>
            <a:r>
              <a:rPr lang="zh-CN" altLang="en-US" sz="2800" dirty="0" smtClean="0">
                <a:sym typeface="+mn-ea"/>
              </a:rPr>
              <a:t>非谓语结构；</a:t>
            </a:r>
            <a:endParaRPr lang="zh-CN" altLang="en-US" sz="2800" dirty="0" smtClean="0">
              <a:solidFill>
                <a:schemeClr val="tx1"/>
              </a:solidFill>
              <a:sym typeface="+mn-ea"/>
            </a:endParaRPr>
          </a:p>
          <a:p>
            <a:r>
              <a:rPr lang="zh-CN" altLang="en-US" sz="2800" dirty="0" smtClean="0">
                <a:solidFill>
                  <a:schemeClr val="tx1"/>
                </a:solidFill>
                <a:sym typeface="+mn-ea"/>
              </a:rPr>
              <a:t>状语从句；</a:t>
            </a:r>
            <a:endParaRPr lang="zh-CN" altLang="en-US" sz="2800" dirty="0" smtClean="0">
              <a:solidFill>
                <a:schemeClr val="tx1"/>
              </a:solidFill>
              <a:sym typeface="+mn-ea"/>
            </a:endParaRPr>
          </a:p>
          <a:p>
            <a:r>
              <a:rPr lang="zh-CN" altLang="en-US" sz="2800" dirty="0" smtClean="0">
                <a:solidFill>
                  <a:schemeClr val="tx1"/>
                </a:solidFill>
                <a:sym typeface="+mn-ea"/>
              </a:rPr>
              <a:t>定语从句；</a:t>
            </a:r>
            <a:endParaRPr lang="zh-CN" altLang="en-US" sz="2800" dirty="0" smtClean="0">
              <a:solidFill>
                <a:schemeClr val="tx1"/>
              </a:solidFill>
              <a:sym typeface="+mn-ea"/>
            </a:endParaRPr>
          </a:p>
          <a:p>
            <a:r>
              <a:rPr lang="zh-CN" altLang="en-US" sz="2800" dirty="0" smtClean="0">
                <a:sym typeface="+mn-ea"/>
              </a:rPr>
              <a:t>名词性从句</a:t>
            </a:r>
            <a:r>
              <a:rPr lang="en-US" altLang="zh-CN" sz="2800" dirty="0" smtClean="0">
                <a:sym typeface="+mn-ea"/>
              </a:rPr>
              <a:t>…</a:t>
            </a:r>
            <a:endParaRPr lang="en-US" altLang="zh-CN" sz="2800" dirty="0" smtClean="0">
              <a:sym typeface="+mn-ea"/>
            </a:endParaRPr>
          </a:p>
          <a:p>
            <a:r>
              <a:rPr lang="zh-CN" altLang="en-US" sz="2800" dirty="0" smtClean="0">
                <a:solidFill>
                  <a:schemeClr val="tx1"/>
                </a:solidFill>
                <a:sym typeface="+mn-ea"/>
              </a:rPr>
              <a:t>倒装句</a:t>
            </a:r>
            <a:r>
              <a:rPr lang="en-US" altLang="zh-CN" sz="2800" dirty="0" smtClean="0">
                <a:solidFill>
                  <a:schemeClr val="tx1"/>
                </a:solidFill>
                <a:sym typeface="+mn-ea"/>
              </a:rPr>
              <a:t>;</a:t>
            </a:r>
            <a:r>
              <a:rPr lang="zh-CN" altLang="en-US" sz="2800" dirty="0" smtClean="0">
                <a:sym typeface="+mn-ea"/>
              </a:rPr>
              <a:t>强调句；</a:t>
            </a:r>
            <a:endParaRPr lang="en-US" altLang="zh-CN" sz="2800" dirty="0" smtClean="0">
              <a:solidFill>
                <a:schemeClr val="tx1"/>
              </a:solidFill>
              <a:sym typeface="+mn-ea"/>
            </a:endParaRPr>
          </a:p>
          <a:p>
            <a:r>
              <a:rPr lang="zh-CN" altLang="en-US" sz="2800" dirty="0" smtClean="0">
                <a:solidFill>
                  <a:schemeClr val="tx1"/>
                </a:solidFill>
                <a:sym typeface="+mn-ea"/>
              </a:rPr>
              <a:t>高级精准词汇；</a:t>
            </a:r>
            <a:endParaRPr lang="en-US" altLang="zh-CN" sz="2800" dirty="0" smtClean="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 calcmode="lin" valueType="num">
                                      <p:cBhvr additive="base">
                                        <p:cTn id="2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024890" y="0"/>
            <a:ext cx="8296910" cy="1430020"/>
          </a:xfrm>
          <a:prstGeom prst="rect">
            <a:avLst/>
          </a:prstGeom>
        </p:spPr>
      </p:pic>
      <p:sp>
        <p:nvSpPr>
          <p:cNvPr id="3" name="矩形 2"/>
          <p:cNvSpPr/>
          <p:nvPr/>
        </p:nvSpPr>
        <p:spPr>
          <a:xfrm>
            <a:off x="6346389" y="162806"/>
            <a:ext cx="3710940" cy="521970"/>
          </a:xfrm>
          <a:prstGeom prst="rect">
            <a:avLst/>
          </a:prstGeom>
        </p:spPr>
        <p:txBody>
          <a:bodyPr wrap="none">
            <a:spAutoFit/>
          </a:bodyPr>
          <a:lstStyle/>
          <a:p>
            <a:r>
              <a:rPr lang="en-US" altLang="zh-CN" sz="2800" b="1" dirty="0">
                <a:solidFill>
                  <a:srgbClr val="FF0000"/>
                </a:solidFill>
                <a:latin typeface="Verdana" panose="020B0604030504040204" pitchFamily="34" charset="0"/>
              </a:rPr>
              <a:t>Sticking Together</a:t>
            </a:r>
            <a:endParaRPr lang="zh-CN" altLang="en-US" sz="2800" dirty="0">
              <a:solidFill>
                <a:srgbClr val="FF0000"/>
              </a:solidFill>
            </a:endParaRPr>
          </a:p>
        </p:txBody>
      </p:sp>
      <p:sp>
        <p:nvSpPr>
          <p:cNvPr id="4" name="Rectangle 3"/>
          <p:cNvSpPr txBox="1">
            <a:spLocks noChangeArrowheads="1"/>
          </p:cNvSpPr>
          <p:nvPr/>
        </p:nvSpPr>
        <p:spPr>
          <a:xfrm>
            <a:off x="1641283" y="1675130"/>
            <a:ext cx="8669465" cy="5638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zh-CN" altLang="en-US" b="1" dirty="0" smtClean="0">
                <a:latin typeface="Times New Roman" panose="02020603050405020304" pitchFamily="18" charset="0"/>
              </a:rPr>
              <a:t> </a:t>
            </a:r>
            <a:r>
              <a:rPr lang="en-US" altLang="zh-CN" sz="3600" b="1" dirty="0" smtClean="0">
                <a:latin typeface="Times New Roman" panose="02020603050405020304" pitchFamily="18" charset="0"/>
              </a:rPr>
              <a:t>1. Arrange details in the order of time, logic, space and importance.</a:t>
            </a:r>
            <a:endParaRPr lang="en-US" altLang="zh-CN" sz="3600" b="1" dirty="0" smtClean="0">
              <a:latin typeface="Times New Roman" panose="02020603050405020304" pitchFamily="18" charset="0"/>
            </a:endParaRPr>
          </a:p>
          <a:p>
            <a:pPr>
              <a:buFontTx/>
              <a:buNone/>
            </a:pPr>
            <a:r>
              <a:rPr lang="en-US" altLang="zh-CN" sz="3600" b="1" dirty="0" smtClean="0">
                <a:latin typeface="Times New Roman" panose="02020603050405020304" pitchFamily="18" charset="0"/>
              </a:rPr>
              <a:t> 2. Use various transitions (linking words).</a:t>
            </a:r>
            <a:endParaRPr lang="en-US" altLang="zh-CN" sz="3600" b="1" dirty="0" smtClean="0">
              <a:latin typeface="Times New Roman" panose="02020603050405020304" pitchFamily="18" charset="0"/>
            </a:endParaRPr>
          </a:p>
          <a:p>
            <a:pPr>
              <a:buFontTx/>
              <a:buNone/>
            </a:pPr>
            <a:endParaRPr lang="en-US" altLang="zh-CN" dirty="0" smtClean="0"/>
          </a:p>
        </p:txBody>
      </p:sp>
      <p:sp>
        <p:nvSpPr>
          <p:cNvPr id="5" name="Rectangle 4"/>
          <p:cNvSpPr>
            <a:spLocks noChangeArrowheads="1"/>
          </p:cNvSpPr>
          <p:nvPr/>
        </p:nvSpPr>
        <p:spPr bwMode="auto">
          <a:xfrm>
            <a:off x="2014250" y="3780155"/>
            <a:ext cx="7924800" cy="1429512"/>
          </a:xfrm>
          <a:prstGeom prst="rect">
            <a:avLst/>
          </a:prstGeom>
          <a:solidFill>
            <a:srgbClr val="FFC000"/>
          </a:solidFill>
          <a:ln w="9525">
            <a:solidFill>
              <a:schemeClr val="tx1"/>
            </a:solidFill>
            <a:miter lim="800000"/>
          </a:ln>
          <a:effectLst/>
        </p:spPr>
        <p:txBody>
          <a:bodyPr wrap="none" anchor="ctr"/>
          <a:lstStyle>
            <a:lvl1pPr algn="ctr">
              <a:defRPr>
                <a:solidFill>
                  <a:schemeClr val="tx1"/>
                </a:solidFill>
                <a:latin typeface="Arial" panose="020B0604020202020204" pitchFamily="34" charset="0"/>
                <a:ea typeface="宋体" panose="02010600030101010101" pitchFamily="2" charset="-122"/>
              </a:defRPr>
            </a:lvl1pPr>
            <a:lvl2pPr marL="742950" indent="-285750" algn="ctr">
              <a:defRPr>
                <a:solidFill>
                  <a:schemeClr val="tx1"/>
                </a:solidFill>
                <a:latin typeface="Arial" panose="020B0604020202020204" pitchFamily="34" charset="0"/>
                <a:ea typeface="宋体" panose="02010600030101010101" pitchFamily="2" charset="-122"/>
              </a:defRPr>
            </a:lvl2pPr>
            <a:lvl3pPr marL="1143000" indent="-228600" algn="ctr">
              <a:defRPr>
                <a:solidFill>
                  <a:schemeClr val="tx1"/>
                </a:solidFill>
                <a:latin typeface="Arial" panose="020B0604020202020204" pitchFamily="34" charset="0"/>
                <a:ea typeface="宋体" panose="02010600030101010101" pitchFamily="2" charset="-122"/>
              </a:defRPr>
            </a:lvl3pPr>
            <a:lvl4pPr marL="1600200" indent="-228600" algn="ctr">
              <a:defRPr>
                <a:solidFill>
                  <a:schemeClr val="tx1"/>
                </a:solidFill>
                <a:latin typeface="Arial" panose="020B0604020202020204" pitchFamily="34" charset="0"/>
                <a:ea typeface="宋体" panose="02010600030101010101" pitchFamily="2" charset="-122"/>
              </a:defRPr>
            </a:lvl4pPr>
            <a:lvl5pPr marL="2057400" indent="-228600" algn="ctr">
              <a:defRPr>
                <a:solidFill>
                  <a:schemeClr val="tx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600" dirty="0"/>
              <a:t>       </a:t>
            </a:r>
            <a:r>
              <a:rPr lang="en-US" altLang="zh-CN" sz="3200" b="1" dirty="0">
                <a:solidFill>
                  <a:srgbClr val="0000FF"/>
                </a:solidFill>
                <a:latin typeface="Verdana" panose="020B0604030504040204" pitchFamily="34" charset="0"/>
              </a:rPr>
              <a:t>Some Transitions for Time</a:t>
            </a:r>
            <a:endParaRPr lang="en-US" altLang="zh-CN" sz="3200" b="1" dirty="0">
              <a:solidFill>
                <a:srgbClr val="0000FF"/>
              </a:solidFill>
              <a:latin typeface="Verdana" panose="020B0604030504040204" pitchFamily="34" charset="0"/>
            </a:endParaRPr>
          </a:p>
          <a:p>
            <a:pPr algn="l" eaLnBrk="1" hangingPunct="1"/>
            <a:r>
              <a:rPr lang="en-US" altLang="zh-CN" sz="2800" b="1" dirty="0">
                <a:solidFill>
                  <a:srgbClr val="0000FF"/>
                </a:solidFill>
                <a:latin typeface="Times New Roman" panose="02020603050405020304" pitchFamily="18" charset="0"/>
              </a:rPr>
              <a:t>at first, next,  meanwhile, after a while, and then,</a:t>
            </a:r>
            <a:endParaRPr lang="en-US" altLang="zh-CN" sz="2800" b="1" dirty="0">
              <a:solidFill>
                <a:srgbClr val="0000FF"/>
              </a:solidFill>
              <a:latin typeface="Times New Roman" panose="02020603050405020304" pitchFamily="18" charset="0"/>
            </a:endParaRPr>
          </a:p>
          <a:p>
            <a:pPr algn="l" eaLnBrk="1" hangingPunct="1"/>
            <a:r>
              <a:rPr lang="en-US" altLang="zh-CN" sz="2800" b="1" dirty="0">
                <a:solidFill>
                  <a:srgbClr val="0000FF"/>
                </a:solidFill>
                <a:latin typeface="Times New Roman" panose="02020603050405020304" pitchFamily="18" charset="0"/>
              </a:rPr>
              <a:t>in addition, at last …</a:t>
            </a:r>
            <a:endParaRPr lang="zh-CN" altLang="en-US" sz="2800" b="1" dirty="0">
              <a:solidFill>
                <a:srgbClr val="0000FF"/>
              </a:solidFill>
              <a:latin typeface="Times New Roman" panose="02020603050405020304" pitchFamily="18" charset="0"/>
            </a:endParaRPr>
          </a:p>
        </p:txBody>
      </p:sp>
      <p:sp>
        <p:nvSpPr>
          <p:cNvPr id="6" name="Rectangle 4"/>
          <p:cNvSpPr>
            <a:spLocks noChangeArrowheads="1"/>
          </p:cNvSpPr>
          <p:nvPr/>
        </p:nvSpPr>
        <p:spPr bwMode="auto">
          <a:xfrm>
            <a:off x="2014250" y="5428615"/>
            <a:ext cx="7924800" cy="1429512"/>
          </a:xfrm>
          <a:prstGeom prst="rect">
            <a:avLst/>
          </a:prstGeom>
          <a:solidFill>
            <a:srgbClr val="FFC000"/>
          </a:solidFill>
          <a:ln w="9525">
            <a:solidFill>
              <a:schemeClr val="tx1"/>
            </a:solidFill>
            <a:miter lim="800000"/>
          </a:ln>
          <a:effectLst/>
        </p:spPr>
        <p:txBody>
          <a:bodyPr wrap="none" anchor="ctr"/>
          <a:lstStyle>
            <a:lvl1pPr algn="ctr">
              <a:defRPr>
                <a:solidFill>
                  <a:schemeClr val="tx1"/>
                </a:solidFill>
                <a:latin typeface="Arial" panose="020B0604020202020204" pitchFamily="34" charset="0"/>
                <a:ea typeface="宋体" panose="02010600030101010101" pitchFamily="2" charset="-122"/>
              </a:defRPr>
            </a:lvl1pPr>
            <a:lvl2pPr marL="742950" indent="-285750" algn="ctr">
              <a:defRPr>
                <a:solidFill>
                  <a:schemeClr val="tx1"/>
                </a:solidFill>
                <a:latin typeface="Arial" panose="020B0604020202020204" pitchFamily="34" charset="0"/>
                <a:ea typeface="宋体" panose="02010600030101010101" pitchFamily="2" charset="-122"/>
              </a:defRPr>
            </a:lvl2pPr>
            <a:lvl3pPr marL="1143000" indent="-228600" algn="ctr">
              <a:defRPr>
                <a:solidFill>
                  <a:schemeClr val="tx1"/>
                </a:solidFill>
                <a:latin typeface="Arial" panose="020B0604020202020204" pitchFamily="34" charset="0"/>
                <a:ea typeface="宋体" panose="02010600030101010101" pitchFamily="2" charset="-122"/>
              </a:defRPr>
            </a:lvl3pPr>
            <a:lvl4pPr marL="1600200" indent="-228600" algn="ctr">
              <a:defRPr>
                <a:solidFill>
                  <a:schemeClr val="tx1"/>
                </a:solidFill>
                <a:latin typeface="Arial" panose="020B0604020202020204" pitchFamily="34" charset="0"/>
                <a:ea typeface="宋体" panose="02010600030101010101" pitchFamily="2" charset="-122"/>
              </a:defRPr>
            </a:lvl4pPr>
            <a:lvl5pPr marL="2057400" indent="-228600" algn="ctr">
              <a:defRPr>
                <a:solidFill>
                  <a:schemeClr val="tx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600" dirty="0"/>
              <a:t>      </a:t>
            </a:r>
            <a:r>
              <a:rPr lang="en-US" altLang="zh-CN" sz="3200" b="1" dirty="0" smtClean="0">
                <a:solidFill>
                  <a:srgbClr val="0000FF"/>
                </a:solidFill>
                <a:latin typeface="Verdana" panose="020B0604030504040204" pitchFamily="34" charset="0"/>
              </a:rPr>
              <a:t>Some </a:t>
            </a:r>
            <a:r>
              <a:rPr lang="en-US" altLang="zh-CN" sz="3200" b="1" dirty="0">
                <a:solidFill>
                  <a:srgbClr val="0000FF"/>
                </a:solidFill>
                <a:latin typeface="Verdana" panose="020B0604030504040204" pitchFamily="34" charset="0"/>
              </a:rPr>
              <a:t>Transitions for </a:t>
            </a:r>
            <a:r>
              <a:rPr lang="en-US" altLang="zh-CN" sz="3200" b="1" dirty="0" smtClean="0">
                <a:solidFill>
                  <a:srgbClr val="0000FF"/>
                </a:solidFill>
                <a:latin typeface="Verdana" panose="020B0604030504040204" pitchFamily="34" charset="0"/>
              </a:rPr>
              <a:t>reason</a:t>
            </a:r>
            <a:endParaRPr lang="en-US" altLang="zh-CN" sz="3200" b="1" dirty="0" smtClean="0">
              <a:solidFill>
                <a:srgbClr val="0000FF"/>
              </a:solidFill>
              <a:latin typeface="Verdana" panose="020B0604030504040204" pitchFamily="34" charset="0"/>
            </a:endParaRPr>
          </a:p>
          <a:p>
            <a:pPr algn="l" eaLnBrk="1" hangingPunct="1"/>
            <a:r>
              <a:rPr lang="en-US" altLang="zh-CN" sz="2800" b="1" dirty="0">
                <a:solidFill>
                  <a:srgbClr val="0000FF"/>
                </a:solidFill>
                <a:latin typeface="Times New Roman" panose="02020603050405020304" pitchFamily="18" charset="0"/>
              </a:rPr>
              <a:t>Hence, therefore, consequently, </a:t>
            </a:r>
            <a:r>
              <a:rPr lang="en-US" altLang="zh-CN" sz="2800" b="1" dirty="0" smtClean="0">
                <a:solidFill>
                  <a:srgbClr val="0000FF"/>
                </a:solidFill>
                <a:latin typeface="Times New Roman" panose="02020603050405020304" pitchFamily="18" charset="0"/>
              </a:rPr>
              <a:t>as </a:t>
            </a:r>
            <a:r>
              <a:rPr lang="en-US" altLang="zh-CN" sz="2800" b="1" dirty="0">
                <a:solidFill>
                  <a:srgbClr val="0000FF"/>
                </a:solidFill>
                <a:latin typeface="Times New Roman" panose="02020603050405020304" pitchFamily="18" charset="0"/>
              </a:rPr>
              <a:t>a result, thus, …</a:t>
            </a:r>
            <a:endParaRPr lang="en-US" altLang="zh-CN" sz="2800" b="1" dirty="0">
              <a:solidFill>
                <a:srgbClr val="0000FF"/>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in)">
                                      <p:cBhvr>
                                        <p:cTn id="21" dur="2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diamond(in)">
                                      <p:cBhvr>
                                        <p:cTn id="2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autoUpdateAnimBg="0"/>
      <p:bldP spid="6" grpId="0" bldLvl="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993913" y="221973"/>
            <a:ext cx="5075100" cy="758688"/>
          </a:xfrm>
          <a:prstGeom prst="roundRect">
            <a:avLst/>
          </a:prstGeom>
          <a:solidFill>
            <a:schemeClr val="accent6"/>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849120" y="0"/>
            <a:ext cx="7428865" cy="2244725"/>
          </a:xfrm>
          <a:prstGeom prst="rect">
            <a:avLst/>
          </a:prstGeom>
          <a:noFill/>
        </p:spPr>
        <p:txBody>
          <a:bodyPr wrap="square" rtlCol="0" anchor="t">
            <a:spAutoFit/>
          </a:bodyPr>
          <a:p>
            <a:pPr marL="250825" indent="-431800" algn="just">
              <a:lnSpc>
                <a:spcPct val="140000"/>
              </a:lnSpc>
              <a:buSzPct val="100000"/>
            </a:pPr>
            <a:r>
              <a:rPr lang="en-US" altLang="zh-CN" sz="32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黑体" panose="02010609060101010101" pitchFamily="49" charset="-122"/>
                <a:sym typeface="+mn-ea"/>
              </a:rPr>
              <a:t>                                   </a:t>
            </a:r>
            <a:r>
              <a:rPr lang="zh-CN" altLang="zh-CN" sz="4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黑体" panose="02010609060101010101" pitchFamily="49" charset="-122"/>
                <a:sym typeface="+mn-ea"/>
              </a:rPr>
              <a:t>续写要点回顾</a:t>
            </a:r>
            <a:endParaRPr lang="zh-CN" altLang="zh-CN" sz="44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黑体" panose="02010609060101010101" pitchFamily="49" charset="-122"/>
              <a:sym typeface="+mn-ea"/>
            </a:endParaRPr>
          </a:p>
          <a:p>
            <a:pPr marL="250825" indent="-431800" algn="just">
              <a:lnSpc>
                <a:spcPct val="140000"/>
              </a:lnSpc>
              <a:buSzPct val="100000"/>
            </a:pPr>
            <a:endParaRPr lang="zh-CN" altLang="zh-CN" sz="3200" dirty="0">
              <a:ln w="22225">
                <a:solidFill>
                  <a:schemeClr val="accent2"/>
                </a:solidFill>
                <a:prstDash val="solid"/>
              </a:ln>
              <a:solidFill>
                <a:schemeClr val="accent2">
                  <a:lumMod val="40000"/>
                  <a:lumOff val="60000"/>
                </a:schemeClr>
              </a:solidFill>
              <a:effectLst/>
              <a:latin typeface="Times New Roman" panose="02020603050405020304" pitchFamily="18" charset="0"/>
              <a:ea typeface="黑体" panose="02010609060101010101" pitchFamily="49" charset="-122"/>
            </a:endParaRPr>
          </a:p>
          <a:p>
            <a:pPr marL="250825" indent="-431800" algn="just">
              <a:lnSpc>
                <a:spcPct val="140000"/>
              </a:lnSpc>
              <a:buSzPct val="100000"/>
            </a:pPr>
            <a:endParaRPr lang="zh-CN" altLang="zh-CN" sz="2400" dirty="0">
              <a:latin typeface="Times New Roman" panose="02020603050405020304" pitchFamily="18" charset="0"/>
              <a:ea typeface="方正书宋_GBK" panose="02000000000000000000" pitchFamily="2" charset="-122"/>
              <a:sym typeface="+mn-ea"/>
            </a:endParaRPr>
          </a:p>
        </p:txBody>
      </p:sp>
      <p:sp>
        <p:nvSpPr>
          <p:cNvPr id="3" name="文本框 2"/>
          <p:cNvSpPr txBox="1"/>
          <p:nvPr/>
        </p:nvSpPr>
        <p:spPr>
          <a:xfrm>
            <a:off x="1140460" y="1383665"/>
            <a:ext cx="6497320" cy="4476115"/>
          </a:xfrm>
          <a:prstGeom prst="rect">
            <a:avLst/>
          </a:prstGeom>
          <a:solidFill>
            <a:schemeClr val="accent5">
              <a:lumMod val="20000"/>
              <a:lumOff val="80000"/>
            </a:schemeClr>
          </a:solidFill>
        </p:spPr>
        <p:txBody>
          <a:bodyPr wrap="square" rtlCol="0" anchor="t">
            <a:noAutofit/>
          </a:bodyPr>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1.</a:t>
            </a:r>
            <a:r>
              <a:rPr lang="zh-CN" altLang="zh-CN" sz="2000" dirty="0">
                <a:solidFill>
                  <a:srgbClr val="FF0000"/>
                </a:solidFill>
                <a:latin typeface="Times New Roman" panose="02020603050405020304" pitchFamily="18" charset="0"/>
                <a:ea typeface="方正书宋_GBK" panose="02000000000000000000" pitchFamily="2" charset="-122"/>
                <a:sym typeface="+mn-ea"/>
              </a:rPr>
              <a:t>精读原文</a:t>
            </a:r>
            <a:r>
              <a:rPr lang="zh-CN" altLang="zh-CN" sz="2000" dirty="0">
                <a:latin typeface="Times New Roman" panose="02020603050405020304" pitchFamily="18" charset="0"/>
                <a:ea typeface="方正书宋_GBK" panose="02000000000000000000" pitchFamily="2" charset="-122"/>
                <a:sym typeface="+mn-ea"/>
              </a:rPr>
              <a:t>，</a:t>
            </a:r>
            <a:r>
              <a:rPr lang="zh-CN" altLang="zh-CN" sz="2000" dirty="0">
                <a:solidFill>
                  <a:srgbClr val="FF0000"/>
                </a:solidFill>
                <a:latin typeface="Times New Roman" panose="02020603050405020304" pitchFamily="18" charset="0"/>
                <a:ea typeface="方正书宋_GBK" panose="02000000000000000000" pitchFamily="2" charset="-122"/>
                <a:sym typeface="+mn-ea"/>
              </a:rPr>
              <a:t>理清文脉</a:t>
            </a:r>
            <a:r>
              <a:rPr lang="zh-CN" altLang="zh-CN" sz="2000" dirty="0">
                <a:latin typeface="Times New Roman" panose="02020603050405020304" pitchFamily="18" charset="0"/>
                <a:ea typeface="方正书宋_GBK" panose="02000000000000000000" pitchFamily="2" charset="-122"/>
                <a:sym typeface="+mn-ea"/>
              </a:rPr>
              <a:t>并明确作者的论点，确定</a:t>
            </a:r>
            <a:r>
              <a:rPr lang="zh-CN" altLang="zh-CN" sz="2000" dirty="0">
                <a:solidFill>
                  <a:srgbClr val="FF0000"/>
                </a:solidFill>
                <a:latin typeface="Times New Roman" panose="02020603050405020304" pitchFamily="18" charset="0"/>
                <a:ea typeface="方正书宋_GBK" panose="02000000000000000000" pitchFamily="2" charset="-122"/>
                <a:sym typeface="+mn-ea"/>
              </a:rPr>
              <a:t>文章主旨</a:t>
            </a:r>
            <a:r>
              <a:rPr lang="zh-CN" altLang="zh-CN" sz="2000" dirty="0">
                <a:latin typeface="Times New Roman" panose="02020603050405020304" pitchFamily="18" charset="0"/>
                <a:ea typeface="方正书宋_GBK" panose="02000000000000000000" pitchFamily="2" charset="-122"/>
                <a:sym typeface="+mn-ea"/>
              </a:rPr>
              <a:t>。</a:t>
            </a:r>
            <a:endParaRPr lang="zh-CN" altLang="zh-CN" sz="2000" dirty="0">
              <a:latin typeface="Times New Roman" panose="02020603050405020304" pitchFamily="18" charset="0"/>
              <a:ea typeface="方正书宋_GBK" panose="02000000000000000000" pitchFamily="2" charset="-122"/>
            </a:endParaRPr>
          </a:p>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2.</a:t>
            </a:r>
            <a:r>
              <a:rPr lang="zh-CN" altLang="zh-CN" sz="2000" dirty="0">
                <a:latin typeface="Times New Roman" panose="02020603050405020304" pitchFamily="18" charset="0"/>
                <a:ea typeface="方正书宋_GBK" panose="02000000000000000000" pitchFamily="2" charset="-122"/>
                <a:sym typeface="+mn-ea"/>
              </a:rPr>
              <a:t>寻求</a:t>
            </a:r>
            <a:r>
              <a:rPr lang="zh-CN" altLang="zh-CN" sz="2000" dirty="0">
                <a:solidFill>
                  <a:srgbClr val="FF0000"/>
                </a:solidFill>
                <a:latin typeface="Times New Roman" panose="02020603050405020304" pitchFamily="18" charset="0"/>
                <a:ea typeface="方正书宋_GBK" panose="02000000000000000000" pitchFamily="2" charset="-122"/>
                <a:sym typeface="+mn-ea"/>
              </a:rPr>
              <a:t>原文与段首句的内在联系</a:t>
            </a:r>
            <a:r>
              <a:rPr lang="zh-CN" altLang="zh-CN" sz="2000" dirty="0">
                <a:latin typeface="Times New Roman" panose="02020603050405020304" pitchFamily="18" charset="0"/>
                <a:ea typeface="方正书宋_GBK" panose="02000000000000000000" pitchFamily="2" charset="-122"/>
                <a:sym typeface="+mn-ea"/>
              </a:rPr>
              <a:t>，站在作者的角度，设计并发展情节，</a:t>
            </a:r>
            <a:r>
              <a:rPr lang="zh-CN" altLang="zh-CN" sz="2000" dirty="0">
                <a:solidFill>
                  <a:srgbClr val="FF0000"/>
                </a:solidFill>
                <a:latin typeface="Times New Roman" panose="02020603050405020304" pitchFamily="18" charset="0"/>
                <a:ea typeface="方正书宋_GBK" panose="02000000000000000000" pitchFamily="2" charset="-122"/>
                <a:sym typeface="+mn-ea"/>
              </a:rPr>
              <a:t>想象要合理，情节要连贯</a:t>
            </a:r>
            <a:r>
              <a:rPr lang="zh-CN" altLang="zh-CN" sz="2000" dirty="0">
                <a:latin typeface="Times New Roman" panose="02020603050405020304" pitchFamily="18" charset="0"/>
                <a:ea typeface="方正书宋_GBK" panose="02000000000000000000" pitchFamily="2" charset="-122"/>
                <a:sym typeface="+mn-ea"/>
              </a:rPr>
              <a:t>。后续情节一般为故事的高潮或延续，是原作者声音的延续、态度的延伸，因此，要</a:t>
            </a:r>
            <a:r>
              <a:rPr lang="zh-CN" altLang="zh-CN" sz="2000" dirty="0">
                <a:solidFill>
                  <a:srgbClr val="FF0000"/>
                </a:solidFill>
                <a:latin typeface="Times New Roman" panose="02020603050405020304" pitchFamily="18" charset="0"/>
                <a:ea typeface="方正书宋_GBK" panose="02000000000000000000" pitchFamily="2" charset="-122"/>
                <a:sym typeface="+mn-ea"/>
              </a:rPr>
              <a:t>尽量符合原文思路</a:t>
            </a:r>
            <a:r>
              <a:rPr lang="zh-CN" altLang="zh-CN" sz="2000" dirty="0">
                <a:latin typeface="Times New Roman" panose="02020603050405020304" pitchFamily="18" charset="0"/>
                <a:ea typeface="方正书宋_GBK" panose="02000000000000000000" pitchFamily="2" charset="-122"/>
                <a:sym typeface="+mn-ea"/>
              </a:rPr>
              <a:t>。</a:t>
            </a:r>
            <a:endParaRPr lang="zh-CN" altLang="zh-CN" sz="2000" dirty="0">
              <a:latin typeface="Times New Roman" panose="02020603050405020304" pitchFamily="18" charset="0"/>
              <a:ea typeface="方正书宋_GBK" panose="02000000000000000000" pitchFamily="2" charset="-122"/>
            </a:endParaRPr>
          </a:p>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3.</a:t>
            </a:r>
            <a:r>
              <a:rPr lang="zh-CN" altLang="zh-CN" sz="2000" dirty="0">
                <a:solidFill>
                  <a:srgbClr val="FF0000"/>
                </a:solidFill>
                <a:latin typeface="Times New Roman" panose="02020603050405020304" pitchFamily="18" charset="0"/>
                <a:ea typeface="方正书宋_GBK" panose="02000000000000000000" pitchFamily="2" charset="-122"/>
                <a:sym typeface="+mn-ea"/>
              </a:rPr>
              <a:t>三观要正</a:t>
            </a:r>
            <a:r>
              <a:rPr lang="zh-CN" altLang="zh-CN" sz="2000" dirty="0">
                <a:latin typeface="Times New Roman" panose="02020603050405020304" pitchFamily="18" charset="0"/>
                <a:ea typeface="方正书宋_GBK" panose="02000000000000000000" pitchFamily="2" charset="-122"/>
                <a:sym typeface="+mn-ea"/>
              </a:rPr>
              <a:t>，所续写内容要积极、健康向上，把事物美好的一面展示出来。</a:t>
            </a:r>
            <a:endParaRPr lang="zh-CN" altLang="zh-CN" sz="2000" dirty="0">
              <a:latin typeface="Times New Roman" panose="02020603050405020304" pitchFamily="18" charset="0"/>
              <a:ea typeface="方正书宋_GBK" panose="02000000000000000000" pitchFamily="2" charset="-122"/>
            </a:endParaRPr>
          </a:p>
          <a:p>
            <a:pPr marL="250825" indent="-431800" algn="just">
              <a:lnSpc>
                <a:spcPct val="140000"/>
              </a:lnSpc>
              <a:buSzPct val="100000"/>
            </a:pPr>
            <a:r>
              <a:rPr lang="en-US" altLang="zh-CN" sz="2000" dirty="0">
                <a:latin typeface="Times New Roman" panose="02020603050405020304" pitchFamily="18" charset="0"/>
                <a:ea typeface="方正书宋_GBK" panose="02000000000000000000" pitchFamily="2" charset="-122"/>
                <a:sym typeface="+mn-ea"/>
              </a:rPr>
              <a:t>4.</a:t>
            </a:r>
            <a:r>
              <a:rPr lang="zh-CN" altLang="en-US" sz="2000" dirty="0">
                <a:solidFill>
                  <a:srgbClr val="FF0000"/>
                </a:solidFill>
                <a:latin typeface="Times New Roman" panose="02020603050405020304" pitchFamily="18" charset="0"/>
                <a:ea typeface="方正书宋_GBK" panose="02000000000000000000" pitchFamily="2" charset="-122"/>
                <a:sym typeface="+mn-ea"/>
              </a:rPr>
              <a:t>语言</a:t>
            </a:r>
            <a:r>
              <a:rPr lang="en-US" altLang="zh-CN" sz="2000" dirty="0">
                <a:solidFill>
                  <a:srgbClr val="FF0000"/>
                </a:solidFill>
                <a:latin typeface="Times New Roman" panose="02020603050405020304" pitchFamily="18" charset="0"/>
                <a:ea typeface="方正书宋_GBK" panose="02000000000000000000" pitchFamily="2" charset="-122"/>
                <a:sym typeface="+mn-ea"/>
              </a:rPr>
              <a:t>---</a:t>
            </a:r>
            <a:r>
              <a:rPr lang="zh-CN" altLang="zh-CN" sz="2000" dirty="0">
                <a:solidFill>
                  <a:srgbClr val="FF0000"/>
                </a:solidFill>
                <a:latin typeface="Times New Roman" panose="02020603050405020304" pitchFamily="18" charset="0"/>
                <a:ea typeface="方正书宋_GBK" panose="02000000000000000000" pitchFamily="2" charset="-122"/>
                <a:sym typeface="+mn-ea"/>
              </a:rPr>
              <a:t>继承原作者风格</a:t>
            </a:r>
            <a:r>
              <a:rPr lang="zh-CN" altLang="zh-CN" sz="2000" dirty="0">
                <a:latin typeface="Times New Roman" panose="02020603050405020304" pitchFamily="18" charset="0"/>
                <a:ea typeface="方正书宋_GBK" panose="02000000000000000000" pitchFamily="2" charset="-122"/>
                <a:sym typeface="+mn-ea"/>
              </a:rPr>
              <a:t>，准确地道地表达，充分展示语言的表现力。提高关联词与过渡语的使用率，增强整句表现力。</a:t>
            </a:r>
            <a:endParaRPr lang="zh-CN" altLang="zh-CN" sz="2000" dirty="0">
              <a:latin typeface="Times New Roman" panose="02020603050405020304" pitchFamily="18" charset="0"/>
              <a:ea typeface="方正书宋_GBK" panose="02000000000000000000" pitchFamily="2" charset="-122"/>
              <a:sym typeface="+mn-ea"/>
            </a:endParaRPr>
          </a:p>
        </p:txBody>
      </p:sp>
      <p:pic>
        <p:nvPicPr>
          <p:cNvPr id="2050" name="Picture 2" descr="C:\Documents and Settings\Administrator\桌面\u=1537150496,2109582158&amp;fm=214&amp;gp=0.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170545" y="1619250"/>
            <a:ext cx="3401060" cy="40049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0" y="737235"/>
            <a:ext cx="12105640" cy="5939155"/>
          </a:xfrm>
          <a:prstGeom prst="rect">
            <a:avLst/>
          </a:prstGeom>
          <a:noFill/>
        </p:spPr>
        <p:txBody>
          <a:bodyPr wrap="square" rtlCol="0">
            <a:spAutoFit/>
          </a:bodyPr>
          <a:lstStyle/>
          <a:p>
            <a:pPr algn="just"/>
            <a:r>
              <a:rPr lang="zh-CN" altLang="en-US" sz="2000" dirty="0" smtClean="0">
                <a:latin typeface="宋体" panose="02010600030101010101" pitchFamily="2" charset="-122"/>
                <a:ea typeface="宋体" panose="02010600030101010101" pitchFamily="2" charset="-122"/>
              </a:rPr>
              <a:t>阅读</a:t>
            </a:r>
            <a:r>
              <a:rPr lang="zh-CN" altLang="en-US" sz="2000" dirty="0">
                <a:latin typeface="宋体" panose="02010600030101010101" pitchFamily="2" charset="-122"/>
                <a:ea typeface="宋体" panose="02010600030101010101" pitchFamily="2" charset="-122"/>
              </a:rPr>
              <a:t>下面短文，根据所给情节进行续写，使之构成一个完整的故事</a:t>
            </a:r>
            <a:r>
              <a:rPr lang="zh-CN" altLang="en-US" sz="2000" dirty="0" smtClean="0">
                <a:latin typeface="宋体" panose="02010600030101010101" pitchFamily="2" charset="-122"/>
                <a:ea typeface="宋体" panose="02010600030101010101" pitchFamily="2" charset="-122"/>
              </a:rPr>
              <a:t>。</a:t>
            </a:r>
            <a:endParaRPr lang="zh-CN" altLang="en-US" sz="2000" dirty="0" smtClean="0">
              <a:latin typeface="宋体" panose="02010600030101010101" pitchFamily="2" charset="-122"/>
              <a:ea typeface="宋体" panose="02010600030101010101" pitchFamily="2" charset="-122"/>
            </a:endParaRPr>
          </a:p>
          <a:p>
            <a:pPr algn="just"/>
            <a:r>
              <a:rPr lang="en-US" altLang="zh-CN" sz="2000" dirty="0" smtClean="0">
                <a:latin typeface="Times New Roman" panose="02020603050405020304" pitchFamily="18" charset="0"/>
                <a:cs typeface="Times New Roman" panose="02020603050405020304" pitchFamily="18" charset="0"/>
              </a:rPr>
              <a:t>       One </a:t>
            </a:r>
            <a:r>
              <a:rPr lang="en-US" altLang="zh-CN" sz="2000" dirty="0">
                <a:latin typeface="Times New Roman" panose="02020603050405020304" pitchFamily="18" charset="0"/>
                <a:cs typeface="Times New Roman" panose="02020603050405020304" pitchFamily="18" charset="0"/>
              </a:rPr>
              <a:t>weekend in July, </a:t>
            </a:r>
            <a:r>
              <a:rPr lang="en-US" altLang="zh-CN" sz="2000" u="sng" dirty="0">
                <a:latin typeface="Times New Roman" panose="02020603050405020304" pitchFamily="18" charset="0"/>
                <a:cs typeface="Times New Roman" panose="02020603050405020304" pitchFamily="18" charset="0"/>
              </a:rPr>
              <a:t>Jane</a:t>
            </a:r>
            <a:r>
              <a:rPr lang="en-US" altLang="zh-CN" sz="2000" dirty="0">
                <a:latin typeface="Times New Roman" panose="02020603050405020304" pitchFamily="18" charset="0"/>
                <a:cs typeface="Times New Roman" panose="02020603050405020304" pitchFamily="18" charset="0"/>
              </a:rPr>
              <a:t> and her husband, </a:t>
            </a:r>
            <a:r>
              <a:rPr lang="en-US" altLang="zh-CN" sz="2000" u="sng" dirty="0">
                <a:latin typeface="Times New Roman" panose="02020603050405020304" pitchFamily="18" charset="0"/>
                <a:cs typeface="Times New Roman" panose="02020603050405020304" pitchFamily="18" charset="0"/>
              </a:rPr>
              <a:t>Tom</a:t>
            </a:r>
            <a:r>
              <a:rPr lang="en-US" altLang="zh-CN" sz="2000" dirty="0">
                <a:latin typeface="Times New Roman" panose="02020603050405020304" pitchFamily="18" charset="0"/>
                <a:cs typeface="Times New Roman" panose="02020603050405020304" pitchFamily="18" charset="0"/>
              </a:rPr>
              <a:t>, had driven three hours to camp overnight by a lake in the forest. Unfortunately, on the way an unpleasant subject came up and they started to quarrel. By the time they reached the </a:t>
            </a:r>
            <a:r>
              <a:rPr lang="en-US" altLang="zh-CN" sz="2000" u="sng" dirty="0">
                <a:latin typeface="Times New Roman" panose="02020603050405020304" pitchFamily="18" charset="0"/>
                <a:cs typeface="Times New Roman" panose="02020603050405020304" pitchFamily="18" charset="0"/>
              </a:rPr>
              <a:t>lake</a:t>
            </a:r>
            <a:r>
              <a:rPr lang="en-US" altLang="zh-CN" sz="2000" dirty="0">
                <a:latin typeface="Times New Roman" panose="02020603050405020304" pitchFamily="18" charset="0"/>
                <a:cs typeface="Times New Roman" panose="02020603050405020304" pitchFamily="18" charset="0"/>
              </a:rPr>
              <a:t>, Jane was so angry that she said to Tom, </a:t>
            </a:r>
            <a:r>
              <a:rPr lang="en-US" altLang="zh-CN" sz="2000" dirty="0" smtClean="0">
                <a:latin typeface="Times New Roman" panose="02020603050405020304" pitchFamily="18" charset="0"/>
                <a:cs typeface="Times New Roman" panose="02020603050405020304" pitchFamily="18" charset="0"/>
              </a:rPr>
              <a:t>“I’m </a:t>
            </a:r>
            <a:r>
              <a:rPr lang="en-US" altLang="zh-CN" sz="2000" dirty="0">
                <a:latin typeface="Times New Roman" panose="02020603050405020304" pitchFamily="18" charset="0"/>
                <a:cs typeface="Times New Roman" panose="02020603050405020304" pitchFamily="18" charset="0"/>
              </a:rPr>
              <a:t>going to find a better spot for us to </a:t>
            </a:r>
            <a:r>
              <a:rPr lang="en-US" altLang="zh-CN" sz="2000" dirty="0" smtClean="0">
                <a:latin typeface="Times New Roman" panose="02020603050405020304" pitchFamily="18" charset="0"/>
                <a:cs typeface="Times New Roman" panose="02020603050405020304" pitchFamily="18" charset="0"/>
              </a:rPr>
              <a:t>camp” </a:t>
            </a:r>
            <a:r>
              <a:rPr lang="en-US" altLang="zh-CN" sz="2000" dirty="0">
                <a:latin typeface="Times New Roman" panose="02020603050405020304" pitchFamily="18" charset="0"/>
                <a:cs typeface="Times New Roman" panose="02020603050405020304" pitchFamily="18" charset="0"/>
              </a:rPr>
              <a:t>and </a:t>
            </a:r>
            <a:r>
              <a:rPr lang="en-US" altLang="zh-CN" sz="2000" u="sng" dirty="0">
                <a:latin typeface="Times New Roman" panose="02020603050405020304" pitchFamily="18" charset="0"/>
                <a:cs typeface="Times New Roman" panose="02020603050405020304" pitchFamily="18" charset="0"/>
              </a:rPr>
              <a:t>walked</a:t>
            </a:r>
            <a:r>
              <a:rPr lang="en-US" altLang="zh-CN" sz="2000" dirty="0">
                <a:latin typeface="Times New Roman" panose="02020603050405020304" pitchFamily="18" charset="0"/>
                <a:cs typeface="Times New Roman" panose="02020603050405020304" pitchFamily="18" charset="0"/>
              </a:rPr>
              <a:t> away</a:t>
            </a:r>
            <a:r>
              <a:rPr lang="en-US" altLang="zh-CN" sz="2000" dirty="0" smtClean="0">
                <a:latin typeface="Times New Roman" panose="02020603050405020304" pitchFamily="18" charset="0"/>
                <a:cs typeface="Times New Roman" panose="02020603050405020304" pitchFamily="18" charset="0"/>
              </a:rPr>
              <a:t>.</a:t>
            </a:r>
            <a:endParaRPr lang="en-US" altLang="zh-CN" sz="2000" dirty="0" smtClean="0">
              <a:latin typeface="Times New Roman" panose="02020603050405020304" pitchFamily="18" charset="0"/>
              <a:cs typeface="Times New Roman" panose="02020603050405020304" pitchFamily="18" charset="0"/>
            </a:endParaRPr>
          </a:p>
          <a:p>
            <a:pPr algn="just"/>
            <a:r>
              <a:rPr lang="en-US" altLang="zh-CN" sz="2000" dirty="0">
                <a:latin typeface="Times New Roman" panose="02020603050405020304" pitchFamily="18" charset="0"/>
                <a:cs typeface="Times New Roman" panose="02020603050405020304" pitchFamily="18" charset="0"/>
              </a:rPr>
              <a:t> </a:t>
            </a:r>
            <a:r>
              <a:rPr lang="en-US" altLang="zh-CN" sz="2000" dirty="0" smtClean="0">
                <a:latin typeface="Times New Roman" panose="02020603050405020304" pitchFamily="18" charset="0"/>
                <a:cs typeface="Times New Roman" panose="02020603050405020304" pitchFamily="18" charset="0"/>
              </a:rPr>
              <a:t>      With </a:t>
            </a:r>
            <a:r>
              <a:rPr lang="en-US" altLang="zh-CN" sz="2000" dirty="0">
                <a:latin typeface="Times New Roman" panose="02020603050405020304" pitchFamily="18" charset="0"/>
                <a:cs typeface="Times New Roman" panose="02020603050405020304" pitchFamily="18" charset="0"/>
              </a:rPr>
              <a:t>no path to follow, Jane just walked on for quite a long time. </a:t>
            </a:r>
            <a:r>
              <a:rPr lang="en-US" altLang="zh-CN" sz="2000" dirty="0" smtClean="0">
                <a:latin typeface="Times New Roman" panose="02020603050405020304" pitchFamily="18" charset="0"/>
                <a:cs typeface="Times New Roman" panose="02020603050405020304" pitchFamily="18" charset="0"/>
              </a:rPr>
              <a:t>After </a:t>
            </a:r>
            <a:r>
              <a:rPr lang="en-US" altLang="zh-CN" sz="2000" dirty="0">
                <a:latin typeface="Times New Roman" panose="02020603050405020304" pitchFamily="18" charset="0"/>
                <a:cs typeface="Times New Roman" panose="02020603050405020304" pitchFamily="18" charset="0"/>
              </a:rPr>
              <a:t>she had </a:t>
            </a:r>
            <a:r>
              <a:rPr lang="en-US" altLang="zh-CN" sz="2000" dirty="0" smtClean="0">
                <a:latin typeface="Times New Roman" panose="02020603050405020304" pitchFamily="18" charset="0"/>
                <a:cs typeface="Times New Roman" panose="02020603050405020304" pitchFamily="18" charset="0"/>
              </a:rPr>
              <a:t> </a:t>
            </a:r>
            <a:r>
              <a:rPr lang="en-US" altLang="zh-CN" sz="2000" u="sng" dirty="0" smtClean="0">
                <a:latin typeface="Times New Roman" panose="02020603050405020304" pitchFamily="18" charset="0"/>
                <a:cs typeface="Times New Roman" panose="02020603050405020304" pitchFamily="18" charset="0"/>
              </a:rPr>
              <a:t>climbed</a:t>
            </a:r>
            <a:r>
              <a:rPr lang="en-US" altLang="zh-CN" sz="2000" dirty="0" smtClean="0">
                <a:latin typeface="Times New Roman" panose="02020603050405020304" pitchFamily="18" charset="0"/>
                <a:cs typeface="Times New Roman" panose="02020603050405020304" pitchFamily="18" charset="0"/>
              </a:rPr>
              <a:t>  to a </a:t>
            </a:r>
            <a:r>
              <a:rPr lang="en-US" altLang="zh-CN" sz="2000" dirty="0">
                <a:latin typeface="Times New Roman" panose="02020603050405020304" pitchFamily="18" charset="0"/>
                <a:cs typeface="Times New Roman" panose="02020603050405020304" pitchFamily="18" charset="0"/>
              </a:rPr>
              <a:t>high </a:t>
            </a:r>
            <a:r>
              <a:rPr lang="en-US" altLang="zh-CN" sz="2000" dirty="0" smtClean="0">
                <a:latin typeface="Times New Roman" panose="02020603050405020304" pitchFamily="18" charset="0"/>
                <a:cs typeface="Times New Roman" panose="02020603050405020304" pitchFamily="18" charset="0"/>
              </a:rPr>
              <a:t>place</a:t>
            </a:r>
            <a:r>
              <a:rPr lang="en-US" altLang="zh-CN" sz="2000" dirty="0">
                <a:latin typeface="Times New Roman" panose="02020603050405020304" pitchFamily="18" charset="0"/>
                <a:cs typeface="Times New Roman" panose="02020603050405020304" pitchFamily="18" charset="0"/>
              </a:rPr>
              <a:t>, she </a:t>
            </a:r>
            <a:r>
              <a:rPr lang="en-US" altLang="zh-CN" sz="2000" dirty="0" smtClean="0">
                <a:latin typeface="Times New Roman" panose="02020603050405020304" pitchFamily="18" charset="0"/>
                <a:cs typeface="Times New Roman" panose="02020603050405020304" pitchFamily="18" charset="0"/>
              </a:rPr>
              <a:t> turned </a:t>
            </a:r>
            <a:r>
              <a:rPr lang="en-US" altLang="zh-CN" sz="2000" dirty="0" smtClean="0">
                <a:latin typeface="Times New Roman" panose="02020603050405020304" pitchFamily="18" charset="0"/>
                <a:cs typeface="Times New Roman" panose="02020603050405020304" pitchFamily="18" charset="0"/>
                <a:sym typeface="+mn-ea"/>
              </a:rPr>
              <a:t>around</a:t>
            </a:r>
            <a:r>
              <a:rPr lang="en-US" altLang="zh-CN" sz="2000" dirty="0">
                <a:latin typeface="Times New Roman" panose="02020603050405020304" pitchFamily="18" charset="0"/>
                <a:cs typeface="Times New Roman" panose="02020603050405020304" pitchFamily="18" charset="0"/>
                <a:sym typeface="+mn-ea"/>
              </a:rPr>
              <a:t>, hoping to see the lake. To her surprise, she saw nothing but forest and, far beyond, a snowcapped mountain top. She suddenly realized that she was lost</a:t>
            </a:r>
            <a:r>
              <a:rPr lang="en-US" altLang="zh-CN" sz="2000" dirty="0" smtClean="0">
                <a:latin typeface="Times New Roman" panose="02020603050405020304" pitchFamily="18" charset="0"/>
                <a:cs typeface="Times New Roman" panose="02020603050405020304" pitchFamily="18" charset="0"/>
                <a:sym typeface="+mn-ea"/>
              </a:rPr>
              <a:t>.</a:t>
            </a:r>
            <a:endParaRPr lang="en-US" altLang="zh-CN" sz="2000" dirty="0" smtClean="0">
              <a:latin typeface="Times New Roman" panose="02020603050405020304" pitchFamily="18" charset="0"/>
              <a:cs typeface="Times New Roman" panose="02020603050405020304" pitchFamily="18" charset="0"/>
            </a:endParaRPr>
          </a:p>
          <a:p>
            <a:pPr algn="just"/>
            <a:r>
              <a:rPr lang="en-US" altLang="zh-CN" sz="2000" dirty="0" smtClean="0">
                <a:latin typeface="Times New Roman" panose="02020603050405020304" pitchFamily="18" charset="0"/>
                <a:cs typeface="Times New Roman" panose="02020603050405020304" pitchFamily="18" charset="0"/>
                <a:sym typeface="+mn-ea"/>
              </a:rPr>
              <a:t>      “</a:t>
            </a:r>
            <a:r>
              <a:rPr lang="en-US" altLang="zh-CN" sz="2000" dirty="0">
                <a:latin typeface="Times New Roman" panose="02020603050405020304" pitchFamily="18" charset="0"/>
                <a:cs typeface="Times New Roman" panose="02020603050405020304" pitchFamily="18" charset="0"/>
                <a:sym typeface="+mn-ea"/>
              </a:rPr>
              <a:t>Tom!” she cried. “Help!”</a:t>
            </a:r>
            <a:endParaRPr lang="en-US" altLang="zh-CN" sz="2000" dirty="0">
              <a:latin typeface="Times New Roman" panose="02020603050405020304" pitchFamily="18" charset="0"/>
              <a:cs typeface="Times New Roman" panose="02020603050405020304" pitchFamily="18" charset="0"/>
            </a:endParaRPr>
          </a:p>
          <a:p>
            <a:pPr algn="just"/>
            <a:r>
              <a:rPr lang="en-US" altLang="zh-CN" sz="2000" dirty="0">
                <a:latin typeface="Times New Roman" panose="02020603050405020304" pitchFamily="18" charset="0"/>
                <a:cs typeface="Times New Roman" panose="02020603050405020304" pitchFamily="18" charset="0"/>
                <a:sym typeface="+mn-ea"/>
              </a:rPr>
              <a:t>      No reply. If only she had not left her mobile phone in that bag with Tom. Jane kept moving, but the farther she walked, the more confused she became. As night was beginning to fall, Jane was so tired that she had to stop for the night. Lying awake in the dark, Jane wanted very much to be with Tom </a:t>
            </a:r>
            <a:r>
              <a:rPr lang="en-US" altLang="zh-CN" sz="2000" dirty="0" smtClean="0">
                <a:latin typeface="Times New Roman" panose="02020603050405020304" pitchFamily="18" charset="0"/>
                <a:cs typeface="Times New Roman" panose="02020603050405020304" pitchFamily="18" charset="0"/>
                <a:sym typeface="+mn-ea"/>
              </a:rPr>
              <a:t>and her family</a:t>
            </a:r>
            <a:r>
              <a:rPr lang="en-US" altLang="zh-CN" sz="2000" dirty="0">
                <a:latin typeface="Times New Roman" panose="02020603050405020304" pitchFamily="18" charset="0"/>
                <a:cs typeface="Times New Roman" panose="02020603050405020304" pitchFamily="18" charset="0"/>
                <a:sym typeface="+mn-ea"/>
              </a:rPr>
              <a:t>. </a:t>
            </a:r>
            <a:r>
              <a:rPr lang="en-US" altLang="zh-CN" sz="2000" dirty="0" smtClean="0">
                <a:latin typeface="Times New Roman" panose="02020603050405020304" pitchFamily="18" charset="0"/>
                <a:cs typeface="Times New Roman" panose="02020603050405020304" pitchFamily="18" charset="0"/>
                <a:sym typeface="+mn-ea"/>
              </a:rPr>
              <a:t>She wanted to hold him </a:t>
            </a:r>
            <a:r>
              <a:rPr lang="en-US" altLang="zh-CN" sz="2000" dirty="0">
                <a:latin typeface="Times New Roman" panose="02020603050405020304" pitchFamily="18" charset="0"/>
                <a:cs typeface="Times New Roman" panose="02020603050405020304" pitchFamily="18" charset="0"/>
                <a:sym typeface="+mn-ea"/>
              </a:rPr>
              <a:t>and tell </a:t>
            </a:r>
            <a:r>
              <a:rPr lang="en-US" altLang="zh-CN" sz="2000" dirty="0" smtClean="0">
                <a:latin typeface="Times New Roman" panose="02020603050405020304" pitchFamily="18" charset="0"/>
                <a:cs typeface="Times New Roman" panose="02020603050405020304" pitchFamily="18" charset="0"/>
                <a:sym typeface="+mn-ea"/>
              </a:rPr>
              <a:t>him how </a:t>
            </a:r>
            <a:r>
              <a:rPr lang="en-US" altLang="zh-CN" sz="2000" dirty="0">
                <a:latin typeface="Times New Roman" panose="02020603050405020304" pitchFamily="18" charset="0"/>
                <a:cs typeface="Times New Roman" panose="02020603050405020304" pitchFamily="18" charset="0"/>
                <a:sym typeface="+mn-ea"/>
              </a:rPr>
              <a:t>much she loved him</a:t>
            </a:r>
            <a:r>
              <a:rPr lang="en-US" altLang="zh-CN" sz="2000" dirty="0" smtClean="0">
                <a:latin typeface="Times New Roman" panose="02020603050405020304" pitchFamily="18" charset="0"/>
                <a:cs typeface="Times New Roman" panose="02020603050405020304" pitchFamily="18" charset="0"/>
                <a:sym typeface="+mn-ea"/>
              </a:rPr>
              <a:t>.</a:t>
            </a:r>
            <a:endParaRPr lang="en-US" altLang="zh-CN" sz="2000" dirty="0" smtClean="0">
              <a:latin typeface="Times New Roman" panose="02020603050405020304" pitchFamily="18" charset="0"/>
              <a:cs typeface="Times New Roman" panose="02020603050405020304" pitchFamily="18" charset="0"/>
              <a:sym typeface="+mn-ea"/>
            </a:endParaRPr>
          </a:p>
          <a:p>
            <a:pPr algn="just"/>
            <a:r>
              <a:rPr lang="en-US" altLang="zh-CN" sz="2000" dirty="0" smtClean="0">
                <a:latin typeface="Times New Roman" panose="02020603050405020304" pitchFamily="18" charset="0"/>
                <a:cs typeface="Times New Roman" panose="02020603050405020304" pitchFamily="18" charset="0"/>
                <a:sym typeface="+mn-ea"/>
              </a:rPr>
              <a:t>      Jane </a:t>
            </a:r>
            <a:r>
              <a:rPr lang="en-US" altLang="zh-CN" sz="2000" dirty="0">
                <a:latin typeface="Times New Roman" panose="02020603050405020304" pitchFamily="18" charset="0"/>
                <a:cs typeface="Times New Roman" panose="02020603050405020304" pitchFamily="18" charset="0"/>
                <a:sym typeface="+mn-ea"/>
              </a:rPr>
              <a:t>rose at the break of day, hungry and thirsty. </a:t>
            </a:r>
            <a:r>
              <a:rPr lang="en-US" altLang="zh-CN" sz="2000" dirty="0" smtClean="0">
                <a:latin typeface="Times New Roman" panose="02020603050405020304" pitchFamily="18" charset="0"/>
                <a:cs typeface="Times New Roman" panose="02020603050405020304" pitchFamily="18" charset="0"/>
                <a:sym typeface="+mn-ea"/>
              </a:rPr>
              <a:t>She could hear </a:t>
            </a:r>
            <a:r>
              <a:rPr lang="en-US" altLang="zh-CN" sz="2000" dirty="0">
                <a:latin typeface="Times New Roman" panose="02020603050405020304" pitchFamily="18" charset="0"/>
                <a:cs typeface="Times New Roman" panose="02020603050405020304" pitchFamily="18" charset="0"/>
                <a:sym typeface="+mn-ea"/>
              </a:rPr>
              <a:t>water </a:t>
            </a:r>
            <a:r>
              <a:rPr lang="en-US" altLang="zh-CN" sz="2000" dirty="0" smtClean="0">
                <a:latin typeface="Times New Roman" panose="02020603050405020304" pitchFamily="18" charset="0"/>
                <a:cs typeface="Times New Roman" panose="02020603050405020304" pitchFamily="18" charset="0"/>
                <a:sym typeface="+mn-ea"/>
              </a:rPr>
              <a:t>trickling (</a:t>
            </a:r>
            <a:r>
              <a:rPr lang="zh-CN" altLang="en-US" sz="2000" dirty="0">
                <a:latin typeface="Times New Roman" panose="02020603050405020304" pitchFamily="18" charset="0"/>
                <a:cs typeface="Times New Roman" panose="02020603050405020304" pitchFamily="18" charset="0"/>
                <a:sym typeface="+mn-ea"/>
              </a:rPr>
              <a:t>滴落</a:t>
            </a:r>
            <a:r>
              <a:rPr lang="en-US" altLang="zh-CN" sz="2000" dirty="0">
                <a:latin typeface="Times New Roman" panose="02020603050405020304" pitchFamily="18" charset="0"/>
                <a:cs typeface="Times New Roman" panose="02020603050405020304" pitchFamily="18" charset="0"/>
                <a:sym typeface="+mn-ea"/>
              </a:rPr>
              <a:t>) somewhere </a:t>
            </a:r>
            <a:r>
              <a:rPr lang="en-US" altLang="zh-CN" sz="2000" u="sng" dirty="0">
                <a:latin typeface="Times New Roman" panose="02020603050405020304" pitchFamily="18" charset="0"/>
                <a:cs typeface="Times New Roman" panose="02020603050405020304" pitchFamily="18" charset="0"/>
                <a:sym typeface="+mn-ea"/>
              </a:rPr>
              <a:t>at a distance</a:t>
            </a:r>
            <a:r>
              <a:rPr lang="en-US" altLang="zh-CN" sz="2000" dirty="0">
                <a:latin typeface="Times New Roman" panose="02020603050405020304" pitchFamily="18" charset="0"/>
                <a:cs typeface="Times New Roman" panose="02020603050405020304" pitchFamily="18" charset="0"/>
                <a:sym typeface="+mn-ea"/>
              </a:rPr>
              <a:t>. Quickly she followed the sound to a </a:t>
            </a:r>
            <a:r>
              <a:rPr lang="en-US" altLang="zh-CN" sz="2000" u="sng" dirty="0">
                <a:latin typeface="Times New Roman" panose="02020603050405020304" pitchFamily="18" charset="0"/>
                <a:cs typeface="Times New Roman" panose="02020603050405020304" pitchFamily="18" charset="0"/>
                <a:sym typeface="+mn-ea"/>
              </a:rPr>
              <a:t>stream</a:t>
            </a:r>
            <a:r>
              <a:rPr lang="en-US" altLang="zh-CN" sz="2000" dirty="0">
                <a:latin typeface="Times New Roman" panose="02020603050405020304" pitchFamily="18" charset="0"/>
                <a:cs typeface="Times New Roman" panose="02020603050405020304" pitchFamily="18" charset="0"/>
                <a:sym typeface="+mn-ea"/>
              </a:rPr>
              <a:t>. </a:t>
            </a:r>
            <a:r>
              <a:rPr lang="en-US" altLang="zh-CN" sz="2000" u="sng" dirty="0">
                <a:latin typeface="Times New Roman" panose="02020603050405020304" pitchFamily="18" charset="0"/>
                <a:cs typeface="Times New Roman" panose="02020603050405020304" pitchFamily="18" charset="0"/>
                <a:sym typeface="+mn-ea"/>
              </a:rPr>
              <a:t>To her great joy</a:t>
            </a:r>
            <a:r>
              <a:rPr lang="en-US" altLang="zh-CN" sz="2000" dirty="0">
                <a:latin typeface="Times New Roman" panose="02020603050405020304" pitchFamily="18" charset="0"/>
                <a:cs typeface="Times New Roman" panose="02020603050405020304" pitchFamily="18" charset="0"/>
                <a:sym typeface="+mn-ea"/>
              </a:rPr>
              <a:t>, she also saw some berry bushes. She drank and ate a few berries. Never in her life had she tasted anything better. Feeling stronger now, Jane began to walk along the stream and hope it would lead her to the </a:t>
            </a:r>
            <a:r>
              <a:rPr lang="en-US" altLang="zh-CN" sz="2000" dirty="0" smtClean="0">
                <a:latin typeface="Times New Roman" panose="02020603050405020304" pitchFamily="18" charset="0"/>
                <a:cs typeface="Times New Roman" panose="02020603050405020304" pitchFamily="18" charset="0"/>
                <a:sym typeface="+mn-ea"/>
              </a:rPr>
              <a:t>lake.</a:t>
            </a:r>
            <a:endParaRPr lang="en-US" altLang="zh-CN" sz="2000" dirty="0" smtClean="0">
              <a:latin typeface="Times New Roman" panose="02020603050405020304" pitchFamily="18" charset="0"/>
              <a:cs typeface="Times New Roman" panose="02020603050405020304" pitchFamily="18" charset="0"/>
            </a:endParaRPr>
          </a:p>
          <a:p>
            <a:pPr algn="just"/>
            <a:r>
              <a:rPr lang="en-US" altLang="zh-CN" sz="2000" dirty="0">
                <a:latin typeface="Times New Roman" panose="02020603050405020304" pitchFamily="18" charset="0"/>
                <a:cs typeface="Times New Roman" panose="02020603050405020304" pitchFamily="18" charset="0"/>
                <a:sym typeface="+mn-ea"/>
              </a:rPr>
              <a:t> </a:t>
            </a:r>
            <a:r>
              <a:rPr lang="en-US" altLang="zh-CN" sz="2000" dirty="0" smtClean="0">
                <a:latin typeface="Times New Roman" panose="02020603050405020304" pitchFamily="18" charset="0"/>
                <a:cs typeface="Times New Roman" panose="02020603050405020304" pitchFamily="18" charset="0"/>
                <a:sym typeface="+mn-ea"/>
              </a:rPr>
              <a:t>      </a:t>
            </a:r>
            <a:r>
              <a:rPr lang="en-US" altLang="zh-CN" sz="2000" dirty="0">
                <a:latin typeface="Times New Roman" panose="02020603050405020304" pitchFamily="18" charset="0"/>
                <a:cs typeface="Times New Roman" panose="02020603050405020304" pitchFamily="18" charset="0"/>
                <a:sym typeface="+mn-ea"/>
              </a:rPr>
              <a:t>As she picked her way carefully along the stream, Jane heard a helicopter. Is that for me? Unfortunately, the trees made it impossible for people to see her from above. A few minutes later, another </a:t>
            </a:r>
            <a:r>
              <a:rPr lang="en-US" altLang="zh-CN" sz="2000" u="sng" dirty="0">
                <a:latin typeface="Times New Roman" panose="02020603050405020304" pitchFamily="18" charset="0"/>
                <a:cs typeface="Times New Roman" panose="02020603050405020304" pitchFamily="18" charset="0"/>
                <a:sym typeface="+mn-ea"/>
              </a:rPr>
              <a:t>helicopter</a:t>
            </a:r>
            <a:r>
              <a:rPr lang="en-US" altLang="zh-CN" sz="2000" dirty="0">
                <a:latin typeface="Times New Roman" panose="02020603050405020304" pitchFamily="18" charset="0"/>
                <a:cs typeface="Times New Roman" panose="02020603050405020304" pitchFamily="18" charset="0"/>
                <a:sym typeface="+mn-ea"/>
              </a:rPr>
              <a:t> flew overhead. Jane took off her </a:t>
            </a:r>
            <a:r>
              <a:rPr lang="en-US" altLang="zh-CN" sz="2000" u="sng" dirty="0">
                <a:latin typeface="Times New Roman" panose="02020603050405020304" pitchFamily="18" charset="0"/>
                <a:cs typeface="Times New Roman" panose="02020603050405020304" pitchFamily="18" charset="0"/>
                <a:sym typeface="+mn-ea"/>
              </a:rPr>
              <a:t>yellow blouse</a:t>
            </a:r>
            <a:r>
              <a:rPr lang="en-US" altLang="zh-CN" sz="2000" dirty="0">
                <a:latin typeface="Times New Roman" panose="02020603050405020304" pitchFamily="18" charset="0"/>
                <a:cs typeface="Times New Roman" panose="02020603050405020304" pitchFamily="18" charset="0"/>
                <a:sym typeface="+mn-ea"/>
              </a:rPr>
              <a:t>, thinking that she should go to an open area and flag them if they came back again.</a:t>
            </a:r>
            <a:r>
              <a:rPr lang="en-US" altLang="zh-CN" sz="2000" dirty="0" smtClean="0">
                <a:latin typeface="Times New Roman" panose="02020603050405020304" pitchFamily="18" charset="0"/>
                <a:cs typeface="Times New Roman" panose="02020603050405020304" pitchFamily="18" charset="0"/>
              </a:rPr>
              <a:t>   </a:t>
            </a:r>
            <a:endParaRPr lang="en-US" altLang="zh-CN" sz="2000" dirty="0">
              <a:latin typeface="Times New Roman" panose="02020603050405020304" pitchFamily="18" charset="0"/>
              <a:cs typeface="Times New Roman" panose="02020603050405020304" pitchFamily="18" charset="0"/>
            </a:endParaRPr>
          </a:p>
        </p:txBody>
      </p:sp>
      <p:sp>
        <p:nvSpPr>
          <p:cNvPr id="100" name="文本框 99"/>
          <p:cNvSpPr txBox="1"/>
          <p:nvPr/>
        </p:nvSpPr>
        <p:spPr>
          <a:xfrm>
            <a:off x="4191000" y="51435"/>
            <a:ext cx="5080000" cy="706755"/>
          </a:xfrm>
          <a:prstGeom prst="rect">
            <a:avLst/>
          </a:prstGeom>
          <a:noFill/>
          <a:ln w="9525">
            <a:noFill/>
          </a:ln>
        </p:spPr>
        <p:txBody>
          <a:bodyPr>
            <a:spAutoFit/>
          </a:bodyPr>
          <a:p>
            <a:pPr indent="0"/>
            <a:r>
              <a:rPr lang="zh-CN" sz="4000" b="1">
                <a:ea typeface="宋体" panose="02010600030101010101" pitchFamily="2" charset="-122"/>
              </a:rPr>
              <a:t>读后续写练习</a:t>
            </a:r>
            <a:r>
              <a:rPr lang="en-US" sz="4000" b="1">
                <a:latin typeface="Times New Roman" panose="02020603050405020304" pitchFamily="18" charset="0"/>
                <a:ea typeface="宋体" panose="02010600030101010101" pitchFamily="2" charset="-122"/>
              </a:rPr>
              <a:t>2</a:t>
            </a:r>
            <a:endParaRPr lang="en-US" altLang="en-US" sz="4000" b="1">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48920" y="172720"/>
            <a:ext cx="10944860" cy="6266815"/>
          </a:xfrm>
          <a:prstGeom prst="rect">
            <a:avLst/>
          </a:prstGeom>
          <a:noFill/>
        </p:spPr>
        <p:txBody>
          <a:bodyPr wrap="square" rtlCol="0" anchor="t">
            <a:noAutofit/>
          </a:bodyPr>
          <a:p>
            <a:pPr algn="just"/>
            <a:r>
              <a:rPr lang="en-US" altLang="zh-CN" sz="2800" b="1" dirty="0">
                <a:latin typeface="Times New Roman" panose="02020603050405020304" pitchFamily="18" charset="0"/>
                <a:cs typeface="Times New Roman" panose="02020603050405020304" pitchFamily="18" charset="0"/>
                <a:sym typeface="+mn-ea"/>
              </a:rPr>
              <a:t>Paragraph 1</a:t>
            </a:r>
            <a:r>
              <a:rPr lang="zh-CN" altLang="en-US" sz="2800" b="1" dirty="0">
                <a:latin typeface="Times New Roman" panose="02020603050405020304" pitchFamily="18" charset="0"/>
                <a:cs typeface="Times New Roman" panose="02020603050405020304" pitchFamily="18" charset="0"/>
                <a:sym typeface="+mn-ea"/>
              </a:rPr>
              <a:t>：</a:t>
            </a:r>
            <a:endParaRPr lang="zh-CN" altLang="en-US" sz="2800" b="1" dirty="0">
              <a:latin typeface="Times New Roman" panose="02020603050405020304" pitchFamily="18" charset="0"/>
              <a:cs typeface="Times New Roman" panose="02020603050405020304" pitchFamily="18" charset="0"/>
              <a:sym typeface="+mn-ea"/>
            </a:endParaRPr>
          </a:p>
          <a:p>
            <a:pPr algn="just"/>
            <a:r>
              <a:rPr lang="en-US" altLang="zh-CN" sz="2800" i="1" dirty="0">
                <a:latin typeface="Times New Roman" panose="02020603050405020304" pitchFamily="18" charset="0"/>
                <a:cs typeface="Times New Roman" panose="02020603050405020304" pitchFamily="18" charset="0"/>
                <a:sym typeface="+mn-ea"/>
              </a:rPr>
              <a:t>But no more </a:t>
            </a:r>
            <a:r>
              <a:rPr lang="en-US" altLang="zh-CN" sz="2800" i="1" dirty="0">
                <a:highlight>
                  <a:srgbClr val="FFFF00"/>
                </a:highlight>
                <a:latin typeface="Times New Roman" panose="02020603050405020304" pitchFamily="18" charset="0"/>
                <a:cs typeface="Times New Roman" panose="02020603050405020304" pitchFamily="18" charset="0"/>
                <a:sym typeface="+mn-ea"/>
              </a:rPr>
              <a:t>helicopters</a:t>
            </a:r>
            <a:r>
              <a:rPr lang="en-US" altLang="zh-CN" sz="2800" i="1" dirty="0">
                <a:latin typeface="Times New Roman" panose="02020603050405020304" pitchFamily="18" charset="0"/>
                <a:cs typeface="Times New Roman" panose="02020603050405020304" pitchFamily="18" charset="0"/>
                <a:sym typeface="+mn-ea"/>
              </a:rPr>
              <a:t> came and it was </a:t>
            </a:r>
            <a:r>
              <a:rPr lang="en-US" altLang="zh-CN" sz="2800" i="1" dirty="0">
                <a:highlight>
                  <a:srgbClr val="FFFF00"/>
                </a:highlight>
                <a:latin typeface="Times New Roman" panose="02020603050405020304" pitchFamily="18" charset="0"/>
                <a:cs typeface="Times New Roman" panose="02020603050405020304" pitchFamily="18" charset="0"/>
                <a:sym typeface="+mn-ea"/>
              </a:rPr>
              <a:t>getting dark</a:t>
            </a:r>
            <a:r>
              <a:rPr lang="en-US" altLang="zh-CN" sz="2800" i="1" dirty="0">
                <a:latin typeface="Times New Roman" panose="02020603050405020304" pitchFamily="18" charset="0"/>
                <a:cs typeface="Times New Roman" panose="02020603050405020304" pitchFamily="18" charset="0"/>
                <a:sym typeface="+mn-ea"/>
              </a:rPr>
              <a:t> again</a:t>
            </a:r>
            <a:r>
              <a:rPr lang="en-US" altLang="zh-CN" sz="2800" dirty="0" smtClean="0">
                <a:latin typeface="Times New Roman" panose="02020603050405020304" pitchFamily="18" charset="0"/>
                <a:cs typeface="Times New Roman" panose="02020603050405020304" pitchFamily="18" charset="0"/>
                <a:sym typeface="+mn-ea"/>
              </a:rPr>
              <a:t>. </a:t>
            </a:r>
            <a:endParaRPr lang="en-US" altLang="zh-CN" sz="2800" dirty="0" smtClean="0">
              <a:latin typeface="Times New Roman" panose="02020603050405020304" pitchFamily="18" charset="0"/>
              <a:cs typeface="Times New Roman" panose="02020603050405020304" pitchFamily="18" charset="0"/>
              <a:sym typeface="+mn-ea"/>
            </a:endParaRPr>
          </a:p>
          <a:p>
            <a:pPr algn="just"/>
            <a:r>
              <a:rPr lang="en-US" altLang="zh-CN" sz="2800" b="1" dirty="0" smtClean="0">
                <a:latin typeface="Times New Roman" panose="02020603050405020304" pitchFamily="18" charset="0"/>
                <a:cs typeface="Times New Roman" panose="02020603050405020304" pitchFamily="18" charset="0"/>
                <a:sym typeface="+mn-ea"/>
              </a:rPr>
              <a:t>Paragraph </a:t>
            </a:r>
            <a:r>
              <a:rPr lang="en-US" altLang="zh-CN" sz="2800" b="1" dirty="0">
                <a:latin typeface="Times New Roman" panose="02020603050405020304" pitchFamily="18" charset="0"/>
                <a:cs typeface="Times New Roman" panose="02020603050405020304" pitchFamily="18" charset="0"/>
                <a:sym typeface="+mn-ea"/>
              </a:rPr>
              <a:t>2</a:t>
            </a:r>
            <a:r>
              <a:rPr lang="zh-CN" altLang="en-US" sz="2800" b="1" dirty="0">
                <a:latin typeface="Times New Roman" panose="02020603050405020304" pitchFamily="18" charset="0"/>
                <a:cs typeface="Times New Roman" panose="02020603050405020304" pitchFamily="18" charset="0"/>
                <a:sym typeface="+mn-ea"/>
              </a:rPr>
              <a:t>：</a:t>
            </a:r>
            <a:r>
              <a:rPr lang="en-US" altLang="zh-CN" sz="2800" i="1" dirty="0">
                <a:latin typeface="Times New Roman" panose="02020603050405020304" pitchFamily="18" charset="0"/>
                <a:cs typeface="Times New Roman" panose="02020603050405020304" pitchFamily="18" charset="0"/>
                <a:sym typeface="+mn-ea"/>
              </a:rPr>
              <a:t>It was </a:t>
            </a:r>
            <a:r>
              <a:rPr lang="en-US" altLang="zh-CN" sz="2800" i="1" dirty="0">
                <a:highlight>
                  <a:srgbClr val="FFFF00"/>
                </a:highlight>
                <a:latin typeface="Times New Roman" panose="02020603050405020304" pitchFamily="18" charset="0"/>
                <a:cs typeface="Times New Roman" panose="02020603050405020304" pitchFamily="18" charset="0"/>
                <a:sym typeface="+mn-ea"/>
              </a:rPr>
              <a:t>daybreak</a:t>
            </a:r>
            <a:r>
              <a:rPr lang="en-US" altLang="zh-CN" sz="2800" i="1" dirty="0">
                <a:latin typeface="Times New Roman" panose="02020603050405020304" pitchFamily="18" charset="0"/>
                <a:cs typeface="Times New Roman" panose="02020603050405020304" pitchFamily="18" charset="0"/>
                <a:sym typeface="+mn-ea"/>
              </a:rPr>
              <a:t> when Jane</a:t>
            </a:r>
            <a:r>
              <a:rPr lang="en-US" altLang="zh-CN" sz="2800" i="1" dirty="0">
                <a:highlight>
                  <a:srgbClr val="FFFF00"/>
                </a:highlight>
                <a:latin typeface="Times New Roman" panose="02020603050405020304" pitchFamily="18" charset="0"/>
                <a:cs typeface="Times New Roman" panose="02020603050405020304" pitchFamily="18" charset="0"/>
                <a:sym typeface="+mn-ea"/>
              </a:rPr>
              <a:t> woke up</a:t>
            </a:r>
            <a:r>
              <a:rPr lang="en-US" altLang="zh-CN" sz="2800" i="1" dirty="0" smtClean="0">
                <a:latin typeface="Times New Roman" panose="02020603050405020304" pitchFamily="18" charset="0"/>
                <a:cs typeface="Times New Roman" panose="02020603050405020304" pitchFamily="18" charset="0"/>
                <a:sym typeface="+mn-ea"/>
              </a:rPr>
              <a:t>.</a:t>
            </a:r>
            <a:r>
              <a:rPr lang="en-US" altLang="zh-CN" sz="2800" dirty="0" smtClean="0">
                <a:latin typeface="Times New Roman" panose="02020603050405020304" pitchFamily="18" charset="0"/>
                <a:cs typeface="Times New Roman" panose="02020603050405020304" pitchFamily="18" charset="0"/>
                <a:sym typeface="+mn-ea"/>
              </a:rPr>
              <a:t> </a:t>
            </a:r>
            <a:endParaRPr lang="en-US" altLang="zh-CN" sz="2800" dirty="0" smtClean="0">
              <a:latin typeface="Times New Roman" panose="02020603050405020304" pitchFamily="18" charset="0"/>
              <a:cs typeface="Times New Roman" panose="02020603050405020304" pitchFamily="18" charset="0"/>
              <a:sym typeface="+mn-ea"/>
            </a:endParaRPr>
          </a:p>
          <a:p>
            <a:pPr algn="just"/>
            <a:endParaRPr lang="en-US" altLang="zh-CN" sz="2400" dirty="0" smtClean="0">
              <a:latin typeface="Times New Roman" panose="02020603050405020304" pitchFamily="18" charset="0"/>
              <a:cs typeface="Times New Roman" panose="02020603050405020304" pitchFamily="18" charset="0"/>
              <a:sym typeface="+mn-ea"/>
            </a:endParaRPr>
          </a:p>
          <a:p>
            <a:pPr algn="just"/>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审题：判断主题语境及确定主旨（theme）</a:t>
            </a:r>
            <a:endParaRPr lang="en-US" altLang="zh-CN" sz="2400" dirty="0" smtClean="0">
              <a:latin typeface="Times New Roman" panose="02020603050405020304" pitchFamily="18" charset="0"/>
              <a:cs typeface="Times New Roman" panose="02020603050405020304" pitchFamily="18" charset="0"/>
              <a:sym typeface="+mn-ea"/>
            </a:endParaRPr>
          </a:p>
          <a:p>
            <a:pPr algn="just"/>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练习1：划出文中关键词：Character ?  Setting?  Action?  Mood?</a:t>
            </a:r>
            <a:endParaRPr lang="en-US" altLang="zh-CN" sz="2400" dirty="0" smtClean="0">
              <a:latin typeface="Times New Roman" panose="02020603050405020304" pitchFamily="18" charset="0"/>
              <a:cs typeface="Times New Roman" panose="02020603050405020304" pitchFamily="18" charset="0"/>
              <a:sym typeface="+mn-ea"/>
            </a:endParaRPr>
          </a:p>
          <a:p>
            <a:pPr algn="just"/>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            划出段首句关键词：</a:t>
            </a:r>
            <a:endParaRPr lang="en-US" altLang="zh-CN" sz="2400" dirty="0" smtClean="0">
              <a:latin typeface="Times New Roman" panose="02020603050405020304" pitchFamily="18" charset="0"/>
              <a:cs typeface="Times New Roman" panose="02020603050405020304" pitchFamily="18" charset="0"/>
              <a:sym typeface="+mn-ea"/>
            </a:endParaRPr>
          </a:p>
          <a:p>
            <a:pPr algn="just"/>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练习2：情节梳理 Draw Story Mountain based on the main plot：</a:t>
            </a:r>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Beginning:</a:t>
            </a:r>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development:</a:t>
            </a:r>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Climax/conflict:</a:t>
            </a:r>
            <a:endParaRPr lang="en-US" altLang="zh-CN" sz="2400" dirty="0" smtClean="0">
              <a:latin typeface="Times New Roman" panose="02020603050405020304" pitchFamily="18" charset="0"/>
              <a:cs typeface="Times New Roman" panose="02020603050405020304" pitchFamily="18" charset="0"/>
              <a:sym typeface="+mn-ea"/>
            </a:endParaRPr>
          </a:p>
          <a:p>
            <a:pPr algn="just"/>
            <a:r>
              <a:rPr lang="en-US" altLang="zh-CN" sz="2400" dirty="0" smtClean="0">
                <a:latin typeface="Times New Roman" panose="02020603050405020304" pitchFamily="18" charset="0"/>
                <a:cs typeface="Times New Roman" panose="02020603050405020304" pitchFamily="18" charset="0"/>
                <a:sym typeface="+mn-ea"/>
              </a:rPr>
              <a:t>Ending:</a:t>
            </a:r>
            <a:endParaRPr lang="en-US" altLang="zh-CN" sz="2400" dirty="0" smtClean="0">
              <a:latin typeface="Times New Roman" panose="02020603050405020304" pitchFamily="18" charset="0"/>
              <a:cs typeface="Times New Roman" panose="02020603050405020304" pitchFamily="18" charset="0"/>
              <a:sym typeface="+mn-ea"/>
            </a:endParaRPr>
          </a:p>
        </p:txBody>
      </p:sp>
      <p:pic>
        <p:nvPicPr>
          <p:cNvPr id="102" name="图片 101"/>
          <p:cNvPicPr/>
          <p:nvPr/>
        </p:nvPicPr>
        <p:blipFill>
          <a:blip r:embed="rId1"/>
          <a:stretch>
            <a:fillRect/>
          </a:stretch>
        </p:blipFill>
        <p:spPr>
          <a:xfrm>
            <a:off x="8881110" y="1245235"/>
            <a:ext cx="2879090" cy="238442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835965" y="548171"/>
            <a:ext cx="6188765" cy="89631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a:p>
        </p:txBody>
      </p:sp>
      <p:sp>
        <p:nvSpPr>
          <p:cNvPr id="34" name="文本框 235"/>
          <p:cNvSpPr txBox="1"/>
          <p:nvPr/>
        </p:nvSpPr>
        <p:spPr>
          <a:xfrm>
            <a:off x="3230678" y="548171"/>
            <a:ext cx="5657319" cy="769441"/>
          </a:xfrm>
          <a:prstGeom prst="rect">
            <a:avLst/>
          </a:prstGeom>
          <a:noFill/>
          <a:ln w="9525">
            <a:noFill/>
          </a:ln>
        </p:spPr>
        <p:txBody>
          <a:bodyPr wrap="none">
            <a:spAutoFit/>
          </a:bodyPr>
          <a:lstStyle/>
          <a:p>
            <a:pPr algn="ctr" fontAlgn="auto">
              <a:spcBef>
                <a:spcPts val="0"/>
              </a:spcBef>
              <a:spcAft>
                <a:spcPts val="0"/>
              </a:spcAft>
              <a:buFont typeface="Arial" panose="020B0604020202020204" pitchFamily="34" charset="0"/>
              <a:buNone/>
              <a:defRPr/>
            </a:pPr>
            <a:r>
              <a:rPr lang="en-US" altLang="zh-CN" sz="4400" b="1" dirty="0">
                <a:latin typeface="Times New Roman" panose="02020603050405020304" pitchFamily="18" charset="0"/>
                <a:ea typeface="微软雅黑" panose="020B0503020204020204" charset="-122"/>
              </a:rPr>
              <a:t>The underlined words </a:t>
            </a:r>
            <a:endParaRPr lang="en-US" altLang="zh-CN" sz="4400" b="1" dirty="0">
              <a:latin typeface="Times New Roman" panose="02020603050405020304" pitchFamily="18" charset="0"/>
              <a:ea typeface="微软雅黑" panose="020B0503020204020204" charset="-122"/>
            </a:endParaRPr>
          </a:p>
        </p:txBody>
      </p:sp>
      <p:sp>
        <p:nvSpPr>
          <p:cNvPr id="35" name="TextBox 2"/>
          <p:cNvSpPr txBox="1">
            <a:spLocks noChangeArrowheads="1"/>
          </p:cNvSpPr>
          <p:nvPr/>
        </p:nvSpPr>
        <p:spPr bwMode="auto">
          <a:xfrm>
            <a:off x="857858" y="1576670"/>
            <a:ext cx="10578767" cy="4246245"/>
          </a:xfrm>
          <a:prstGeom prst="rect">
            <a:avLst/>
          </a:prstGeom>
          <a:noFill/>
          <a:ln w="9525">
            <a:noFill/>
            <a:miter lim="800000"/>
          </a:ln>
        </p:spPr>
        <p:txBody>
          <a:bodyPr wrap="square">
            <a:spAutoFit/>
          </a:bodyPr>
          <a:lstStyle/>
          <a:p>
            <a:pPr>
              <a:lnSpc>
                <a:spcPct val="150000"/>
              </a:lnSpc>
            </a:pPr>
            <a:r>
              <a:rPr lang="en-US" altLang="zh-CN" sz="3600" b="1" dirty="0" smtClean="0">
                <a:solidFill>
                  <a:srgbClr val="FF0000"/>
                </a:solidFill>
                <a:latin typeface="Times New Roman" panose="02020603050405020304" pitchFamily="18" charset="0"/>
              </a:rPr>
              <a:t>Character:  </a:t>
            </a:r>
            <a:r>
              <a:rPr lang="en-US" altLang="zh-CN" sz="3600" dirty="0" smtClean="0">
                <a:latin typeface="Times New Roman" panose="02020603050405020304" pitchFamily="18" charset="0"/>
              </a:rPr>
              <a:t>Tom, Jane</a:t>
            </a:r>
            <a:endParaRPr lang="en-US" altLang="zh-CN" sz="3600" dirty="0" smtClean="0">
              <a:latin typeface="Times New Roman" panose="02020603050405020304" pitchFamily="18" charset="0"/>
            </a:endParaRPr>
          </a:p>
          <a:p>
            <a:pPr>
              <a:lnSpc>
                <a:spcPct val="150000"/>
              </a:lnSpc>
            </a:pPr>
            <a:r>
              <a:rPr lang="en-US" altLang="zh-CN" sz="3600" b="1" dirty="0">
                <a:solidFill>
                  <a:srgbClr val="FF0000"/>
                </a:solidFill>
                <a:latin typeface="Times New Roman" panose="02020603050405020304" pitchFamily="18" charset="0"/>
              </a:rPr>
              <a:t>Setting:        </a:t>
            </a:r>
            <a:r>
              <a:rPr lang="en-US" altLang="zh-CN" sz="3600" dirty="0">
                <a:latin typeface="Times New Roman" panose="02020603050405020304" pitchFamily="18" charset="0"/>
              </a:rPr>
              <a:t>stream, lake, helicopter, </a:t>
            </a:r>
            <a:r>
              <a:rPr lang="en-US" altLang="zh-CN" sz="3600" dirty="0">
                <a:latin typeface="Times New Roman" panose="02020603050405020304" pitchFamily="18" charset="0"/>
                <a:sym typeface="+mn-ea"/>
              </a:rPr>
              <a:t>yellow blouse</a:t>
            </a:r>
            <a:r>
              <a:rPr lang="en-US" altLang="zh-CN" sz="3600" dirty="0">
                <a:latin typeface="Times New Roman" panose="02020603050405020304" pitchFamily="18" charset="0"/>
              </a:rPr>
              <a:t> </a:t>
            </a:r>
            <a:endParaRPr lang="en-US" altLang="zh-CN" sz="3600" dirty="0">
              <a:latin typeface="Times New Roman" panose="02020603050405020304" pitchFamily="18" charset="0"/>
            </a:endParaRPr>
          </a:p>
          <a:p>
            <a:pPr>
              <a:lnSpc>
                <a:spcPct val="150000"/>
              </a:lnSpc>
            </a:pPr>
            <a:r>
              <a:rPr lang="en-US" altLang="zh-CN" sz="3600" dirty="0">
                <a:latin typeface="Times New Roman" panose="02020603050405020304" pitchFamily="18" charset="0"/>
              </a:rPr>
              <a:t>                     at a </a:t>
            </a:r>
            <a:r>
              <a:rPr lang="en-US" altLang="zh-CN" sz="3600" dirty="0" smtClean="0">
                <a:latin typeface="Times New Roman" panose="02020603050405020304" pitchFamily="18" charset="0"/>
              </a:rPr>
              <a:t>distance</a:t>
            </a:r>
            <a:endParaRPr lang="en-US" altLang="zh-CN" sz="3600" b="1" dirty="0" smtClean="0">
              <a:solidFill>
                <a:srgbClr val="FF0000"/>
              </a:solidFill>
              <a:latin typeface="Times New Roman" panose="02020603050405020304" pitchFamily="18" charset="0"/>
            </a:endParaRPr>
          </a:p>
          <a:p>
            <a:pPr>
              <a:lnSpc>
                <a:spcPct val="150000"/>
              </a:lnSpc>
            </a:pPr>
            <a:r>
              <a:rPr lang="en-US" altLang="zh-CN" sz="3600" b="1" dirty="0" smtClean="0">
                <a:solidFill>
                  <a:srgbClr val="FF0000"/>
                </a:solidFill>
                <a:latin typeface="Times New Roman" panose="02020603050405020304" pitchFamily="18" charset="0"/>
              </a:rPr>
              <a:t>Action:         </a:t>
            </a:r>
            <a:r>
              <a:rPr lang="en-US" altLang="zh-CN" sz="3600" dirty="0" smtClean="0">
                <a:latin typeface="Times New Roman" panose="02020603050405020304" pitchFamily="18" charset="0"/>
              </a:rPr>
              <a:t>walked, climbed</a:t>
            </a:r>
            <a:endParaRPr lang="en-US" altLang="zh-CN" sz="3600" dirty="0" smtClean="0">
              <a:latin typeface="Times New Roman" panose="02020603050405020304" pitchFamily="18" charset="0"/>
            </a:endParaRPr>
          </a:p>
          <a:p>
            <a:pPr>
              <a:lnSpc>
                <a:spcPct val="150000"/>
              </a:lnSpc>
            </a:pPr>
            <a:r>
              <a:rPr lang="en-US" altLang="zh-CN" sz="3600" b="1" dirty="0" smtClean="0">
                <a:solidFill>
                  <a:srgbClr val="FF0000"/>
                </a:solidFill>
                <a:latin typeface="Times New Roman" panose="02020603050405020304" pitchFamily="18" charset="0"/>
              </a:rPr>
              <a:t>Mood:          </a:t>
            </a:r>
            <a:r>
              <a:rPr lang="en-US" altLang="zh-CN" sz="3600" dirty="0" smtClean="0">
                <a:latin typeface="Times New Roman" panose="02020603050405020304" pitchFamily="18" charset="0"/>
              </a:rPr>
              <a:t>to her great joy</a:t>
            </a:r>
            <a:endParaRPr lang="en-US" altLang="zh-CN" sz="3600" dirty="0" smtClean="0">
              <a:latin typeface="Times New Roman" panose="02020603050405020304" pitchFamily="18" charset="0"/>
            </a:endParaRPr>
          </a:p>
        </p:txBody>
      </p:sp>
      <p:pic>
        <p:nvPicPr>
          <p:cNvPr id="101" name="图片 100"/>
          <p:cNvPicPr/>
          <p:nvPr/>
        </p:nvPicPr>
        <p:blipFill>
          <a:blip r:embed="rId1"/>
          <a:stretch>
            <a:fillRect/>
          </a:stretch>
        </p:blipFill>
        <p:spPr>
          <a:xfrm>
            <a:off x="2708910" y="224155"/>
            <a:ext cx="8727440" cy="628269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1"/>
                                        </p:tgtEl>
                                        <p:attrNameLst>
                                          <p:attrName>style.visibility</p:attrName>
                                        </p:attrNameLst>
                                      </p:cBhvr>
                                      <p:to>
                                        <p:strVal val="visible"/>
                                      </p:to>
                                    </p:set>
                                    <p:anim calcmode="lin" valueType="num">
                                      <p:cBhvr additive="base">
                                        <p:cTn id="11" dur="500" fill="hold"/>
                                        <p:tgtEl>
                                          <p:spTgt spid="101"/>
                                        </p:tgtEl>
                                        <p:attrNameLst>
                                          <p:attrName>ppt_x</p:attrName>
                                        </p:attrNameLst>
                                      </p:cBhvr>
                                      <p:tavLst>
                                        <p:tav tm="0">
                                          <p:val>
                                            <p:strVal val="#ppt_x"/>
                                          </p:val>
                                        </p:tav>
                                        <p:tav tm="100000">
                                          <p:val>
                                            <p:strVal val="#ppt_x"/>
                                          </p:val>
                                        </p:tav>
                                      </p:tavLst>
                                    </p:anim>
                                    <p:anim calcmode="lin" valueType="num">
                                      <p:cBhvr additive="base">
                                        <p:cTn id="12"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圆角矩形 49"/>
          <p:cNvSpPr/>
          <p:nvPr/>
        </p:nvSpPr>
        <p:spPr>
          <a:xfrm>
            <a:off x="1652270" y="2559050"/>
            <a:ext cx="2992755" cy="584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56" name="圆角矩形 55"/>
          <p:cNvSpPr/>
          <p:nvPr/>
        </p:nvSpPr>
        <p:spPr>
          <a:xfrm>
            <a:off x="9291889" y="5393922"/>
            <a:ext cx="1827109" cy="58477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p>
        </p:txBody>
      </p:sp>
      <p:sp>
        <p:nvSpPr>
          <p:cNvPr id="55" name="圆角矩形 54"/>
          <p:cNvSpPr/>
          <p:nvPr/>
        </p:nvSpPr>
        <p:spPr>
          <a:xfrm>
            <a:off x="822444" y="5445021"/>
            <a:ext cx="2240239" cy="59523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2" name="圆角矩形 1"/>
          <p:cNvSpPr/>
          <p:nvPr/>
        </p:nvSpPr>
        <p:spPr>
          <a:xfrm>
            <a:off x="4451985" y="310515"/>
            <a:ext cx="3362325" cy="58483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a:p>
        </p:txBody>
      </p:sp>
      <p:grpSp>
        <p:nvGrpSpPr>
          <p:cNvPr id="22" name="组合 8"/>
          <p:cNvGrpSpPr/>
          <p:nvPr/>
        </p:nvGrpSpPr>
        <p:grpSpPr bwMode="auto">
          <a:xfrm>
            <a:off x="1014809" y="1555749"/>
            <a:ext cx="10233025" cy="3746188"/>
            <a:chOff x="867" y="2113"/>
            <a:chExt cx="16116" cy="5900"/>
          </a:xfrm>
        </p:grpSpPr>
        <p:cxnSp>
          <p:nvCxnSpPr>
            <p:cNvPr id="23" name="直接连接符 22"/>
            <p:cNvCxnSpPr/>
            <p:nvPr/>
          </p:nvCxnSpPr>
          <p:spPr>
            <a:xfrm flipV="1">
              <a:off x="867" y="7984"/>
              <a:ext cx="3560" cy="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4427" y="2113"/>
              <a:ext cx="4628" cy="58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9055" y="2113"/>
              <a:ext cx="4302" cy="58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3357" y="7991"/>
              <a:ext cx="3626" cy="22"/>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7" name="文本框 9"/>
          <p:cNvSpPr txBox="1">
            <a:spLocks noChangeArrowheads="1"/>
          </p:cNvSpPr>
          <p:nvPr/>
        </p:nvSpPr>
        <p:spPr bwMode="auto">
          <a:xfrm>
            <a:off x="837499" y="5393922"/>
            <a:ext cx="2225184" cy="646331"/>
          </a:xfrm>
          <a:prstGeom prst="rect">
            <a:avLst/>
          </a:prstGeom>
          <a:noFill/>
          <a:ln w="9525">
            <a:noFill/>
            <a:miter lim="800000"/>
          </a:ln>
        </p:spPr>
        <p:txBody>
          <a:bodyPr wrap="square">
            <a:spAutoFit/>
          </a:bodyPr>
          <a:lstStyle/>
          <a:p>
            <a:r>
              <a:rPr lang="en-US" altLang="zh-CN" sz="3600" b="1" dirty="0">
                <a:latin typeface="Times New Roman" panose="02020603050405020304" pitchFamily="18" charset="0"/>
              </a:rPr>
              <a:t>Beginning</a:t>
            </a:r>
            <a:endParaRPr lang="en-US" altLang="zh-CN" sz="3600" b="1" dirty="0">
              <a:latin typeface="Times New Roman" panose="02020603050405020304" pitchFamily="18" charset="0"/>
            </a:endParaRPr>
          </a:p>
        </p:txBody>
      </p:sp>
      <p:sp>
        <p:nvSpPr>
          <p:cNvPr id="28" name="文本框 10"/>
          <p:cNvSpPr txBox="1">
            <a:spLocks noChangeArrowheads="1"/>
          </p:cNvSpPr>
          <p:nvPr/>
        </p:nvSpPr>
        <p:spPr bwMode="auto">
          <a:xfrm>
            <a:off x="4451985" y="250190"/>
            <a:ext cx="3469005" cy="645160"/>
          </a:xfrm>
          <a:prstGeom prst="rect">
            <a:avLst/>
          </a:prstGeom>
          <a:noFill/>
          <a:ln w="9525">
            <a:noFill/>
            <a:miter lim="800000"/>
          </a:ln>
        </p:spPr>
        <p:txBody>
          <a:bodyPr wrap="square">
            <a:spAutoFit/>
          </a:bodyPr>
          <a:lstStyle/>
          <a:p>
            <a:r>
              <a:rPr lang="en-US" altLang="zh-CN" sz="3600" b="1" dirty="0">
                <a:latin typeface="Times New Roman" panose="02020603050405020304" pitchFamily="18" charset="0"/>
              </a:rPr>
              <a:t>Conflict/Climax</a:t>
            </a:r>
            <a:endParaRPr lang="en-US" altLang="zh-CN" sz="3600" b="1" dirty="0">
              <a:latin typeface="Times New Roman" panose="02020603050405020304" pitchFamily="18" charset="0"/>
            </a:endParaRPr>
          </a:p>
        </p:txBody>
      </p:sp>
      <p:sp>
        <p:nvSpPr>
          <p:cNvPr id="29" name="文本框 11"/>
          <p:cNvSpPr txBox="1">
            <a:spLocks noChangeArrowheads="1"/>
          </p:cNvSpPr>
          <p:nvPr/>
        </p:nvSpPr>
        <p:spPr bwMode="auto">
          <a:xfrm>
            <a:off x="9412684" y="5348575"/>
            <a:ext cx="1835150" cy="646331"/>
          </a:xfrm>
          <a:prstGeom prst="rect">
            <a:avLst/>
          </a:prstGeom>
          <a:noFill/>
          <a:ln w="9525">
            <a:noFill/>
            <a:miter lim="800000"/>
          </a:ln>
        </p:spPr>
        <p:txBody>
          <a:bodyPr>
            <a:spAutoFit/>
          </a:bodyPr>
          <a:lstStyle/>
          <a:p>
            <a:r>
              <a:rPr lang="en-US" altLang="zh-CN" sz="3600" b="1" dirty="0">
                <a:latin typeface="Times New Roman" panose="02020603050405020304" pitchFamily="18" charset="0"/>
              </a:rPr>
              <a:t>Ending</a:t>
            </a:r>
            <a:endParaRPr lang="en-US" altLang="zh-CN" sz="3600" b="1" dirty="0">
              <a:latin typeface="Times New Roman" panose="02020603050405020304" pitchFamily="18" charset="0"/>
            </a:endParaRPr>
          </a:p>
        </p:txBody>
      </p:sp>
      <p:sp>
        <p:nvSpPr>
          <p:cNvPr id="30" name="文本框 12"/>
          <p:cNvSpPr txBox="1">
            <a:spLocks noChangeArrowheads="1"/>
          </p:cNvSpPr>
          <p:nvPr/>
        </p:nvSpPr>
        <p:spPr bwMode="auto">
          <a:xfrm>
            <a:off x="198856" y="4174678"/>
            <a:ext cx="3330713" cy="1077218"/>
          </a:xfrm>
          <a:prstGeom prst="rect">
            <a:avLst/>
          </a:prstGeom>
          <a:noFill/>
          <a:ln w="9525">
            <a:noFill/>
            <a:miter lim="800000"/>
          </a:ln>
        </p:spPr>
        <p:txBody>
          <a:bodyPr wrap="square">
            <a:spAutoFit/>
          </a:bodyPr>
          <a:lstStyle/>
          <a:p>
            <a:r>
              <a:rPr lang="en-US" altLang="zh-CN" sz="3200" b="1" dirty="0" smtClean="0">
                <a:latin typeface="Times New Roman" panose="02020603050405020304" pitchFamily="18" charset="0"/>
              </a:rPr>
              <a:t>        quarrel</a:t>
            </a:r>
            <a:endParaRPr lang="en-US" altLang="zh-CN" sz="3200" b="1" dirty="0" smtClean="0">
              <a:latin typeface="Times New Roman" panose="02020603050405020304" pitchFamily="18" charset="0"/>
            </a:endParaRPr>
          </a:p>
          <a:p>
            <a:r>
              <a:rPr lang="zh-CN" altLang="en-US" sz="3200" b="1" dirty="0">
                <a:latin typeface="Times New Roman" panose="02020603050405020304" pitchFamily="18" charset="0"/>
              </a:rPr>
              <a:t>吵架，生气离开    </a:t>
            </a:r>
            <a:endParaRPr lang="en-US" altLang="zh-CN" sz="3200" b="1" dirty="0">
              <a:latin typeface="Times New Roman" panose="02020603050405020304" pitchFamily="18" charset="0"/>
            </a:endParaRPr>
          </a:p>
        </p:txBody>
      </p:sp>
      <p:sp>
        <p:nvSpPr>
          <p:cNvPr id="35" name="文本框 18"/>
          <p:cNvSpPr txBox="1">
            <a:spLocks noChangeArrowheads="1"/>
          </p:cNvSpPr>
          <p:nvPr/>
        </p:nvSpPr>
        <p:spPr bwMode="auto">
          <a:xfrm>
            <a:off x="4741908" y="956638"/>
            <a:ext cx="2875912" cy="584775"/>
          </a:xfrm>
          <a:prstGeom prst="rect">
            <a:avLst/>
          </a:prstGeom>
          <a:noFill/>
          <a:ln w="9525">
            <a:noFill/>
            <a:miter lim="800000"/>
          </a:ln>
        </p:spPr>
        <p:txBody>
          <a:bodyPr wrap="square">
            <a:spAutoFit/>
          </a:bodyPr>
          <a:lstStyle/>
          <a:p>
            <a:r>
              <a:rPr lang="zh-CN" altLang="en-US" sz="3200" b="1" dirty="0" smtClean="0">
                <a:latin typeface="Times New Roman" panose="02020603050405020304" pitchFamily="18" charset="0"/>
              </a:rPr>
              <a:t>看见直升飞机</a:t>
            </a:r>
            <a:endParaRPr lang="en-US" altLang="zh-CN" sz="3200" b="1" dirty="0">
              <a:latin typeface="Times New Roman" panose="02020603050405020304" pitchFamily="18" charset="0"/>
            </a:endParaRPr>
          </a:p>
        </p:txBody>
      </p:sp>
      <p:sp>
        <p:nvSpPr>
          <p:cNvPr id="36" name="文本框 19"/>
          <p:cNvSpPr txBox="1"/>
          <p:nvPr/>
        </p:nvSpPr>
        <p:spPr>
          <a:xfrm>
            <a:off x="3639356" y="4703298"/>
            <a:ext cx="1430445" cy="584775"/>
          </a:xfrm>
          <a:prstGeom prst="rect">
            <a:avLst/>
          </a:prstGeom>
          <a:noFill/>
        </p:spPr>
        <p:txBody>
          <a:bodyPr wrap="square">
            <a:spAutoFit/>
          </a:bodyPr>
          <a:lstStyle/>
          <a:p>
            <a:pPr fontAlgn="auto">
              <a:spcBef>
                <a:spcPts val="0"/>
              </a:spcBef>
              <a:spcAft>
                <a:spcPts val="0"/>
              </a:spcAft>
              <a:defRPr/>
            </a:pPr>
            <a:r>
              <a:rPr lang="en-US" altLang="zh-CN" sz="3200" b="1" dirty="0" smtClean="0">
                <a:solidFill>
                  <a:schemeClr val="tx2">
                    <a:lumMod val="75000"/>
                  </a:schemeClr>
                </a:solidFill>
                <a:latin typeface="Times New Roman" panose="02020603050405020304" pitchFamily="18" charset="0"/>
              </a:rPr>
              <a:t>angry</a:t>
            </a:r>
            <a:endParaRPr lang="en-US" altLang="zh-CN" sz="3200" b="1" dirty="0">
              <a:solidFill>
                <a:schemeClr val="tx2">
                  <a:lumMod val="75000"/>
                </a:schemeClr>
              </a:solidFill>
              <a:latin typeface="Times New Roman" panose="02020603050405020304" pitchFamily="18" charset="0"/>
            </a:endParaRPr>
          </a:p>
        </p:txBody>
      </p:sp>
      <p:sp>
        <p:nvSpPr>
          <p:cNvPr id="39" name="文本框 22"/>
          <p:cNvSpPr txBox="1"/>
          <p:nvPr/>
        </p:nvSpPr>
        <p:spPr>
          <a:xfrm>
            <a:off x="7522764" y="976574"/>
            <a:ext cx="2608263" cy="584775"/>
          </a:xfrm>
          <a:prstGeom prst="rect">
            <a:avLst/>
          </a:prstGeom>
          <a:noFill/>
        </p:spPr>
        <p:txBody>
          <a:bodyPr wrap="square">
            <a:spAutoFit/>
          </a:bodyPr>
          <a:lstStyle/>
          <a:p>
            <a:pPr fontAlgn="auto">
              <a:spcBef>
                <a:spcPts val="0"/>
              </a:spcBef>
              <a:spcAft>
                <a:spcPts val="0"/>
              </a:spcAft>
              <a:defRPr/>
            </a:pPr>
            <a:r>
              <a:rPr lang="en-US" altLang="zh-CN" sz="3200" b="1" dirty="0">
                <a:solidFill>
                  <a:schemeClr val="tx2">
                    <a:lumMod val="75000"/>
                  </a:schemeClr>
                </a:solidFill>
                <a:latin typeface="Times New Roman" panose="02020603050405020304" pitchFamily="18" charset="0"/>
                <a:ea typeface="+mn-ea"/>
              </a:rPr>
              <a:t>(helicopters)</a:t>
            </a:r>
            <a:endParaRPr lang="en-US" altLang="zh-CN" sz="3200" b="1" dirty="0">
              <a:solidFill>
                <a:schemeClr val="tx2">
                  <a:lumMod val="75000"/>
                </a:schemeClr>
              </a:solidFill>
              <a:latin typeface="Times New Roman" panose="02020603050405020304" pitchFamily="18" charset="0"/>
              <a:ea typeface="+mn-ea"/>
            </a:endParaRPr>
          </a:p>
        </p:txBody>
      </p:sp>
      <p:sp>
        <p:nvSpPr>
          <p:cNvPr id="45" name="文本框 29"/>
          <p:cNvSpPr txBox="1">
            <a:spLocks noChangeArrowheads="1"/>
          </p:cNvSpPr>
          <p:nvPr/>
        </p:nvSpPr>
        <p:spPr bwMode="auto">
          <a:xfrm>
            <a:off x="9291889" y="4224719"/>
            <a:ext cx="1560513" cy="1077218"/>
          </a:xfrm>
          <a:prstGeom prst="rect">
            <a:avLst/>
          </a:prstGeom>
          <a:noFill/>
          <a:ln w="9525">
            <a:noFill/>
            <a:miter lim="800000"/>
          </a:ln>
        </p:spPr>
        <p:txBody>
          <a:bodyPr>
            <a:spAutoFit/>
          </a:bodyPr>
          <a:lstStyle/>
          <a:p>
            <a:r>
              <a:rPr lang="en-US" altLang="zh-CN" sz="3200" b="1" dirty="0">
                <a:latin typeface="Times New Roman" panose="02020603050405020304" pitchFamily="18" charset="0"/>
              </a:rPr>
              <a:t>rescued</a:t>
            </a:r>
            <a:r>
              <a:rPr lang="en-US" altLang="zh-CN" sz="3200" b="1" dirty="0" smtClean="0">
                <a:latin typeface="Times New Roman" panose="02020603050405020304" pitchFamily="18" charset="0"/>
              </a:rPr>
              <a:t>?</a:t>
            </a:r>
            <a:endParaRPr lang="en-US" altLang="zh-CN" sz="3200" b="1" dirty="0" smtClean="0">
              <a:latin typeface="Times New Roman" panose="02020603050405020304" pitchFamily="18" charset="0"/>
            </a:endParaRPr>
          </a:p>
          <a:p>
            <a:r>
              <a:rPr lang="zh-CN" altLang="en-US" sz="3200" b="1" dirty="0" smtClean="0">
                <a:latin typeface="Times New Roman" panose="02020603050405020304" pitchFamily="18" charset="0"/>
              </a:rPr>
              <a:t>  被救？</a:t>
            </a:r>
            <a:endParaRPr lang="en-US" altLang="zh-CN" sz="3200" b="1" dirty="0">
              <a:latin typeface="Times New Roman" panose="02020603050405020304" pitchFamily="18" charset="0"/>
            </a:endParaRPr>
          </a:p>
        </p:txBody>
      </p:sp>
      <p:sp>
        <p:nvSpPr>
          <p:cNvPr id="49" name="文本框 20"/>
          <p:cNvSpPr txBox="1"/>
          <p:nvPr/>
        </p:nvSpPr>
        <p:spPr>
          <a:xfrm>
            <a:off x="1778000" y="2505710"/>
            <a:ext cx="2913380" cy="645160"/>
          </a:xfrm>
          <a:prstGeom prst="rect">
            <a:avLst/>
          </a:prstGeom>
          <a:noFill/>
        </p:spPr>
        <p:txBody>
          <a:bodyPr wrap="square" rtlCol="0">
            <a:spAutoFit/>
          </a:bodyPr>
          <a:lstStyle/>
          <a:p>
            <a:r>
              <a:rPr lang="en-US" altLang="zh-CN" sz="3600" b="1" dirty="0" smtClean="0">
                <a:latin typeface="Times New Roman Bold" panose="02020503050405090304" charset="0"/>
                <a:ea typeface="微软雅黑" panose="020B0503020204020204" charset="-122"/>
                <a:cs typeface="Times New Roman Bold" panose="02020503050405090304" charset="0"/>
              </a:rPr>
              <a:t>Development</a:t>
            </a:r>
            <a:endParaRPr lang="en-US" altLang="zh-CN" sz="3600" b="1" dirty="0" smtClean="0">
              <a:latin typeface="Times New Roman Bold" panose="02020503050405090304" charset="0"/>
              <a:ea typeface="微软雅黑" panose="020B0503020204020204" charset="-122"/>
              <a:cs typeface="Times New Roman Bold" panose="02020503050405090304" charset="0"/>
            </a:endParaRPr>
          </a:p>
        </p:txBody>
      </p:sp>
      <p:sp>
        <p:nvSpPr>
          <p:cNvPr id="51" name="文本框 12"/>
          <p:cNvSpPr txBox="1">
            <a:spLocks noChangeArrowheads="1"/>
          </p:cNvSpPr>
          <p:nvPr/>
        </p:nvSpPr>
        <p:spPr bwMode="auto">
          <a:xfrm>
            <a:off x="2606841" y="3248587"/>
            <a:ext cx="1845320" cy="584775"/>
          </a:xfrm>
          <a:prstGeom prst="rect">
            <a:avLst/>
          </a:prstGeom>
          <a:noFill/>
          <a:ln w="9525">
            <a:noFill/>
            <a:miter lim="800000"/>
          </a:ln>
        </p:spPr>
        <p:txBody>
          <a:bodyPr wrap="square">
            <a:spAutoFit/>
          </a:bodyPr>
          <a:lstStyle/>
          <a:p>
            <a:r>
              <a:rPr lang="en-US" altLang="zh-CN" sz="3200" b="1" dirty="0">
                <a:latin typeface="Times New Roman" panose="02020603050405020304" pitchFamily="18" charset="0"/>
              </a:rPr>
              <a:t>l</a:t>
            </a:r>
            <a:r>
              <a:rPr lang="en-US" altLang="zh-CN" sz="3200" b="1" dirty="0" smtClean="0">
                <a:latin typeface="Times New Roman" panose="02020603050405020304" pitchFamily="18" charset="0"/>
              </a:rPr>
              <a:t>ost </a:t>
            </a:r>
            <a:r>
              <a:rPr lang="zh-CN" altLang="en-US" sz="3200" b="1" dirty="0" smtClean="0">
                <a:latin typeface="Times New Roman" panose="02020603050405020304" pitchFamily="18" charset="0"/>
              </a:rPr>
              <a:t>迷路</a:t>
            </a:r>
            <a:endParaRPr lang="en-US" altLang="zh-CN" sz="3200" b="1" dirty="0">
              <a:latin typeface="Times New Roman" panose="02020603050405020304" pitchFamily="18" charset="0"/>
            </a:endParaRPr>
          </a:p>
        </p:txBody>
      </p:sp>
      <p:sp>
        <p:nvSpPr>
          <p:cNvPr id="52" name="文本框 19"/>
          <p:cNvSpPr txBox="1"/>
          <p:nvPr/>
        </p:nvSpPr>
        <p:spPr>
          <a:xfrm>
            <a:off x="5105423" y="2683758"/>
            <a:ext cx="2417341" cy="1077218"/>
          </a:xfrm>
          <a:prstGeom prst="rect">
            <a:avLst/>
          </a:prstGeom>
          <a:noFill/>
        </p:spPr>
        <p:txBody>
          <a:bodyPr wrap="square">
            <a:spAutoFit/>
          </a:bodyPr>
          <a:lstStyle/>
          <a:p>
            <a:pPr fontAlgn="auto">
              <a:spcBef>
                <a:spcPts val="0"/>
              </a:spcBef>
              <a:spcAft>
                <a:spcPts val="0"/>
              </a:spcAft>
              <a:defRPr/>
            </a:pPr>
            <a:r>
              <a:rPr lang="en-US" altLang="zh-CN" sz="3200" b="1" dirty="0" smtClean="0">
                <a:solidFill>
                  <a:schemeClr val="tx2">
                    <a:lumMod val="75000"/>
                  </a:schemeClr>
                </a:solidFill>
                <a:latin typeface="Times New Roman" panose="02020603050405020304" pitchFamily="18" charset="0"/>
              </a:rPr>
              <a:t>confused</a:t>
            </a:r>
            <a:r>
              <a:rPr lang="zh-CN" altLang="en-US" sz="3200" b="1" dirty="0" smtClean="0">
                <a:solidFill>
                  <a:schemeClr val="tx2">
                    <a:lumMod val="75000"/>
                  </a:schemeClr>
                </a:solidFill>
                <a:latin typeface="Times New Roman" panose="02020603050405020304" pitchFamily="18" charset="0"/>
              </a:rPr>
              <a:t>，</a:t>
            </a:r>
            <a:r>
              <a:rPr lang="en-US" altLang="zh-CN" sz="3200" b="1" dirty="0" smtClean="0">
                <a:solidFill>
                  <a:schemeClr val="tx2">
                    <a:lumMod val="75000"/>
                  </a:schemeClr>
                </a:solidFill>
                <a:latin typeface="Times New Roman" panose="02020603050405020304" pitchFamily="18" charset="0"/>
              </a:rPr>
              <a:t>tired</a:t>
            </a:r>
            <a:endParaRPr lang="en-US" altLang="zh-CN" sz="3200" b="1" dirty="0">
              <a:solidFill>
                <a:schemeClr val="tx2">
                  <a:lumMod val="75000"/>
                </a:schemeClr>
              </a:solidFill>
              <a:latin typeface="Times New Roman" panose="02020603050405020304" pitchFamily="18" charset="0"/>
            </a:endParaRPr>
          </a:p>
        </p:txBody>
      </p:sp>
      <p:pic>
        <p:nvPicPr>
          <p:cNvPr id="3" name="图片 2"/>
          <p:cNvPicPr>
            <a:picLocks noChangeAspect="1"/>
          </p:cNvPicPr>
          <p:nvPr/>
        </p:nvPicPr>
        <p:blipFill>
          <a:blip r:embed="rId1"/>
          <a:stretch>
            <a:fillRect/>
          </a:stretch>
        </p:blipFill>
        <p:spPr>
          <a:xfrm>
            <a:off x="5791835" y="1569720"/>
            <a:ext cx="6400165" cy="3771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1143000" y="0"/>
            <a:ext cx="1025398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5"/>
          <p:cNvSpPr txBox="1"/>
          <p:nvPr/>
        </p:nvSpPr>
        <p:spPr>
          <a:xfrm>
            <a:off x="887095" y="827428"/>
            <a:ext cx="10116930" cy="1076325"/>
          </a:xfrm>
          <a:prstGeom prst="rect">
            <a:avLst/>
          </a:prstGeom>
          <a:noFill/>
        </p:spPr>
        <p:txBody>
          <a:bodyPr wrap="square">
            <a:spAutoFit/>
          </a:bodyPr>
          <a:lstStyle/>
          <a:p>
            <a:pPr fontAlgn="auto">
              <a:spcBef>
                <a:spcPts val="0"/>
              </a:spcBef>
              <a:spcAft>
                <a:spcPts val="0"/>
              </a:spcAft>
              <a:defRPr/>
            </a:pPr>
            <a:r>
              <a:rPr lang="zh-CN" altLang="en-US" sz="3200" b="1" dirty="0">
                <a:latin typeface="+中文正文" charset="0"/>
                <a:ea typeface="+mn-ea"/>
              </a:rPr>
              <a:t>细读两段续写的开头语，理顺续写段落的逻辑关系；</a:t>
            </a:r>
            <a:endParaRPr lang="zh-CN" altLang="en-US" sz="3200" b="1" dirty="0">
              <a:latin typeface="+中文正文" charset="0"/>
              <a:ea typeface="+mn-ea"/>
            </a:endParaRPr>
          </a:p>
          <a:p>
            <a:pPr fontAlgn="auto">
              <a:spcBef>
                <a:spcPts val="0"/>
              </a:spcBef>
              <a:spcAft>
                <a:spcPts val="0"/>
              </a:spcAft>
              <a:defRPr/>
            </a:pPr>
            <a:r>
              <a:rPr lang="zh-CN" altLang="en-US" sz="3200" b="1" dirty="0">
                <a:latin typeface="+中文正文" charset="0"/>
                <a:ea typeface="+mn-ea"/>
              </a:rPr>
              <a:t>围绕划定的关键词，合理创新故事情节。</a:t>
            </a:r>
            <a:endParaRPr lang="zh-CN" altLang="en-US" sz="3200" b="1" dirty="0">
              <a:latin typeface="+中文正文" charset="0"/>
              <a:ea typeface="+mn-ea"/>
            </a:endParaRPr>
          </a:p>
        </p:txBody>
      </p:sp>
      <p:sp>
        <p:nvSpPr>
          <p:cNvPr id="20" name="文本框 6"/>
          <p:cNvSpPr txBox="1"/>
          <p:nvPr/>
        </p:nvSpPr>
        <p:spPr>
          <a:xfrm>
            <a:off x="1177290" y="1903730"/>
            <a:ext cx="10323830" cy="3935095"/>
          </a:xfrm>
          <a:prstGeom prst="rect">
            <a:avLst/>
          </a:prstGeom>
          <a:noFill/>
        </p:spPr>
        <p:txBody>
          <a:bodyPr wrap="square">
            <a:noAutofit/>
          </a:bodyPr>
          <a:lstStyle/>
          <a:p>
            <a:pPr fontAlgn="auto">
              <a:lnSpc>
                <a:spcPct val="150000"/>
              </a:lnSpc>
              <a:spcBef>
                <a:spcPts val="0"/>
              </a:spcBef>
              <a:spcAft>
                <a:spcPts val="0"/>
              </a:spcAft>
              <a:defRPr/>
            </a:pPr>
            <a:r>
              <a:rPr lang="en-US" altLang="zh-CN" sz="3200" b="1" dirty="0">
                <a:latin typeface="Times New Roman" panose="02020603050405020304" pitchFamily="18" charset="0"/>
                <a:ea typeface="宋体" panose="02010600030101010101" pitchFamily="2" charset="-122"/>
                <a:sym typeface="+mn-ea"/>
              </a:rPr>
              <a:t>Para. 1:    But no more helicopters came and it was dark. </a:t>
            </a:r>
            <a:endParaRPr lang="en-US" altLang="zh-CN" sz="3200" b="1" dirty="0">
              <a:latin typeface="Times New Roman" panose="02020603050405020304" pitchFamily="18" charset="0"/>
              <a:ea typeface="宋体" panose="02010600030101010101" pitchFamily="2" charset="-122"/>
              <a:sym typeface="+mn-ea"/>
            </a:endParaRPr>
          </a:p>
          <a:p>
            <a:pPr fontAlgn="auto">
              <a:spcBef>
                <a:spcPts val="0"/>
              </a:spcBef>
              <a:spcAft>
                <a:spcPts val="0"/>
              </a:spcAft>
              <a:defRPr/>
            </a:pPr>
            <a:r>
              <a:rPr lang="en-US" altLang="zh-CN" sz="3200" b="1" dirty="0">
                <a:latin typeface="Times New Roman" panose="02020603050405020304" pitchFamily="18" charset="0"/>
                <a:ea typeface="宋体" panose="02010600030101010101" pitchFamily="2" charset="-122"/>
                <a:sym typeface="+mn-ea"/>
              </a:rPr>
              <a:t>                  </a:t>
            </a:r>
            <a:r>
              <a:rPr lang="zh-CN" altLang="en-US" sz="3200" b="1" dirty="0" smtClean="0">
                <a:solidFill>
                  <a:srgbClr val="FF0000"/>
                </a:solidFill>
                <a:latin typeface="Times New Roman" panose="02020603050405020304" pitchFamily="18" charset="0"/>
                <a:ea typeface="宋体" panose="02010600030101010101" pitchFamily="2" charset="-122"/>
                <a:sym typeface="+mn-ea"/>
              </a:rPr>
              <a:t>续写思路：</a:t>
            </a:r>
            <a:r>
              <a:rPr lang="zh-CN" altLang="en-US" sz="3200" b="1" dirty="0" smtClean="0">
                <a:solidFill>
                  <a:schemeClr val="tx2">
                    <a:lumMod val="75000"/>
                  </a:schemeClr>
                </a:solidFill>
                <a:latin typeface="Times New Roman" panose="02020603050405020304" pitchFamily="18" charset="0"/>
                <a:ea typeface="宋体" panose="02010600030101010101" pitchFamily="2" charset="-122"/>
                <a:sym typeface="+mn-ea"/>
              </a:rPr>
              <a:t>简当时的感受？</a:t>
            </a:r>
            <a:endParaRPr lang="en-US" altLang="zh-CN" sz="3200" b="1" dirty="0" smtClean="0">
              <a:solidFill>
                <a:schemeClr val="tx2">
                  <a:lumMod val="75000"/>
                </a:schemeClr>
              </a:solidFill>
              <a:latin typeface="Times New Roman" panose="02020603050405020304" pitchFamily="18" charset="0"/>
              <a:ea typeface="宋体" panose="02010600030101010101" pitchFamily="2" charset="-122"/>
              <a:sym typeface="+mn-ea"/>
            </a:endParaRPr>
          </a:p>
          <a:p>
            <a:pPr fontAlgn="auto">
              <a:spcBef>
                <a:spcPts val="0"/>
              </a:spcBef>
              <a:spcAft>
                <a:spcPts val="0"/>
              </a:spcAft>
              <a:defRPr/>
            </a:pPr>
            <a:r>
              <a:rPr lang="zh-CN" altLang="en-US" sz="3200" b="1" dirty="0" smtClean="0">
                <a:solidFill>
                  <a:schemeClr val="tx2">
                    <a:lumMod val="75000"/>
                  </a:schemeClr>
                </a:solidFill>
                <a:latin typeface="Times New Roman" panose="02020603050405020304" pitchFamily="18" charset="0"/>
                <a:ea typeface="宋体" panose="02010600030101010101" pitchFamily="2" charset="-122"/>
                <a:sym typeface="+mn-ea"/>
              </a:rPr>
              <a:t>                                      简是如何过夜的？</a:t>
            </a:r>
            <a:endParaRPr lang="en-US" altLang="zh-CN" sz="3200" b="1" dirty="0" smtClean="0">
              <a:solidFill>
                <a:schemeClr val="tx2">
                  <a:lumMod val="75000"/>
                </a:schemeClr>
              </a:solidFill>
              <a:latin typeface="Times New Roman" panose="02020603050405020304" pitchFamily="18" charset="0"/>
              <a:ea typeface="宋体" panose="02010600030101010101" pitchFamily="2" charset="-122"/>
              <a:sym typeface="+mn-ea"/>
            </a:endParaRPr>
          </a:p>
          <a:p>
            <a:pPr fontAlgn="auto">
              <a:spcBef>
                <a:spcPts val="0"/>
              </a:spcBef>
              <a:spcAft>
                <a:spcPts val="0"/>
              </a:spcAft>
              <a:defRPr/>
            </a:pPr>
            <a:r>
              <a:rPr lang="zh-CN" altLang="en-US" sz="3200" b="1" dirty="0" smtClean="0">
                <a:solidFill>
                  <a:schemeClr val="tx2">
                    <a:lumMod val="75000"/>
                  </a:schemeClr>
                </a:solidFill>
                <a:latin typeface="Times New Roman" panose="02020603050405020304" pitchFamily="18" charset="0"/>
                <a:ea typeface="宋体" panose="02010600030101010101" pitchFamily="2" charset="-122"/>
                <a:sym typeface="+mn-ea"/>
              </a:rPr>
              <a:t>                                      </a:t>
            </a:r>
            <a:r>
              <a:rPr lang="zh-CN" altLang="en-US" sz="3200" b="1" dirty="0">
                <a:solidFill>
                  <a:schemeClr val="tx2">
                    <a:lumMod val="75000"/>
                  </a:schemeClr>
                </a:solidFill>
                <a:latin typeface="Times New Roman" panose="02020603050405020304" pitchFamily="18" charset="0"/>
                <a:ea typeface="宋体" panose="02010600030101010101" pitchFamily="2" charset="-122"/>
                <a:sym typeface="+mn-ea"/>
              </a:rPr>
              <a:t>简</a:t>
            </a:r>
            <a:r>
              <a:rPr lang="zh-CN" altLang="en-US" sz="3200" b="1" dirty="0" smtClean="0">
                <a:solidFill>
                  <a:schemeClr val="tx2">
                    <a:lumMod val="75000"/>
                  </a:schemeClr>
                </a:solidFill>
                <a:latin typeface="Times New Roman" panose="02020603050405020304" pitchFamily="18" charset="0"/>
                <a:ea typeface="宋体" panose="02010600030101010101" pitchFamily="2" charset="-122"/>
                <a:sym typeface="+mn-ea"/>
              </a:rPr>
              <a:t>睡着</a:t>
            </a:r>
            <a:r>
              <a:rPr lang="zh-CN" altLang="en-US" sz="3200" b="1" dirty="0">
                <a:solidFill>
                  <a:schemeClr val="tx2">
                    <a:lumMod val="75000"/>
                  </a:schemeClr>
                </a:solidFill>
                <a:latin typeface="Times New Roman" panose="02020603050405020304" pitchFamily="18" charset="0"/>
                <a:ea typeface="宋体" panose="02010600030101010101" pitchFamily="2" charset="-122"/>
                <a:sym typeface="+mn-ea"/>
              </a:rPr>
              <a:t>了</a:t>
            </a:r>
            <a:r>
              <a:rPr lang="zh-CN" altLang="en-US" sz="3200" b="1" dirty="0" smtClean="0">
                <a:solidFill>
                  <a:schemeClr val="tx2">
                    <a:lumMod val="75000"/>
                  </a:schemeClr>
                </a:solidFill>
                <a:latin typeface="Times New Roman" panose="02020603050405020304" pitchFamily="18" charset="0"/>
                <a:ea typeface="宋体" panose="02010600030101010101" pitchFamily="2" charset="-122"/>
                <a:sym typeface="+mn-ea"/>
              </a:rPr>
              <a:t>吗？</a:t>
            </a:r>
            <a:endParaRPr lang="en-US" altLang="zh-CN" sz="3200" b="1" dirty="0">
              <a:solidFill>
                <a:schemeClr val="tx2">
                  <a:lumMod val="75000"/>
                </a:schemeClr>
              </a:solidFill>
              <a:latin typeface="Times New Roman" panose="02020603050405020304" pitchFamily="18" charset="0"/>
              <a:ea typeface="宋体" panose="02010600030101010101" pitchFamily="2" charset="-122"/>
              <a:sym typeface="+mn-ea"/>
            </a:endParaRPr>
          </a:p>
          <a:p>
            <a:pPr fontAlgn="auto">
              <a:lnSpc>
                <a:spcPct val="150000"/>
              </a:lnSpc>
              <a:spcBef>
                <a:spcPts val="0"/>
              </a:spcBef>
              <a:spcAft>
                <a:spcPts val="0"/>
              </a:spcAft>
              <a:defRPr/>
            </a:pPr>
            <a:r>
              <a:rPr lang="en-US" altLang="zh-CN" sz="3200" b="1" dirty="0" smtClean="0">
                <a:latin typeface="Times New Roman" panose="02020603050405020304" pitchFamily="18" charset="0"/>
                <a:ea typeface="宋体" panose="02010600030101010101" pitchFamily="2" charset="-122"/>
                <a:sym typeface="+mn-ea"/>
              </a:rPr>
              <a:t>Para</a:t>
            </a:r>
            <a:r>
              <a:rPr lang="en-US" altLang="zh-CN" sz="3200" b="1" dirty="0">
                <a:latin typeface="Times New Roman" panose="02020603050405020304" pitchFamily="18" charset="0"/>
                <a:ea typeface="宋体" panose="02010600030101010101" pitchFamily="2" charset="-122"/>
                <a:sym typeface="+mn-ea"/>
              </a:rPr>
              <a:t>. 2:    It was daybreak when Jane woke up.</a:t>
            </a:r>
            <a:endParaRPr lang="en-US" altLang="zh-CN" sz="3200" b="1" dirty="0">
              <a:latin typeface="Times New Roman" panose="02020603050405020304" pitchFamily="18" charset="0"/>
              <a:ea typeface="宋体" panose="02010600030101010101" pitchFamily="2" charset="-122"/>
              <a:sym typeface="+mn-ea"/>
            </a:endParaRPr>
          </a:p>
          <a:p>
            <a:pPr fontAlgn="auto">
              <a:spcBef>
                <a:spcPts val="0"/>
              </a:spcBef>
              <a:spcAft>
                <a:spcPts val="0"/>
              </a:spcAft>
              <a:defRPr/>
            </a:pPr>
            <a:r>
              <a:rPr lang="zh-CN" altLang="en-US" sz="3200" b="1" dirty="0" smtClean="0">
                <a:solidFill>
                  <a:srgbClr val="FF0000"/>
                </a:solidFill>
                <a:latin typeface="Times New Roman" panose="02020603050405020304" pitchFamily="18" charset="0"/>
                <a:ea typeface="宋体" panose="02010600030101010101" pitchFamily="2" charset="-122"/>
                <a:sym typeface="+mn-ea"/>
              </a:rPr>
              <a:t>                 续</a:t>
            </a:r>
            <a:r>
              <a:rPr lang="zh-CN" altLang="en-US" sz="3200" b="1" dirty="0">
                <a:solidFill>
                  <a:srgbClr val="FF0000"/>
                </a:solidFill>
                <a:latin typeface="Times New Roman" panose="02020603050405020304" pitchFamily="18" charset="0"/>
                <a:ea typeface="宋体" panose="02010600030101010101" pitchFamily="2" charset="-122"/>
                <a:sym typeface="+mn-ea"/>
              </a:rPr>
              <a:t>写思路：</a:t>
            </a:r>
            <a:r>
              <a:rPr lang="zh-CN" altLang="en-US" sz="3200" b="1" dirty="0" smtClean="0">
                <a:solidFill>
                  <a:schemeClr val="tx2">
                    <a:lumMod val="75000"/>
                  </a:schemeClr>
                </a:solidFill>
                <a:latin typeface="Times New Roman" panose="02020603050405020304" pitchFamily="18" charset="0"/>
              </a:rPr>
              <a:t>简获救了吗？</a:t>
            </a:r>
            <a:endParaRPr lang="en-US" altLang="zh-CN" sz="3200" b="1" dirty="0">
              <a:solidFill>
                <a:schemeClr val="tx2">
                  <a:lumMod val="75000"/>
                </a:schemeClr>
              </a:solidFill>
              <a:latin typeface="Times New Roman" panose="02020603050405020304" pitchFamily="18" charset="0"/>
            </a:endParaRPr>
          </a:p>
          <a:p>
            <a:pPr fontAlgn="auto">
              <a:spcBef>
                <a:spcPts val="0"/>
              </a:spcBef>
              <a:spcAft>
                <a:spcPts val="0"/>
              </a:spcAft>
              <a:defRPr/>
            </a:pPr>
            <a:r>
              <a:rPr lang="zh-CN" altLang="en-US" sz="3200" b="1" dirty="0" smtClean="0">
                <a:solidFill>
                  <a:schemeClr val="tx2">
                    <a:lumMod val="75000"/>
                  </a:schemeClr>
                </a:solidFill>
                <a:latin typeface="Times New Roman" panose="02020603050405020304" pitchFamily="18" charset="0"/>
              </a:rPr>
              <a:t>                                     谁救了简？</a:t>
            </a:r>
            <a:endParaRPr lang="en-US" altLang="zh-CN" sz="3200" b="1" dirty="0">
              <a:solidFill>
                <a:schemeClr val="tx2">
                  <a:lumMod val="75000"/>
                </a:schemeClr>
              </a:solidFill>
              <a:latin typeface="Times New Roman" panose="02020603050405020304" pitchFamily="18" charset="0"/>
            </a:endParaRPr>
          </a:p>
          <a:p>
            <a:pPr fontAlgn="auto">
              <a:spcBef>
                <a:spcPts val="0"/>
              </a:spcBef>
              <a:spcAft>
                <a:spcPts val="0"/>
              </a:spcAft>
              <a:defRPr/>
            </a:pPr>
            <a:r>
              <a:rPr lang="zh-CN" altLang="en-US" sz="3200" b="1" dirty="0" smtClean="0">
                <a:solidFill>
                  <a:schemeClr val="tx2">
                    <a:lumMod val="75000"/>
                  </a:schemeClr>
                </a:solidFill>
                <a:latin typeface="Times New Roman" panose="02020603050405020304" pitchFamily="18" charset="0"/>
              </a:rPr>
              <a:t>                                     怎么救的？</a:t>
            </a:r>
            <a:endParaRPr lang="en-US" altLang="zh-CN" sz="3200" b="1" dirty="0">
              <a:solidFill>
                <a:schemeClr val="tx2">
                  <a:lumMod val="75000"/>
                </a:schemeClr>
              </a:solidFill>
              <a:latin typeface="Times New Roman" panose="02020603050405020304" pitchFamily="18" charset="0"/>
            </a:endParaRPr>
          </a:p>
          <a:p>
            <a:pPr fontAlgn="auto">
              <a:spcBef>
                <a:spcPts val="0"/>
              </a:spcBef>
              <a:spcAft>
                <a:spcPts val="0"/>
              </a:spcAft>
              <a:defRPr/>
            </a:pPr>
            <a:r>
              <a:rPr lang="zh-CN" altLang="en-US" sz="3200" b="1" dirty="0" smtClean="0">
                <a:solidFill>
                  <a:schemeClr val="tx2">
                    <a:lumMod val="75000"/>
                  </a:schemeClr>
                </a:solidFill>
                <a:latin typeface="Times New Roman" panose="02020603050405020304" pitchFamily="18" charset="0"/>
              </a:rPr>
              <a:t>                                     她当时的感受？</a:t>
            </a:r>
            <a:endParaRPr lang="en-US" altLang="zh-CN" sz="3200" b="1" dirty="0">
              <a:solidFill>
                <a:schemeClr val="tx2">
                  <a:lumMod val="75000"/>
                </a:schemeClr>
              </a:solidFill>
              <a:latin typeface="Times New Roman" panose="02020603050405020304" pitchFamily="18" charset="0"/>
            </a:endParaRPr>
          </a:p>
        </p:txBody>
      </p:sp>
      <p:pic>
        <p:nvPicPr>
          <p:cNvPr id="101" name="图片 100"/>
          <p:cNvPicPr/>
          <p:nvPr/>
        </p:nvPicPr>
        <p:blipFill>
          <a:blip r:embed="rId1"/>
          <a:stretch>
            <a:fillRect/>
          </a:stretch>
        </p:blipFill>
        <p:spPr>
          <a:xfrm>
            <a:off x="1346200" y="635"/>
            <a:ext cx="8862695" cy="68580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blinds(horizontal)">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blinds(horizontal)">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
                                            <p:txEl>
                                              <p:pRg st="2" end="2"/>
                                            </p:txEl>
                                          </p:spTgt>
                                        </p:tgtEl>
                                        <p:attrNameLst>
                                          <p:attrName>style.visibility</p:attrName>
                                        </p:attrNameLst>
                                      </p:cBhvr>
                                      <p:to>
                                        <p:strVal val="visible"/>
                                      </p:to>
                                    </p:set>
                                    <p:animEffect transition="in" filter="blinds(horizontal)">
                                      <p:cBhvr>
                                        <p:cTn id="22" dur="500"/>
                                        <p:tgtEl>
                                          <p:spTgt spid="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animEffect transition="in" filter="blinds(horizontal)">
                                      <p:cBhvr>
                                        <p:cTn id="27" dur="500"/>
                                        <p:tgtEl>
                                          <p:spTgt spid="2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0">
                                            <p:txEl>
                                              <p:pRg st="4" end="4"/>
                                            </p:txEl>
                                          </p:spTgt>
                                        </p:tgtEl>
                                        <p:attrNameLst>
                                          <p:attrName>style.visibility</p:attrName>
                                        </p:attrNameLst>
                                      </p:cBhvr>
                                      <p:to>
                                        <p:strVal val="visible"/>
                                      </p:to>
                                    </p:set>
                                    <p:animEffect transition="in" filter="blinds(horizontal)">
                                      <p:cBhvr>
                                        <p:cTn id="32" dur="500"/>
                                        <p:tgtEl>
                                          <p:spTgt spid="2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0">
                                            <p:txEl>
                                              <p:pRg st="5" end="5"/>
                                            </p:txEl>
                                          </p:spTgt>
                                        </p:tgtEl>
                                        <p:attrNameLst>
                                          <p:attrName>style.visibility</p:attrName>
                                        </p:attrNameLst>
                                      </p:cBhvr>
                                      <p:to>
                                        <p:strVal val="visible"/>
                                      </p:to>
                                    </p:set>
                                    <p:animEffect transition="in" filter="blinds(horizontal)">
                                      <p:cBhvr>
                                        <p:cTn id="37" dur="500"/>
                                        <p:tgtEl>
                                          <p:spTgt spid="2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0">
                                            <p:txEl>
                                              <p:pRg st="6" end="6"/>
                                            </p:txEl>
                                          </p:spTgt>
                                        </p:tgtEl>
                                        <p:attrNameLst>
                                          <p:attrName>style.visibility</p:attrName>
                                        </p:attrNameLst>
                                      </p:cBhvr>
                                      <p:to>
                                        <p:strVal val="visible"/>
                                      </p:to>
                                    </p:set>
                                    <p:animEffect transition="in" filter="blinds(horizontal)">
                                      <p:cBhvr>
                                        <p:cTn id="42" dur="500"/>
                                        <p:tgtEl>
                                          <p:spTgt spid="20">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0">
                                            <p:txEl>
                                              <p:pRg st="7" end="7"/>
                                            </p:txEl>
                                          </p:spTgt>
                                        </p:tgtEl>
                                        <p:attrNameLst>
                                          <p:attrName>style.visibility</p:attrName>
                                        </p:attrNameLst>
                                      </p:cBhvr>
                                      <p:to>
                                        <p:strVal val="visible"/>
                                      </p:to>
                                    </p:set>
                                    <p:animEffect transition="in" filter="blinds(horizontal)">
                                      <p:cBhvr>
                                        <p:cTn id="47" dur="500"/>
                                        <p:tgtEl>
                                          <p:spTgt spid="20">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0">
                                            <p:txEl>
                                              <p:pRg st="8" end="8"/>
                                            </p:txEl>
                                          </p:spTgt>
                                        </p:tgtEl>
                                        <p:attrNameLst>
                                          <p:attrName>style.visibility</p:attrName>
                                        </p:attrNameLst>
                                      </p:cBhvr>
                                      <p:to>
                                        <p:strVal val="visible"/>
                                      </p:to>
                                    </p:set>
                                    <p:animEffect transition="in" filter="blinds(horizontal)">
                                      <p:cBhvr>
                                        <p:cTn id="52" dur="500"/>
                                        <p:tgtEl>
                                          <p:spTgt spid="20">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1"/>
                                        </p:tgtEl>
                                        <p:attrNameLst>
                                          <p:attrName>style.visibility</p:attrName>
                                        </p:attrNameLst>
                                      </p:cBhvr>
                                      <p:to>
                                        <p:strVal val="visible"/>
                                      </p:to>
                                    </p:set>
                                    <p:anim calcmode="lin" valueType="num">
                                      <p:cBhvr additive="base">
                                        <p:cTn id="57" dur="500" fill="hold"/>
                                        <p:tgtEl>
                                          <p:spTgt spid="101"/>
                                        </p:tgtEl>
                                        <p:attrNameLst>
                                          <p:attrName>ppt_x</p:attrName>
                                        </p:attrNameLst>
                                      </p:cBhvr>
                                      <p:tavLst>
                                        <p:tav tm="0">
                                          <p:val>
                                            <p:strVal val="#ppt_x"/>
                                          </p:val>
                                        </p:tav>
                                        <p:tav tm="100000">
                                          <p:val>
                                            <p:strVal val="#ppt_x"/>
                                          </p:val>
                                        </p:tav>
                                      </p:tavLst>
                                    </p:anim>
                                    <p:anim calcmode="lin" valueType="num">
                                      <p:cBhvr additive="base">
                                        <p:cTn id="58"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tretch>
            <a:fillRect/>
          </a:stretch>
        </p:blipFill>
        <p:spPr>
          <a:xfrm>
            <a:off x="1809750" y="635"/>
            <a:ext cx="10382885" cy="6858000"/>
          </a:xfrm>
          <a:prstGeom prst="rect">
            <a:avLst/>
          </a:prstGeom>
          <a:noFill/>
          <a:ln w="9525">
            <a:noFill/>
          </a:ln>
        </p:spPr>
      </p:pic>
      <p:sp>
        <p:nvSpPr>
          <p:cNvPr id="18" name="文本框 4"/>
          <p:cNvSpPr txBox="1"/>
          <p:nvPr/>
        </p:nvSpPr>
        <p:spPr>
          <a:xfrm>
            <a:off x="953" y="406"/>
            <a:ext cx="1808480" cy="583565"/>
          </a:xfrm>
          <a:prstGeom prst="rect">
            <a:avLst/>
          </a:prstGeom>
          <a:noFill/>
        </p:spPr>
        <p:txBody>
          <a:bodyPr wrap="none">
            <a:spAutoFit/>
          </a:bodyPr>
          <a:p>
            <a:pPr fontAlgn="auto">
              <a:spcBef>
                <a:spcPts val="0"/>
              </a:spcBef>
              <a:spcAft>
                <a:spcPts val="0"/>
              </a:spcAft>
              <a:defRPr/>
            </a:pPr>
            <a:r>
              <a:rPr lang="zh-CN" altLang="en-US" sz="3200" b="1" dirty="0" smtClean="0">
                <a:solidFill>
                  <a:srgbClr val="C00000"/>
                </a:solidFill>
                <a:latin typeface="微软雅黑" panose="020B0503020204020204" charset="-122"/>
                <a:ea typeface="微软雅黑" panose="020B0503020204020204" charset="-122"/>
                <a:sym typeface="+mn-ea"/>
              </a:rPr>
              <a:t>补全段落</a:t>
            </a:r>
            <a:endParaRPr lang="zh-CN" altLang="en-US" sz="32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DIAGRAM_VIRTUALLY_FRAME" val="{&quot;height&quot;:397.4,&quot;left&quot;:168.12503937007872,&quot;top&quot;:102.6,&quot;width&quot;:735.7749606299212}"/>
</p:tagLst>
</file>

<file path=ppt/tags/tag64.xml><?xml version="1.0" encoding="utf-8"?>
<p:tagLst xmlns:p="http://schemas.openxmlformats.org/presentationml/2006/main">
  <p:tag name="KSO_WM_DIAGRAM_VIRTUALLY_FRAME" val="{&quot;height&quot;:397.4,&quot;left&quot;:168.12503937007872,&quot;top&quot;:102.6,&quot;width&quot;:735.7749606299212}"/>
</p:tagLst>
</file>

<file path=ppt/tags/tag65.xml><?xml version="1.0" encoding="utf-8"?>
<p:tagLst xmlns:p="http://schemas.openxmlformats.org/presentationml/2006/main">
  <p:tag name="KSO_WM_DIAGRAM_VIRTUALLY_FRAME" val="{&quot;height&quot;:397.4,&quot;left&quot;:168.12503937007872,&quot;top&quot;:102.6,&quot;width&quot;:735.7749606299212}"/>
</p:tagLst>
</file>

<file path=ppt/tags/tag66.xml><?xml version="1.0" encoding="utf-8"?>
<p:tagLst xmlns:p="http://schemas.openxmlformats.org/presentationml/2006/main">
  <p:tag name="KSO_WM_DIAGRAM_VIRTUALLY_FRAME" val="{&quot;height&quot;:397.4,&quot;left&quot;:168.12503937007872,&quot;top&quot;:102.6,&quot;width&quot;:735.7749606299212}"/>
</p:tagLst>
</file>

<file path=ppt/tags/tag67.xml><?xml version="1.0" encoding="utf-8"?>
<p:tagLst xmlns:p="http://schemas.openxmlformats.org/presentationml/2006/main">
  <p:tag name="KSO_WM_DIAGRAM_VIRTUALLY_FRAME" val="{&quot;height&quot;:397.4,&quot;left&quot;:168.12503937007872,&quot;top&quot;:102.6,&quot;width&quot;:735.7749606299212}"/>
</p:tagLst>
</file>

<file path=ppt/tags/tag68.xml><?xml version="1.0" encoding="utf-8"?>
<p:tagLst xmlns:p="http://schemas.openxmlformats.org/presentationml/2006/main">
  <p:tag name="KSO_WM_DIAGRAM_VIRTUALLY_FRAME" val="{&quot;height&quot;:397.4,&quot;left&quot;:168.12503937007872,&quot;top&quot;:102.6,&quot;width&quot;:735.7749606299212}"/>
</p:tagLst>
</file>

<file path=ppt/tags/tag69.xml><?xml version="1.0" encoding="utf-8"?>
<p:tagLst xmlns:p="http://schemas.openxmlformats.org/presentationml/2006/main">
  <p:tag name="KSO_WM_UNIT_TABLE_BEAUTIFY" val="smartTable{8d9b8665-07a6-4afc-b1ab-2fc06e1d6d1c}"/>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9773</Words>
  <Application>WPS 演示</Application>
  <PresentationFormat>宽屏</PresentationFormat>
  <Paragraphs>288</Paragraphs>
  <Slides>22</Slides>
  <Notes>4</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22</vt:i4>
      </vt:variant>
    </vt:vector>
  </HeadingPairs>
  <TitlesOfParts>
    <vt:vector size="44" baseType="lpstr">
      <vt:lpstr>Arial</vt:lpstr>
      <vt:lpstr>宋体</vt:lpstr>
      <vt:lpstr>Wingdings</vt:lpstr>
      <vt:lpstr>Wingdings</vt:lpstr>
      <vt:lpstr>微软雅黑</vt:lpstr>
      <vt:lpstr>Arial Black</vt:lpstr>
      <vt:lpstr>Calibri</vt:lpstr>
      <vt:lpstr>Times New Roman</vt:lpstr>
      <vt:lpstr>Times New Roman Bold</vt:lpstr>
      <vt:lpstr>+中文正文</vt:lpstr>
      <vt:lpstr>Segoe Print</vt:lpstr>
      <vt:lpstr>华文楷体</vt:lpstr>
      <vt:lpstr>华文隶书</vt:lpstr>
      <vt:lpstr>Arial Unicode MS</vt:lpstr>
      <vt:lpstr>方正幼线简体</vt:lpstr>
      <vt:lpstr>Times New Roman Italic</vt:lpstr>
      <vt:lpstr>黑体</vt:lpstr>
      <vt:lpstr>方正书宋_GBK</vt:lpstr>
      <vt:lpstr>Verdana</vt:lpstr>
      <vt:lpstr>等线</vt:lpstr>
      <vt:lpstr>楷体</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lenovo</dc:creator>
  <cp:lastModifiedBy>善哉</cp:lastModifiedBy>
  <cp:revision>160</cp:revision>
  <dcterms:created xsi:type="dcterms:W3CDTF">2019-06-19T02:08:00Z</dcterms:created>
  <dcterms:modified xsi:type="dcterms:W3CDTF">2025-09-19T01:19:42Z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2052-12.1.0.22529</vt:lpwstr>
  </property>
  <property fmtid="{D5CDD505-2E9C-101B-9397-08002B2CF9AE}" pid="3" name="ICV">
    <vt:lpwstr>C9178104347640D5A3546793E2A77051_11</vt:lpwstr>
  </property>
</Properties>
</file>