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ink/ink1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48"/>
  </p:notesMasterIdLst>
  <p:sldIdLst>
    <p:sldId id="257" r:id="rId5"/>
    <p:sldId id="338" r:id="rId6"/>
    <p:sldId id="614" r:id="rId7"/>
    <p:sldId id="403" r:id="rId8"/>
    <p:sldId id="557" r:id="rId9"/>
    <p:sldId id="558" r:id="rId10"/>
    <p:sldId id="559" r:id="rId11"/>
    <p:sldId id="561" r:id="rId12"/>
    <p:sldId id="560" r:id="rId13"/>
    <p:sldId id="562" r:id="rId14"/>
    <p:sldId id="564" r:id="rId15"/>
    <p:sldId id="672" r:id="rId16"/>
    <p:sldId id="258" r:id="rId17"/>
    <p:sldId id="417" r:id="rId18"/>
    <p:sldId id="418" r:id="rId19"/>
    <p:sldId id="410" r:id="rId20"/>
    <p:sldId id="411" r:id="rId21"/>
    <p:sldId id="412" r:id="rId22"/>
    <p:sldId id="415" r:id="rId23"/>
    <p:sldId id="260" r:id="rId24"/>
    <p:sldId id="419" r:id="rId25"/>
    <p:sldId id="262" r:id="rId26"/>
    <p:sldId id="263" r:id="rId27"/>
    <p:sldId id="292" r:id="rId28"/>
    <p:sldId id="421" r:id="rId29"/>
    <p:sldId id="420" r:id="rId30"/>
    <p:sldId id="399" r:id="rId31"/>
    <p:sldId id="400" r:id="rId32"/>
    <p:sldId id="401" r:id="rId33"/>
    <p:sldId id="405" r:id="rId34"/>
    <p:sldId id="406" r:id="rId35"/>
    <p:sldId id="514" r:id="rId36"/>
    <p:sldId id="407" r:id="rId37"/>
    <p:sldId id="408" r:id="rId38"/>
    <p:sldId id="409" r:id="rId39"/>
    <p:sldId id="422" r:id="rId40"/>
    <p:sldId id="423" r:id="rId41"/>
    <p:sldId id="424" r:id="rId42"/>
    <p:sldId id="493" r:id="rId43"/>
    <p:sldId id="294" r:id="rId44"/>
    <p:sldId id="307" r:id="rId45"/>
    <p:sldId id="310" r:id="rId46"/>
    <p:sldId id="469" r:id="rId47"/>
    <p:sldId id="470" r:id="rId49"/>
    <p:sldId id="268" r:id="rId50"/>
    <p:sldId id="314" r:id="rId51"/>
    <p:sldId id="315" r:id="rId52"/>
    <p:sldId id="329" r:id="rId53"/>
    <p:sldId id="282" r:id="rId54"/>
    <p:sldId id="283" r:id="rId55"/>
    <p:sldId id="284" r:id="rId56"/>
    <p:sldId id="285" r:id="rId57"/>
    <p:sldId id="286" r:id="rId58"/>
    <p:sldId id="288" r:id="rId59"/>
    <p:sldId id="291" r:id="rId60"/>
    <p:sldId id="541" r:id="rId61"/>
    <p:sldId id="551" r:id="rId62"/>
    <p:sldId id="547" r:id="rId63"/>
    <p:sldId id="542" r:id="rId64"/>
    <p:sldId id="545" r:id="rId65"/>
    <p:sldId id="339" r:id="rId66"/>
  </p:sldIdLst>
  <p:sldSz cx="9144000" cy="6858000" type="screen4x3"/>
  <p:notesSz cx="6858000" cy="9144000"/>
  <p:custDataLst>
    <p:tags r:id="rId7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1308"/>
    <a:srgbClr val="FF00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 varScale="1">
        <p:scale>
          <a:sx n="67" d="100"/>
          <a:sy n="67" d="100"/>
        </p:scale>
        <p:origin x="-726" y="-102"/>
      </p:cViewPr>
      <p:guideLst>
        <p:guide orient="horz" pos="2160"/>
        <p:guide pos="29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1" Type="http://schemas.openxmlformats.org/officeDocument/2006/relationships/tags" Target="tags/tag34.xml"/><Relationship Id="rId70" Type="http://schemas.openxmlformats.org/officeDocument/2006/relationships/commentAuthors" Target="commentAuthors.xml"/><Relationship Id="rId7" Type="http://schemas.openxmlformats.org/officeDocument/2006/relationships/slide" Target="slides/slide3.xml"/><Relationship Id="rId69" Type="http://schemas.openxmlformats.org/officeDocument/2006/relationships/tableStyles" Target="tableStyles.xml"/><Relationship Id="rId68" Type="http://schemas.openxmlformats.org/officeDocument/2006/relationships/viewProps" Target="viewProps.xml"/><Relationship Id="rId67" Type="http://schemas.openxmlformats.org/officeDocument/2006/relationships/presProps" Target="presProps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0" Type="http://schemas.openxmlformats.org/officeDocument/2006/relationships/slide" Target="slides/slide55.xml"/><Relationship Id="rId6" Type="http://schemas.openxmlformats.org/officeDocument/2006/relationships/slide" Target="slides/slide2.xml"/><Relationship Id="rId59" Type="http://schemas.openxmlformats.org/officeDocument/2006/relationships/slide" Target="slides/slide54.xml"/><Relationship Id="rId58" Type="http://schemas.openxmlformats.org/officeDocument/2006/relationships/slide" Target="slides/slide53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" Type="http://schemas.openxmlformats.org/officeDocument/2006/relationships/slide" Target="slides/slide1.xml"/><Relationship Id="rId49" Type="http://schemas.openxmlformats.org/officeDocument/2006/relationships/slide" Target="slides/slide44.xml"/><Relationship Id="rId48" Type="http://schemas.openxmlformats.org/officeDocument/2006/relationships/notesMaster" Target="notesMasters/notesMaster1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3T22:58:4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464 424,'-6'0,"2"0,-3 0,-3 0,6 0,0 0,0 0,-1 0,-3 0,4 0,1 0,0 0,-1 0,-2-3,-3 1,6-2,0 3,-4-1,0 0,2 1,1 0,-6-2,6 0,0 1,-2-1,3 3,-5-4,3 2,2 1,1-2,-5-2,4 3,-2-2,1 1,-1-3,1 3,-1-2,-1 1,2 2,-2-2,2-2,2 3,-1 1,0-4,-1 1,0-1,3 2,0 1,-1-2,2 1,-2-2,1 3,1-3,0 3,0-3,0 1,0 0,0 2,0-1,0 0,0 1,0 0,0-2,1 0,2 0,-3 2,2 0,0 0,0 0,2-1,-1 0,8-7,-7 10,2-1,-3 2,2-3,2 3,-3-1,1 0,0-1,1 1,3 0,0 1,2 0,0 0,-1 0,10 0,-9 0,-3 0,-1 0,-2 0,-1 0,0 0,8 2,-7-2,2 1,2 3,-1-3,2 3,0-2,10 3,-13 0,3-1,0 1,-4-1,-1-1,-3 0,2 1,-1 1,-1 0,1-1,-2 2,2 0,-1-2,2 2,-1 0,0 0,-1-3,-1 3,0-1,1-2,-2 0,0 5,0-3,0-1,0 0,0 0,-1 0,0 4,-1-4,1 2,-1-1,1-1,-1 1,0-1,0-1,-1 1,-2 3,3-4,-3 2,1-1,-1 0,1-2,-3 1,2-2,0 1,0-1,2-1,-4 1,4 0,0-1,-2 1,1-1,1 0,-1 0,1 0,-2 0,2 1,0-1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1: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  <inkml:brushProperty name="ignorePressure" value="0"/>
    </inkml:brush>
  </inkml:definitions>
  <inkml:trace contextRef="#ctx0" brushRef="#br0">313 302,'1'0,"1"0,1 0,-2 0,-1 1,2-1,-1 0,1 1,3 1,-2-2,0 0,-1 0,0 0,2 1,-3-1,1 0,-1 0,1 0,-1 0,0 0,0 0,0 0,0 0,0 0,0 0,0 0,0 0,0 0,0 0,0 0,0 0,3 0,-3 0,0 0,0 0,0 0,0 0,0 0,0 0,0 0,0 0,0 0,0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1: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  <inkml:brushProperty name="ignorePressure" value="0"/>
    </inkml:brush>
  </inkml:definitions>
  <inkml:trace contextRef="#ctx0" brushRef="#br0">488 392,'1'0,"1"0,-1 0,1 0,-1 0,0 0,0 0,2 0,-2 0,4 0,0 0,-2 0,-2 0,0 0,0 0,0 0,0 0,0 0,0 0,0 0,0 0,1 0,0 0,-1 0,0 0,0 0,0 0,0 0,1 0,-1-1,0 1,0 0,1 0,-1 0,0 0,1 0,-1 0,1 0,-1 0,1 0,-1 0,-1 1,0 0,0 0,0 0,-1-1,-1 1,1-1,0 0,0 0,0 0,0 1,-1-1,1 0,0 0,0 0,0 0,-1 0,0 0,0 0,1 0,-1 0,0 0,1 0,0 0,0 0,0 0,0 0,0 0,-1 2,-9-2,9 0,1 0,-1 0,0 0,0 0,1 0,-1 0,1 0,0 0,0 0,0 0,0 0,1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3:03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  <inkml:brushProperty name="ignorePressure" value="0"/>
    </inkml:brush>
  </inkml:definitions>
  <inkml:trace contextRef="#ctx0" brushRef="#br0">358 427,'1'0,"1"0,0 0,-1 0,0 0,0 0,0 0,0 0,0 0,1 0,0 0,-1 0,0 0,-1 1,1 0,0-1,1 0,1 0,-2 0,0 0,0 0,0 0,0 1,0-1,0 0,1 0,-1 0,-1 1,1 0,0-1,0 0,1 0,-1 0,1 1,-1-1,1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4:14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  <inkml:brushProperty name="ignorePressure" value="0"/>
    </inkml:brush>
  </inkml:definitions>
  <inkml:trace contextRef="#ctx0" brushRef="#br0">729 521,'1'0,"2"0,5 0,-6 0,-1 0,4 0,-4 0,1 0,-1 0,1 0,-1 0,0 0,0 0,0 0,1 0,-1 0,0 0,0 0,1 0,-1 0,0 0,1 0,-1 0,0 0,0 0,0 0,0 0,0 0,0 0,0 0,-1-1,1 1,1 0,-1 0,0-1,0 1,0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5:25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  <inkml:brushProperty name="ignorePressure" value="0"/>
    </inkml:brush>
  </inkml:definitions>
  <inkml:trace contextRef="#ctx0" brushRef="#br0">728 517,'1'0,"0"0,0 0,2 0,-2 0,1 0,-1 0,0 0,2 0,-2 0,0 0,0 0,2 0,0 0,-2 0,1 1,-1-1,0 0,1 0,-1 0,1 0,-1 0,1 0,-1 0,0 0,0 0,0 0,0 0,0 0,0 0,0-1,0 1,0 0,1 0,-1 0,-1-1,1 1,0 0,0 0,0 0,1 0,-1 0,0 0,0 0,0 0,0 0,-1-1,1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7:3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266 706,'7'-1,"-2"1,-2 0,0 0,0 0,0 0,0 0,0 0,0 0,1 0,-1 0,1 0,-1 0,0 0,0 0,2 0,-2 0,0 0,0 0,0 0,1 1,-1-1,0 0,0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7:3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535 667,'-3'0,"0"0,0-1,0 1,0 0,2 6,1-3,0 0,0 0,0 0,-1 1,1-1,0 0,0 0,0 0,0 0,0 1,0-1,-1 0,6-2,-2-1,1 0,-1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7:3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824 663,'4'0,"-1"0,0 0,0 0,0 0,0 0,0 0,-2 3,-1 1,0-1,0 0,0 0,0 0,0 0,0 0,0 0,0 0,0 1,0-1,0 1,0 0,0-1,-4-3,-1 2,2-1,-1-1,1 0,-2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7:3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874 717,'3'-1,"1"1,-1 0,0-1,0 1,0 0,0-1,0 1,0-1,0 1,1 0,-1-1,0 1,0 0,0 0,0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8: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  <inkml:brushProperty name="ignorePressure" value="0"/>
    </inkml:brush>
  </inkml:definitions>
  <inkml:trace contextRef="#ctx0" brushRef="#br0">211 731,'-4'0,"1"0,-6 0,6 0,-4 0,5 0,1 0,0 0,-1 0,-1 0,1 0,0 0,1 0,0 0,0 0,0 0,-1 0,-2-2,3 2,0 0,0 0,0 0,0 0,0 0,-3 0,2 0,1 0,-1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3T22:58:4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290 534,'-3'2,"-1"-1,0-1,1 1,-1 0,1 0,0-1,-9 1,8 0,-3 1,-6-1,8-1,0 0,-4 0,4 0,1 0,0 0,0 0,0 0,1 0,-1 0,-2 0,-2 0,0-1,-2 1,0-1,-2 0,-2-1,2-1,0 2,1-1,2 1,2 0,0 0,-3-1,7 1,0 0,-1-1,0 1,1-2,0 1,-1-2,-5-3,5 5,-1-2,-6-4,6 3,2 0,1 2,2 0,0 0,0 0,0 0,0 0,0 0,0-2,0 2,2-9,-1 9,1 0,1-1,-1-1,1 3,2-5,-1 2,-1 4,0-2,0 2,6-5,-6 5,3-1,-3 1,8-2,-6 1,5 0,-3 0,-2 2,2-4,-1 4,7-1,0 1,-7-2,1 2,-1-1,-3 1,0 0,2-1,0 1,0 0,2 0,-2 0,2 0,0 0,-2 0,1 0,-1 0,0 0,0 0,2 0,1 0,0 0,1 0,1 0,4 0,-7 0,-3 0,0 0,-1 0,0 0,1 1,-1-1,0 0,3 1,1 3,-4-3,3 1,1 3,-2-1,-2-1,3 1,0 1,-3-1,1 0,-1-1,-1 1,1 2,0-2,-2-1,0 0,0 1,-1-1,0 0,0 0,0 0,0 0,0 0,-1 1,0-1,-1 0,1 0,-5 7,3-4,-1 0,0-3,2 0,-3 1,-1 1,2-2,1-2,0 1,0 1,0-1,0-1,0 1,-2 0,1 0,1 0,-1 0,1-1,0 0,0 1,0-2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3T22:58:4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464 424,'-6'0,"2"0,-3 0,-3 0,6 0,0 0,0 0,-1 0,-3 0,4 0,1 0,0 0,-1 0,-2-3,-3 1,6-2,0 3,-4-1,0 0,2 1,1 0,-6-2,6 0,0 1,-2-1,3 3,-5-4,3 2,2 1,1-2,-5-2,4 3,-2-2,1 1,-1-3,1 3,-1-2,-1 1,2 2,-2-2,2-2,2 3,-1 1,0-4,-1 1,0-1,3 2,0 1,-1-2,2 1,-2-2,1 3,1-3,0 3,0-3,0 1,0 0,0 2,0-1,0 0,0 1,0 0,0-2,1 0,2 0,-3 2,2 0,0 0,0 0,2-1,-1 0,8-7,-7 10,2-1,-3 2,2-3,2 3,-3-1,1 0,0-1,1 1,3 0,0 1,2 0,0 0,-1 0,10 0,-9 0,-3 0,-1 0,-2 0,-1 0,0 0,8 2,-7-2,2 1,2 3,-1-3,2 3,0-2,10 3,-13 0,3-1,0 1,-4-1,-1-1,-3 0,2 1,-1 1,-1 0,1-1,-2 2,2 0,-1-2,2 2,-1 0,0 0,-1-3,-1 3,0-1,1-2,-2 0,0 5,0-3,0-1,0 0,0 0,-1 0,0 4,-1-4,1 2,-1-1,1-1,-1 1,0-1,0-1,-1 1,-2 3,3-4,-3 2,1-1,-1 0,1-2,-3 1,2-2,0 1,0-1,2-1,-4 1,4 0,0-1,-2 1,1-1,1 0,-1 0,1 0,-2 0,2 1,0-1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3T22:58:4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290 534,'-3'2,"-1"-1,0-1,1 1,-1 0,1 0,0-1,-9 1,8 0,-3 1,-6-1,8-1,0 0,-4 0,4 0,1 0,0 0,0 0,0 0,1 0,-1 0,-2 0,-2 0,0-1,-2 1,0-1,-2 0,-2-1,2-1,0 2,1-1,2 1,2 0,0 0,-3-1,7 1,0 0,-1-1,0 1,1-2,0 1,-1-2,-5-3,5 5,-1-2,-6-4,6 3,2 0,1 2,2 0,0 0,0 0,0 0,0 0,0 0,0-2,0 2,2-9,-1 9,1 0,1-1,-1-1,1 3,2-5,-1 2,-1 4,0-2,0 2,6-5,-6 5,3-1,-3 1,8-2,-6 1,5 0,-3 0,-2 2,2-4,-1 4,7-1,0 1,-7-2,1 2,-1-1,-3 1,0 0,2-1,0 1,0 0,2 0,-2 0,2 0,0 0,-2 0,1 0,-1 0,0 0,0 0,2 0,1 0,0 0,1 0,1 0,4 0,-7 0,-3 0,0 0,-1 0,0 0,1 1,-1-1,0 0,3 1,1 3,-4-3,3 1,1 3,-2-1,-2-1,3 1,0 1,-3-1,1 0,-1-1,-1 1,1 2,0-2,-2-1,0 0,0 1,-1-1,0 0,0 0,0 0,0 0,0 0,-1 1,0-1,-1 0,1 0,-5 7,3-4,-1 0,0-3,2 0,-3 1,-1 1,2-2,1-2,0 1,0 1,0-1,0-1,0 1,-2 0,1 0,1 0,-1 0,1-1,0 0,0 1,0-2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1: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  <inkml:brushProperty name="ignorePressure" value="0"/>
    </inkml:brush>
  </inkml:definitions>
  <inkml:trace contextRef="#ctx0" brushRef="#br0">729 239,'1'-1,"0"1,0-1,1 1,-1 0,0 0,2 0,-2 0,0 0,0 0,0 0,0 0,0 0,1 0,0 0,0 0,-1 0,0 0,0 0,0 0,0 0,0 0,0 0,0 0,1 0,-1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1: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  <inkml:brushProperty name="ignorePressure" value="0"/>
    </inkml:brush>
  </inkml:definitions>
  <inkml:trace contextRef="#ctx0" brushRef="#br0">383 266,'1'0,"1"0,2 0,-2 0,0 0,-1 0,0 0,0 0,0 0,0 0,0 0,0 0,0 0,0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1: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  <inkml:brushProperty name="ignorePressure" value="0"/>
    </inkml:brush>
  </inkml:definitions>
  <inkml:trace contextRef="#ctx0" brushRef="#br0">454 349,'4'0,"-4"-1,1 1,1 0,1-1,-2 1,2 0,-2 0,2 0,-1 1,-1 0,1-1,-1 0,1 0,-1 0,0 0,0 0,1 0,-1 0,0 0,1 0,-2 1,1-1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1: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  <inkml:brushProperty name="ignorePressure" value="0"/>
    </inkml:brush>
  </inkml:definitions>
  <inkml:trace contextRef="#ctx0" brushRef="#br0">980 289,'0'-1,"0"0,1 1,2 0,-2 0,0 0,0 0,1 1,-1-1,-1 1,1-1,0 0,0 0,0 1,2 0,-2-1,1 1,-1-1,0 1,0-1,0 0,1 0,-1 1,0 0,0 0,0 0,1-1,-1 0,0 0,1 1,0-1,-1 0,-1 1,2-1,-1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0-03-09T11:41: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  <inkml:brushProperty name="ignorePressure" value="0"/>
    </inkml:brush>
  </inkml:definitions>
  <inkml:trace contextRef="#ctx0" brushRef="#br0">308 308,'0'-1,"1"1,1 0,-1 0,0 0,0 0,1 0,0 0,0 0,-1 0,1 0,1 0,0 0,0 1,-2-1,0 1,1-1,-1 0,2 0,-2 0,0 1,0-1,1 0,-1 0,1 0,2 1,-1 0,-1-1,-1 0,0 1,0-1,1 1,0-1,-1 0,0 0,0 0,0 0,3 0,-2 0,-1 0,0 0,0 0,1 0,-1 0,0 0,0 0,0 0,0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页眉占位符 1126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2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267" name="日期占位符 1126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2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5604" name="幻灯片图像占位符 11267"/>
          <p:cNvSpPr>
            <a:spLocks noGrp="1" noRo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4341" name="文本占位符 11268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  <a:p>
            <a:pPr lvl="1"/>
            <a:r>
              <a:rPr lang="zh-CN" altLang="en-US" noProof="0" dirty="0"/>
              <a:t>第二级</a:t>
            </a:r>
            <a:endParaRPr lang="zh-CN" altLang="en-US" noProof="0" dirty="0"/>
          </a:p>
          <a:p>
            <a:pPr lvl="2"/>
            <a:r>
              <a:rPr lang="zh-CN" altLang="en-US" noProof="0" dirty="0"/>
              <a:t>第三级</a:t>
            </a:r>
            <a:endParaRPr lang="zh-CN" altLang="en-US" noProof="0" dirty="0"/>
          </a:p>
          <a:p>
            <a:pPr lvl="3"/>
            <a:r>
              <a:rPr lang="zh-CN" altLang="en-US" noProof="0" dirty="0"/>
              <a:t>第四级</a:t>
            </a:r>
            <a:endParaRPr lang="zh-CN" altLang="en-US" noProof="0" dirty="0"/>
          </a:p>
          <a:p>
            <a:pPr lvl="4"/>
            <a:r>
              <a:rPr lang="zh-CN" altLang="en-US" noProof="0" dirty="0"/>
              <a:t>第五级</a:t>
            </a:r>
            <a:endParaRPr lang="zh-CN" altLang="en-US" noProof="0" dirty="0"/>
          </a:p>
        </p:txBody>
      </p:sp>
      <p:sp>
        <p:nvSpPr>
          <p:cNvPr id="11270" name="页脚占位符 1126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>
              <a:defRPr sz="12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271" name="灯片编号占位符 1127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r">
              <a:defRPr sz="1200" noProof="1" dirty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2D79A2D-1F81-4AC3-A333-1C3B3F2FD41D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vert="horz" wrap="square" lIns="91440" tIns="45720" rIns="91440" bIns="45720" numCol="1" anchorCtr="0" compatLnSpc="1"/>
          <a:lstStyle/>
          <a:p>
            <a:fld id="{35170559-4977-4C6E-9A4F-CC5DE9AD22E5}" type="slidenum">
              <a:rPr lang="zh-CN" altLang="en-US" smtClean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5058" name="幻灯片图像占位符 51201"/>
          <p:cNvSpPr>
            <a:spLocks noGrp="1" noRot="1" noTextEdit="1"/>
          </p:cNvSpPr>
          <p:nvPr>
            <p:ph type="sldImg"/>
          </p:nvPr>
        </p:nvSpPr>
        <p:spPr/>
      </p:sp>
      <p:sp>
        <p:nvSpPr>
          <p:cNvPr id="45059" name="文本占位符 51202"/>
          <p:cNvSpPr>
            <a:spLocks noGrp="1"/>
          </p:cNvSpPr>
          <p:nvPr>
            <p:ph type="body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vert="horz" wrap="square" lIns="91440" tIns="45720" rIns="91440" bIns="45720" numCol="1" anchorCtr="0" compatLnSpc="1"/>
          <a:lstStyle/>
          <a:p>
            <a:endParaRPr lang="zh-CN" altLang="zh-CN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41985"/>
          <p:cNvSpPr>
            <a:spLocks noGrp="1" noRot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buClrTx/>
              <a:buSzTx/>
              <a:buFontTx/>
              <a:defRPr/>
            </a:lvl1pPr>
          </a:lstStyle>
          <a:p>
            <a:pPr lvl="0"/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41987" name="副标题 41986"/>
          <p:cNvSpPr>
            <a:spLocks noGrp="1" noRot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Clr>
                <a:schemeClr val="folHlink"/>
              </a:buClr>
              <a:buSzTx/>
              <a:buFont typeface="Wingdings" panose="05000000000000000000" pitchFamily="2" charset="2"/>
              <a:buNone/>
              <a:defRPr/>
            </a:lvl1pPr>
            <a:lvl2pPr marL="457200" lvl="1" indent="0" algn="ctr">
              <a:buClr>
                <a:schemeClr val="hlink"/>
              </a:buClr>
              <a:buSzTx/>
              <a:buFontTx/>
              <a:buNone/>
              <a:defRPr/>
            </a:lvl2pPr>
            <a:lvl3pPr marL="914400" lvl="2" indent="0" algn="ctr">
              <a:buClr>
                <a:schemeClr val="folHlink"/>
              </a:buClr>
              <a:buSzTx/>
              <a:buFont typeface="Wingdings" panose="05000000000000000000" pitchFamily="2" charset="2"/>
              <a:buNone/>
              <a:defRPr/>
            </a:lvl3pPr>
            <a:lvl4pPr marL="1371600" lvl="3" indent="0" algn="ctr">
              <a:buClr>
                <a:schemeClr val="hlink"/>
              </a:buClr>
              <a:buSzPct val="115000"/>
              <a:buFontTx/>
              <a:buNone/>
              <a:defRPr/>
            </a:lvl4pPr>
            <a:lvl5pPr marL="1828800" lvl="4" indent="0" algn="ctr">
              <a:buClr>
                <a:schemeClr val="folHlink"/>
              </a:buClr>
              <a:buSzTx/>
              <a:buFont typeface="Wingdings" panose="05000000000000000000" pitchFamily="2" charset="2"/>
              <a:buNone/>
              <a:defRPr/>
            </a:lvl5pPr>
          </a:lstStyle>
          <a:p>
            <a:pPr lvl="0"/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41987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 anchor="t"/>
          <a:lstStyle>
            <a:lvl1pPr>
              <a:defRPr sz="1400" dirty="0"/>
            </a:lvl1pPr>
          </a:lstStyle>
          <a:p>
            <a:pPr>
              <a:defRPr/>
            </a:pPr>
            <a:fld id="{11CD032D-0E5B-4249-B54D-6C3DAA5A12E0}" type="datetime1">
              <a:rPr lang="zh-CN" altLang="en-US"/>
            </a:fld>
            <a:endParaRPr lang="zh-CN" altLang="en-US"/>
          </a:p>
        </p:txBody>
      </p:sp>
      <p:sp>
        <p:nvSpPr>
          <p:cNvPr id="5" name="页脚占位符 41988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 anchor="t"/>
          <a:lstStyle>
            <a:lvl1pPr algn="ctr">
              <a:defRPr sz="14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1989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 anchor="t"/>
          <a:lstStyle>
            <a:lvl1pPr algn="r">
              <a:defRPr sz="1400" dirty="0"/>
            </a:lvl1pPr>
          </a:lstStyle>
          <a:p>
            <a:pPr>
              <a:defRPr/>
            </a:pPr>
            <a:fld id="{0286C580-0D6A-4495-95D3-7FAB9C308F1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1D7DF-E58E-4045-A2C7-E22DACADEEB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381000"/>
            <a:ext cx="2135188" cy="564197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381000"/>
            <a:ext cx="6281784" cy="564197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0C2AA-4583-468E-9B57-F49B3FBECF1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38BC6-8C50-4B5A-978C-FC409D015DE7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B1A98-9D40-4893-AA6F-BB3B0971EC9B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D78E1-DAD2-4032-B334-F14BEF8C8A2D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76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9724" y="1981200"/>
            <a:ext cx="3808476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F65F6-1CBE-4C24-9B47-34C947E80354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61198-7F9E-42CA-8221-B39262E5DC30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45829-545C-470D-BD5F-3E1A0A584339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02967-7938-4001-81A9-22B62B910949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E9F06-3501-4479-AA88-B01AECAD25F8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99C93-C3D3-4703-967F-0B9EA28E9A0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909FE-F9F4-438B-9083-FAE6E571F6BC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C0C43-DFE7-4EF7-9333-8BC09B683B17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716657" cy="5486400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6553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6554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655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888AD-A751-4857-8D02-EBFA1DF9B947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3213100"/>
            <a:ext cx="9144000" cy="3644900"/>
          </a:xfrm>
          <a:prstGeom prst="rect">
            <a:avLst/>
          </a:prstGeom>
          <a:solidFill>
            <a:srgbClr val="FA24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200"/>
          </a:p>
        </p:txBody>
      </p:sp>
      <p:pic>
        <p:nvPicPr>
          <p:cNvPr id="10" name="Picture 3" descr="C:\Users\Nir\Desktop\未vv标题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/>
          <a:stretch>
            <a:fillRect/>
          </a:stretch>
        </p:blipFill>
        <p:spPr bwMode="auto">
          <a:xfrm>
            <a:off x="3591719" y="957782"/>
            <a:ext cx="5389562" cy="5640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  <p:sp>
        <p:nvSpPr>
          <p:cNvPr id="3" name="KSO_CT2"/>
          <p:cNvSpPr>
            <a:spLocks noGrp="1"/>
          </p:cNvSpPr>
          <p:nvPr>
            <p:ph type="subTitle" idx="1" hasCustomPrompt="1"/>
          </p:nvPr>
        </p:nvSpPr>
        <p:spPr>
          <a:xfrm>
            <a:off x="824391" y="3720650"/>
            <a:ext cx="4020528" cy="467211"/>
          </a:xfrm>
          <a:noFill/>
        </p:spPr>
        <p:txBody>
          <a:bodyPr>
            <a:noAutofit/>
          </a:bodyPr>
          <a:lstStyle>
            <a:lvl1pPr marL="0" indent="0" algn="l">
              <a:buNone/>
              <a:defRPr sz="1350">
                <a:solidFill>
                  <a:srgbClr val="FFFFFF"/>
                </a:solidFill>
                <a:effectLst/>
                <a:latin typeface="+mn-ea"/>
                <a:ea typeface="+mn-ea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单击此处添加您的副标题</a:t>
            </a:r>
            <a:endParaRPr lang="zh-CN" altLang="en-US" dirty="0" smtClean="0"/>
          </a:p>
        </p:txBody>
      </p:sp>
      <p:sp>
        <p:nvSpPr>
          <p:cNvPr id="7" name="KSO_CT1"/>
          <p:cNvSpPr>
            <a:spLocks noGrp="1"/>
          </p:cNvSpPr>
          <p:nvPr>
            <p:ph type="title" hasCustomPrompt="1"/>
          </p:nvPr>
        </p:nvSpPr>
        <p:spPr>
          <a:xfrm>
            <a:off x="824391" y="1242662"/>
            <a:ext cx="4926329" cy="1300513"/>
          </a:xfrm>
        </p:spPr>
        <p:txBody>
          <a:bodyPr>
            <a:noAutofit/>
          </a:bodyPr>
          <a:lstStyle>
            <a:lvl1pPr algn="l">
              <a:lnSpc>
                <a:spcPct val="110000"/>
              </a:lnSpc>
              <a:defRPr sz="2700" b="0" baseline="0">
                <a:solidFill>
                  <a:srgbClr val="C00000"/>
                </a:solidFill>
                <a:effectLst/>
                <a:latin typeface="+mj-ea"/>
                <a:ea typeface="+mj-ea"/>
              </a:defRPr>
            </a:lvl1pPr>
          </a:lstStyle>
          <a:p>
            <a:r>
              <a:rPr lang="zh-CN" altLang="en-US" dirty="0" smtClean="0"/>
              <a:t>单击此处添加您的标题文字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 hasCustomPrompt="1"/>
          </p:nvPr>
        </p:nvSpPr>
        <p:spPr>
          <a:xfrm>
            <a:off x="1574006" y="2108200"/>
            <a:ext cx="5995988" cy="1235075"/>
          </a:xfrm>
        </p:spPr>
        <p:txBody>
          <a:bodyPr anchor="b"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r>
              <a:rPr lang="zh-CN" altLang="en-US" dirty="0" smtClean="0"/>
              <a:t>此处添加您的标题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3038170" y="3400425"/>
            <a:ext cx="3067663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单击此处添加您的副标题</a:t>
            </a:r>
            <a:endParaRPr lang="en-US" altLang="zh-CN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 hasCustomPrompt="1"/>
          </p:nvPr>
        </p:nvSpPr>
        <p:spPr>
          <a:xfrm>
            <a:off x="1049867" y="1244601"/>
            <a:ext cx="3810000" cy="493236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BC2"/>
          <p:cNvSpPr>
            <a:spLocks noGrp="1"/>
          </p:cNvSpPr>
          <p:nvPr>
            <p:ph sz="half" idx="2" hasCustomPrompt="1"/>
          </p:nvPr>
        </p:nvSpPr>
        <p:spPr>
          <a:xfrm>
            <a:off x="4889500" y="1244601"/>
            <a:ext cx="3820587" cy="493236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4576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KSO_BC1"/>
          <p:cNvSpPr>
            <a:spLocks noGrp="1"/>
          </p:cNvSpPr>
          <p:nvPr>
            <p:ph sz="half" idx="2" hasCustomPrompt="1"/>
          </p:nvPr>
        </p:nvSpPr>
        <p:spPr>
          <a:xfrm>
            <a:off x="824576" y="2200274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823885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 hasCustomPrompt="1"/>
          </p:nvPr>
        </p:nvSpPr>
        <p:spPr>
          <a:xfrm>
            <a:off x="4823885" y="2200274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7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B1281-E148-47A2-AF3C-9CEF81D307D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533402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4115992" y="1063629"/>
            <a:ext cx="462915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BC2"/>
          <p:cNvSpPr>
            <a:spLocks noGrp="1"/>
          </p:cNvSpPr>
          <p:nvPr>
            <p:ph type="body" sz="half" idx="2" hasCustomPrompt="1"/>
          </p:nvPr>
        </p:nvSpPr>
        <p:spPr>
          <a:xfrm>
            <a:off x="858443" y="21336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7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 hasCustomPrompt="1"/>
          </p:nvPr>
        </p:nvSpPr>
        <p:spPr>
          <a:xfrm>
            <a:off x="934644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 hasCustomPrompt="1"/>
          </p:nvPr>
        </p:nvSpPr>
        <p:spPr>
          <a:xfrm>
            <a:off x="1585382" y="365125"/>
            <a:ext cx="5949952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752600"/>
            <a:ext cx="4184968" cy="42703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7408" y="1752600"/>
            <a:ext cx="4184968" cy="42703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357F0-EB27-4C81-8D24-BAC980EF2D5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F7164-E96B-469C-95B8-CB989167FF8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A9A29-7E13-418B-80E9-6103E114F95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87C70-D65F-4A5D-B6FE-35C752E0A30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24D58-2BF7-492E-8EBE-44624FACD30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6917F-B6D8-4421-A53D-672FD3BEFF9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40961"/>
          <p:cNvSpPr>
            <a:spLocks noGrp="1" noRot="1"/>
          </p:cNvSpPr>
          <p:nvPr>
            <p:ph type="title"/>
          </p:nvPr>
        </p:nvSpPr>
        <p:spPr bwMode="auto">
          <a:xfrm>
            <a:off x="301625" y="381000"/>
            <a:ext cx="854075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40962"/>
          <p:cNvSpPr>
            <a:spLocks noGrp="1" noRot="1"/>
          </p:cNvSpPr>
          <p:nvPr>
            <p:ph type="body"/>
          </p:nvPr>
        </p:nvSpPr>
        <p:spPr bwMode="auto">
          <a:xfrm>
            <a:off x="301625" y="1752600"/>
            <a:ext cx="8540750" cy="427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0964" name="日期占位符 40963"/>
          <p:cNvSpPr>
            <a:spLocks noGrp="1"/>
          </p:cNvSpPr>
          <p:nvPr>
            <p:ph type="dt" sz="half" idx="2"/>
          </p:nvPr>
        </p:nvSpPr>
        <p:spPr>
          <a:xfrm>
            <a:off x="301625" y="6172200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noProof="1" dirty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7136A1B-9B26-4CD5-ADD9-66D400FB2DAF}" type="datetime1">
              <a:rPr lang="zh-CN" altLang="en-US"/>
            </a:fld>
            <a:endParaRPr lang="zh-CN" altLang="en-US"/>
          </a:p>
        </p:txBody>
      </p:sp>
      <p:sp>
        <p:nvSpPr>
          <p:cNvPr id="40965" name="页脚占位符 40964"/>
          <p:cNvSpPr>
            <a:spLocks noGrp="1"/>
          </p:cNvSpPr>
          <p:nvPr>
            <p:ph type="ftr" sz="quarter" idx="3"/>
          </p:nvPr>
        </p:nvSpPr>
        <p:spPr>
          <a:xfrm>
            <a:off x="3124200" y="6172200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0966" name="灯片编号占位符 40965"/>
          <p:cNvSpPr>
            <a:spLocks noGrp="1"/>
          </p:cNvSpPr>
          <p:nvPr>
            <p:ph type="sldNum" sz="quarter" idx="4"/>
          </p:nvPr>
        </p:nvSpPr>
        <p:spPr>
          <a:xfrm>
            <a:off x="6553200" y="6172200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 noProof="1" dirty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14F7F69-BE2F-4D5B-832E-B6033A215C28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blinds dir="vert"/>
  </p:transition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1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Tx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Tx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Tx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Tx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65537"/>
          <p:cNvSpPr>
            <a:spLocks noGrp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3315" name="文本占位符 65538"/>
          <p:cNvSpPr>
            <a:spLocks noGrp="1"/>
          </p:cNvSpPr>
          <p:nvPr>
            <p:ph type="body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65540" name="日期占位符 65539"/>
          <p:cNvSpPr>
            <a:spLocks noGrp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5541" name="页脚占位符 65540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noProof="1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5542" name="灯片编号占位符 65541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 noProof="1" dirty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B45B38D-E574-4D3E-9BF3-0BD99EDB1B3D}" type="slidenum">
              <a:rPr lang="zh-CN" altLang="en-US"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041F6-E863-419A-9654-A82CFD72BE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BE69D-8133-4690-A628-708D43965F5C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9099" y="162557"/>
            <a:ext cx="8292045" cy="6995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419099" y="1166952"/>
            <a:ext cx="8292045" cy="5302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6484982"/>
            <a:ext cx="9144000" cy="381727"/>
          </a:xfrm>
          <a:prstGeom prst="rect">
            <a:avLst/>
          </a:prstGeom>
          <a:solidFill>
            <a:srgbClr val="FA24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200"/>
          </a:p>
        </p:txBody>
      </p:sp>
      <p:pic>
        <p:nvPicPr>
          <p:cNvPr id="9" name="Picture 3" descr="C:\Users\Nir\Desktop\未vv标题-1.p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 r="31361" b="36814"/>
          <a:stretch>
            <a:fillRect/>
          </a:stretch>
        </p:blipFill>
        <p:spPr bwMode="auto">
          <a:xfrm>
            <a:off x="7808119" y="5701013"/>
            <a:ext cx="1270023" cy="117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-8709" y="930281"/>
            <a:ext cx="9144000" cy="45719"/>
          </a:xfrm>
          <a:prstGeom prst="rect">
            <a:avLst/>
          </a:prstGeom>
          <a:solidFill>
            <a:srgbClr val="FA24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0" i="0" kern="1200" baseline="0">
          <a:solidFill>
            <a:srgbClr val="C00000"/>
          </a:solidFill>
          <a:effectLst/>
          <a:latin typeface="+mj-ea"/>
          <a:ea typeface="+mj-ea"/>
          <a:cs typeface="+mj-cs"/>
        </a:defRPr>
      </a:lvl1pPr>
    </p:titleStyle>
    <p:bodyStyle>
      <a:lvl1pPr marL="267970" indent="-267970" algn="just" defTabSz="68580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accent1"/>
        </a:buClr>
        <a:buSzPct val="80000"/>
        <a:buFont typeface="Wingdings 2" panose="05020102010507070707" pitchFamily="18" charset="2"/>
        <a:buChar char=""/>
        <a:defRPr lang="zh-CN" altLang="en-US" sz="1800" kern="1200" baseline="0" dirty="0" smtClean="0">
          <a:solidFill>
            <a:schemeClr val="accent1"/>
          </a:solidFill>
          <a:latin typeface="+mn-ea"/>
          <a:ea typeface="+mn-ea"/>
          <a:cs typeface="+mn-cs"/>
        </a:defRPr>
      </a:lvl1pPr>
      <a:lvl2pPr marL="267970" indent="-267970" algn="just" defTabSz="6858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accent2">
            <a:lumMod val="60000"/>
            <a:lumOff val="40000"/>
          </a:schemeClr>
        </a:buClr>
        <a:buFont typeface="幼圆" panose="02010509060101010101" pitchFamily="49" charset="-122"/>
        <a:buChar char=" "/>
        <a:defRPr sz="1350" kern="1200" baseline="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customXml" Target="../ink/ink4.xml"/><Relationship Id="rId3" Type="http://schemas.openxmlformats.org/officeDocument/2006/relationships/image" Target="../media/image14.png"/><Relationship Id="rId2" Type="http://schemas.openxmlformats.org/officeDocument/2006/relationships/customXml" Target="../ink/ink3.xml"/><Relationship Id="rId1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GI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GI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GI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7" Type="http://schemas.openxmlformats.org/officeDocument/2006/relationships/slideLayout" Target="../slideLayouts/slideLayout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customXml" Target="../ink/ink8.xml"/><Relationship Id="rId7" Type="http://schemas.openxmlformats.org/officeDocument/2006/relationships/image" Target="../media/image22.png"/><Relationship Id="rId6" Type="http://schemas.openxmlformats.org/officeDocument/2006/relationships/customXml" Target="../ink/ink7.xml"/><Relationship Id="rId5" Type="http://schemas.openxmlformats.org/officeDocument/2006/relationships/image" Target="../media/image21.png"/><Relationship Id="rId4" Type="http://schemas.openxmlformats.org/officeDocument/2006/relationships/customXml" Target="../ink/ink6.xml"/><Relationship Id="rId32" Type="http://schemas.openxmlformats.org/officeDocument/2006/relationships/slideLayout" Target="../slideLayouts/slideLayout7.xml"/><Relationship Id="rId31" Type="http://schemas.openxmlformats.org/officeDocument/2006/relationships/image" Target="../media/image34.png"/><Relationship Id="rId30" Type="http://schemas.openxmlformats.org/officeDocument/2006/relationships/customXml" Target="../ink/ink19.xml"/><Relationship Id="rId3" Type="http://schemas.openxmlformats.org/officeDocument/2006/relationships/image" Target="../media/image20.png"/><Relationship Id="rId29" Type="http://schemas.openxmlformats.org/officeDocument/2006/relationships/image" Target="../media/image33.png"/><Relationship Id="rId28" Type="http://schemas.openxmlformats.org/officeDocument/2006/relationships/customXml" Target="../ink/ink18.xml"/><Relationship Id="rId27" Type="http://schemas.openxmlformats.org/officeDocument/2006/relationships/image" Target="../media/image32.png"/><Relationship Id="rId26" Type="http://schemas.openxmlformats.org/officeDocument/2006/relationships/customXml" Target="../ink/ink17.xml"/><Relationship Id="rId25" Type="http://schemas.openxmlformats.org/officeDocument/2006/relationships/image" Target="../media/image31.png"/><Relationship Id="rId24" Type="http://schemas.openxmlformats.org/officeDocument/2006/relationships/customXml" Target="../ink/ink16.xml"/><Relationship Id="rId23" Type="http://schemas.openxmlformats.org/officeDocument/2006/relationships/image" Target="../media/image30.png"/><Relationship Id="rId22" Type="http://schemas.openxmlformats.org/officeDocument/2006/relationships/customXml" Target="../ink/ink15.xml"/><Relationship Id="rId21" Type="http://schemas.openxmlformats.org/officeDocument/2006/relationships/image" Target="../media/image29.png"/><Relationship Id="rId20" Type="http://schemas.openxmlformats.org/officeDocument/2006/relationships/customXml" Target="../ink/ink14.xml"/><Relationship Id="rId2" Type="http://schemas.openxmlformats.org/officeDocument/2006/relationships/customXml" Target="../ink/ink5.xml"/><Relationship Id="rId19" Type="http://schemas.openxmlformats.org/officeDocument/2006/relationships/image" Target="../media/image28.png"/><Relationship Id="rId18" Type="http://schemas.openxmlformats.org/officeDocument/2006/relationships/customXml" Target="../ink/ink13.xml"/><Relationship Id="rId17" Type="http://schemas.openxmlformats.org/officeDocument/2006/relationships/image" Target="../media/image27.png"/><Relationship Id="rId16" Type="http://schemas.openxmlformats.org/officeDocument/2006/relationships/customXml" Target="../ink/ink12.xml"/><Relationship Id="rId15" Type="http://schemas.openxmlformats.org/officeDocument/2006/relationships/image" Target="../media/image26.png"/><Relationship Id="rId14" Type="http://schemas.openxmlformats.org/officeDocument/2006/relationships/customXml" Target="../ink/ink11.xml"/><Relationship Id="rId13" Type="http://schemas.openxmlformats.org/officeDocument/2006/relationships/image" Target="../media/image25.png"/><Relationship Id="rId12" Type="http://schemas.openxmlformats.org/officeDocument/2006/relationships/customXml" Target="../ink/ink10.xml"/><Relationship Id="rId11" Type="http://schemas.openxmlformats.org/officeDocument/2006/relationships/image" Target="../media/image24.png"/><Relationship Id="rId10" Type="http://schemas.openxmlformats.org/officeDocument/2006/relationships/customXml" Target="../ink/ink9.xml"/><Relationship Id="rId1" Type="http://schemas.openxmlformats.org/officeDocument/2006/relationships/image" Target="../media/image19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customXml" Target="../ink/ink2.xml"/><Relationship Id="rId3" Type="http://schemas.openxmlformats.org/officeDocument/2006/relationships/image" Target="../media/image14.png"/><Relationship Id="rId2" Type="http://schemas.openxmlformats.org/officeDocument/2006/relationships/customXml" Target="../ink/ink1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图片 43009" descr="BJ_0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矩形 43010"/>
          <p:cNvSpPr>
            <a:spLocks noChangeArrowheads="1" noChangeShapeType="1" noTextEdit="1"/>
          </p:cNvSpPr>
          <p:nvPr/>
        </p:nvSpPr>
        <p:spPr bwMode="auto">
          <a:xfrm>
            <a:off x="1835150" y="2492375"/>
            <a:ext cx="5326063" cy="1333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000000"/>
                  </a:solidFill>
                  <a:round/>
                </a:ln>
                <a:solidFill>
                  <a:srgbClr val="FFFFFF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华文楷体" panose="02010600040101010101" charset="-122"/>
              </a:rPr>
              <a:t>情态动词</a:t>
            </a:r>
            <a:endParaRPr lang="zh-CN" altLang="en-US" sz="3600" b="1" kern="10">
              <a:ln w="9525">
                <a:solidFill>
                  <a:srgbClr val="000000"/>
                </a:solidFill>
                <a:round/>
              </a:ln>
              <a:solidFill>
                <a:srgbClr val="FFFFFF"/>
              </a:solidFill>
              <a:effectLst>
                <a:outerShdw dist="35921" dir="2700000" algn="ctr" rotWithShape="0">
                  <a:schemeClr val="tx1">
                    <a:alpha val="79999"/>
                  </a:schemeClr>
                </a:outerShdw>
              </a:effectLst>
              <a:latin typeface="华文楷体" panose="02010600040101010101" charset="-122"/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文本框 122883"/>
          <p:cNvSpPr txBox="1">
            <a:spLocks noChangeArrowheads="1"/>
          </p:cNvSpPr>
          <p:nvPr/>
        </p:nvSpPr>
        <p:spPr bwMode="auto">
          <a:xfrm>
            <a:off x="250825" y="2185988"/>
            <a:ext cx="8713788" cy="1098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600">
                <a:solidFill>
                  <a:srgbClr val="FF0000"/>
                </a:solidFill>
              </a:rPr>
              <a:t>情态动词＋ </a:t>
            </a:r>
            <a:r>
              <a:rPr lang="en-US" altLang="zh-CN" sz="6600">
                <a:solidFill>
                  <a:srgbClr val="FF0000"/>
                </a:solidFill>
              </a:rPr>
              <a:t>have done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文本框 121857"/>
          <p:cNvSpPr txBox="1">
            <a:spLocks noChangeArrowheads="1"/>
          </p:cNvSpPr>
          <p:nvPr/>
        </p:nvSpPr>
        <p:spPr bwMode="auto">
          <a:xfrm>
            <a:off x="457200" y="457200"/>
            <a:ext cx="79248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5400" b="1">
              <a:latin typeface="Times New Roman" panose="02020603050405020304" pitchFamily="18" charset="0"/>
            </a:endParaRPr>
          </a:p>
        </p:txBody>
      </p:sp>
      <p:graphicFrame>
        <p:nvGraphicFramePr>
          <p:cNvPr id="121859" name="表格 121858"/>
          <p:cNvGraphicFramePr/>
          <p:nvPr>
            <p:custDataLst>
              <p:tags r:id="rId1"/>
            </p:custDataLst>
          </p:nvPr>
        </p:nvGraphicFramePr>
        <p:xfrm>
          <a:off x="119380" y="0"/>
          <a:ext cx="9024620" cy="6595745"/>
        </p:xfrm>
        <a:graphic>
          <a:graphicData uri="http://schemas.openxmlformats.org/drawingml/2006/table">
            <a:tbl>
              <a:tblPr/>
              <a:tblGrid>
                <a:gridCol w="4116070"/>
                <a:gridCol w="4908550"/>
              </a:tblGrid>
              <a:tr h="58801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must have done</a:t>
                      </a:r>
                      <a:endParaRPr lang="en-US" altLang="zh-CN" sz="2600" b="1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/>
                        <a:t>对过去某事的肯定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推测：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一定已经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598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can</a:t>
                      </a:r>
                      <a:r>
                        <a:rPr lang="en-US" altLang="zh-CN" sz="2600" b="1">
                          <a:solidFill>
                            <a:srgbClr val="FF0000"/>
                          </a:solidFill>
                        </a:rPr>
                        <a:t>’t </a:t>
                      </a: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/ couldn</a:t>
                      </a:r>
                      <a:r>
                        <a:rPr lang="en-US" altLang="zh-CN" sz="2600" b="1">
                          <a:solidFill>
                            <a:srgbClr val="FF0000"/>
                          </a:solidFill>
                        </a:rPr>
                        <a:t>’t </a:t>
                      </a: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have done</a:t>
                      </a:r>
                      <a:endParaRPr lang="en-US" altLang="zh-CN" sz="2600" b="1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/>
                        <a:t>对过去某事的否定性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推测：</a:t>
                      </a:r>
                      <a:endParaRPr lang="zh-CN" altLang="en-US" sz="2400" b="1" dirty="0"/>
                    </a:p>
                    <a:p>
                      <a:pPr marL="0" lvl="0"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想必不可能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174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may /</a:t>
                      </a: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 might have done</a:t>
                      </a: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400" b="1" dirty="0"/>
                        <a:t>1.</a:t>
                      </a:r>
                      <a:r>
                        <a:rPr lang="zh-CN" altLang="en-US" sz="2400" b="1" dirty="0"/>
                        <a:t>对过去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推测：</a:t>
                      </a:r>
                      <a:r>
                        <a:rPr lang="zh-CN" altLang="en-US" sz="2400" b="1" dirty="0"/>
                        <a:t> 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可能已经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zh-CN" altLang="en-US" sz="2400" b="1" dirty="0">
                          <a:solidFill>
                            <a:srgbClr val="D60093"/>
                          </a:solidFill>
                        </a:rPr>
                        <a:t>虚拟：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本可能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</a:rPr>
                        <a:t>做的事实际没做（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might)</a:t>
                      </a:r>
                      <a:endParaRPr lang="en-US" altLang="zh-C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66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could have done </a:t>
                      </a: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400" b="1" dirty="0"/>
                        <a:t>1.</a:t>
                      </a:r>
                      <a:r>
                        <a:rPr lang="zh-CN" altLang="en-US" sz="2400" b="1" dirty="0"/>
                        <a:t>对过去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推测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</a:rPr>
                        <a:t>：可能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已经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2.</a:t>
                      </a:r>
                      <a:r>
                        <a:rPr lang="zh-CN" altLang="en-US" sz="2400" b="1" dirty="0">
                          <a:solidFill>
                            <a:srgbClr val="D60093"/>
                          </a:solidFill>
                        </a:rPr>
                        <a:t>虚拟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sym typeface="+mn-ea"/>
                        </a:rPr>
                        <a:t>本能</a:t>
                      </a:r>
                      <a:r>
                        <a:rPr lang="zh-CN" altLang="en-US" sz="2400" b="1" dirty="0">
                          <a:sym typeface="+mn-ea"/>
                        </a:rPr>
                        <a:t>做的事实际未做</a:t>
                      </a:r>
                      <a:endParaRPr lang="zh-CN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0053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should/</a:t>
                      </a: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 (ought to)</a:t>
                      </a: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 have done</a:t>
                      </a: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1.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zh-CN" altLang="en-US" sz="2400" b="1" dirty="0">
                          <a:highlight>
                            <a:srgbClr val="C0C0C0"/>
                          </a:highlight>
                          <a:sym typeface="+mn-ea"/>
                        </a:rPr>
                        <a:t>对过去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highlight>
                            <a:srgbClr val="C0C0C0"/>
                          </a:highlight>
                          <a:sym typeface="+mn-ea"/>
                        </a:rPr>
                        <a:t>推测</a:t>
                      </a:r>
                      <a:r>
                        <a:rPr lang="zh-CN" altLang="en-US" sz="2400" b="1" dirty="0">
                          <a:highlight>
                            <a:srgbClr val="C0C0C0"/>
                          </a:highlight>
                          <a:sym typeface="+mn-ea"/>
                        </a:rPr>
                        <a:t>：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highlight>
                            <a:srgbClr val="C0C0C0"/>
                          </a:highlight>
                          <a:sym typeface="+mn-ea"/>
                        </a:rPr>
                        <a:t>应该已经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rgbClr val="FF0000"/>
                          </a:solidFill>
                          <a:sym typeface="+mn-ea"/>
                        </a:rPr>
                        <a:t>2.</a:t>
                      </a:r>
                      <a:r>
                        <a:rPr lang="en-US" altLang="zh-CN" sz="2400" b="1" dirty="0">
                          <a:solidFill>
                            <a:srgbClr val="FF0000"/>
                          </a:solidFill>
                          <a:highlight>
                            <a:srgbClr val="C0C0C0"/>
                          </a:highlight>
                          <a:sym typeface="+mn-ea"/>
                        </a:rPr>
                        <a:t> </a:t>
                      </a:r>
                      <a:r>
                        <a:rPr lang="zh-CN" altLang="en-US" sz="2400" b="1" dirty="0">
                          <a:highlight>
                            <a:srgbClr val="C0C0C0"/>
                          </a:highlight>
                          <a:sym typeface="+mn-ea"/>
                        </a:rPr>
                        <a:t>虚拟：</a:t>
                      </a:r>
                      <a:r>
                        <a:rPr lang="en-US" altLang="zh-CN" sz="2400" b="1" dirty="0">
                          <a:highlight>
                            <a:srgbClr val="C0C0C0"/>
                          </a:highlight>
                          <a:sym typeface="+mn-ea"/>
                        </a:rPr>
                        <a:t>对已经出现的事态感到“惊奇、惊喜、怀疑”</a:t>
                      </a:r>
                      <a:r>
                        <a:rPr lang="en-US" altLang="zh-CN" sz="2400" b="1" dirty="0">
                          <a:sym typeface="+mn-ea"/>
                        </a:rPr>
                        <a:t>。</a:t>
                      </a:r>
                      <a:endParaRPr lang="zh-CN" altLang="en-US" sz="2400" b="1" dirty="0">
                        <a:solidFill>
                          <a:srgbClr val="D60093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zh-CN" altLang="en-US" sz="2400" b="1" dirty="0">
                          <a:solidFill>
                            <a:srgbClr val="D60093"/>
                          </a:solidFill>
                        </a:rPr>
                        <a:t>虚拟：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本应该</a:t>
                      </a:r>
                      <a:r>
                        <a:rPr lang="zh-CN" altLang="en-US" sz="2400" b="1" dirty="0"/>
                        <a:t>做的事实际却未做 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en-US" altLang="zh-CN" sz="2600" b="1" i="1" u="sng">
                          <a:solidFill>
                            <a:srgbClr val="008000"/>
                          </a:solidFill>
                        </a:rPr>
                        <a:t>would have done</a:t>
                      </a:r>
                      <a:endParaRPr lang="en-US" altLang="zh-CN" sz="2600" b="1" i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D60093"/>
                          </a:solidFill>
                          <a:latin typeface="Times New Roman" panose="02020603050405020304" pitchFamily="18" charset="0"/>
                        </a:rPr>
                        <a:t>虚拟：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本要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做的事实际没做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9135"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need/needn't have done</a:t>
                      </a:r>
                      <a:endParaRPr lang="en-US" altLang="zh-CN" sz="2600" b="1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本（不）需要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做的事实际没做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4418965" y="2853055"/>
            <a:ext cx="4608830" cy="575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The accident could have been avoided yesterday. 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23190" y="4004945"/>
            <a:ext cx="4608830" cy="575945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He was Minister; he </a:t>
            </a:r>
            <a:r>
              <a:rPr lang="en-US" altLang="zh-CN" sz="2000" u="sng">
                <a:solidFill>
                  <a:schemeClr val="tx1"/>
                </a:solidFill>
              </a:rPr>
              <a:t>ought to have been </a:t>
            </a:r>
            <a:r>
              <a:rPr lang="en-US" altLang="zh-CN" sz="2000">
                <a:solidFill>
                  <a:schemeClr val="tx1"/>
                </a:solidFill>
              </a:rPr>
              <a:t>expert on Dark stuff. 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356100" y="1484630"/>
            <a:ext cx="4608830" cy="11804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Don't move her. She might have broken something.</a:t>
            </a:r>
            <a:endParaRPr lang="en-US" altLang="zh-CN" sz="2000">
              <a:solidFill>
                <a:schemeClr val="tx1"/>
              </a:solidFill>
            </a:endParaRPr>
          </a:p>
          <a:p>
            <a:pPr algn="ctr"/>
            <a:r>
              <a:rPr lang="en-US" altLang="zh-CN" sz="2000">
                <a:solidFill>
                  <a:schemeClr val="tx1"/>
                </a:solidFill>
              </a:rPr>
              <a:t>I might have become a doctor if I had studied harder.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23190" y="4580890"/>
            <a:ext cx="4608830" cy="575945"/>
          </a:xfrm>
          <a:prstGeom prst="rect">
            <a:avLst/>
          </a:prstGeom>
          <a:solidFill>
            <a:schemeClr val="accent3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I'm surprised that he </a:t>
            </a:r>
            <a:r>
              <a:rPr lang="en-US" altLang="zh-CN" sz="2000" u="sng">
                <a:solidFill>
                  <a:schemeClr val="tx1"/>
                </a:solidFill>
              </a:rPr>
              <a:t>should have been so foolish</a:t>
            </a:r>
            <a:r>
              <a:rPr lang="en-US" altLang="zh-CN" sz="2000">
                <a:solidFill>
                  <a:schemeClr val="tx1"/>
                </a:solidFill>
              </a:rPr>
              <a:t>. 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4485640" y="4725035"/>
            <a:ext cx="4608830" cy="575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He should have asked for some help last time.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4283710" y="5300980"/>
            <a:ext cx="4608830" cy="575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If I had known that, I wouldn’t have said that.  </a:t>
            </a:r>
            <a:endParaRPr lang="en-US" altLang="zh-CN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95885" y="188595"/>
          <a:ext cx="7897495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7985"/>
                <a:gridCol w="2484755"/>
                <a:gridCol w="248475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虚拟</a:t>
                      </a:r>
                      <a:endParaRPr lang="zh-CN" altLang="en-US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推测</a:t>
                      </a:r>
                      <a:endParaRPr lang="zh-CN" altLang="en-US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/>
                        <a:t>may/might have done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本可能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过去可能（不太确定）</a:t>
                      </a:r>
                      <a:endParaRPr lang="zh-CN" altLang="en-US" sz="2400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/>
                        <a:t>could have done 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本能够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过去可能（比较确定）</a:t>
                      </a:r>
                      <a:endParaRPr lang="zh-CN" altLang="en-US" sz="2400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/>
                        <a:t>should have done 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本应该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4572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/>
                        <a:t>would have done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本要，本会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251460" y="3789045"/>
            <a:ext cx="7856855" cy="258381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1.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我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本来要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去你家，但我妈病了。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2.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我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本来能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不在老师帮助下自己做出来这道数学题的。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3.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昨天如果我跑慢点，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可能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就要错过巴士了。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4.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你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本应该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告诉我事实真相，但你却撒谎了。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1.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他没接电话，他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可能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忘记充电了。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2.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街道是湿的，昨晚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可能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下过雨。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115" y="3357245"/>
            <a:ext cx="2361565" cy="28829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solidFill>
                  <a:srgbClr val="FF0000"/>
                </a:solidFill>
              </a:rPr>
              <a:t>否定</a:t>
            </a:r>
            <a:r>
              <a:rPr lang="en-US" altLang="zh-CN" sz="2400">
                <a:solidFill>
                  <a:srgbClr val="FF0000"/>
                </a:solidFill>
              </a:rPr>
              <a:t> </a:t>
            </a:r>
            <a:r>
              <a:rPr lang="zh-CN" altLang="en-US" sz="2400">
                <a:solidFill>
                  <a:srgbClr val="FF0000"/>
                </a:solidFill>
              </a:rPr>
              <a:t>（略）</a:t>
            </a:r>
            <a:endParaRPr lang="zh-CN" altLang="en-US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44033"/>
          <p:cNvSpPr txBox="1">
            <a:spLocks noChangeArrowheads="1"/>
          </p:cNvSpPr>
          <p:nvPr/>
        </p:nvSpPr>
        <p:spPr bwMode="auto">
          <a:xfrm>
            <a:off x="2978150" y="0"/>
            <a:ext cx="3008313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000" b="1" u="sng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华文楷体" panose="02010600040101010101" charset="-122"/>
              </a:rPr>
              <a:t>can </a:t>
            </a:r>
            <a:r>
              <a:rPr lang="zh-CN" altLang="en-US" sz="4000" b="1" u="sng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华文楷体" panose="02010600040101010101" charset="-122"/>
              </a:rPr>
              <a:t>和 </a:t>
            </a:r>
            <a:r>
              <a:rPr lang="en-US" altLang="zh-CN" sz="4000" b="1" u="sng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charset="-122"/>
                <a:cs typeface="华文楷体" panose="02010600040101010101" charset="-122"/>
              </a:rPr>
              <a:t>could</a:t>
            </a:r>
            <a:r>
              <a:rPr lang="en-US" altLang="zh-CN" sz="3600" b="1" u="sng">
                <a:solidFill>
                  <a:schemeClr val="folHlink"/>
                </a:solidFill>
                <a:latin typeface="Times New Roman" panose="02020603050405020304" pitchFamily="18" charset="0"/>
              </a:rPr>
              <a:t> </a:t>
            </a:r>
            <a:endParaRPr lang="en-US" altLang="zh-CN" sz="3600" b="1" u="sng">
              <a:solidFill>
                <a:schemeClr val="folHlin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6" name="文本框 44034"/>
          <p:cNvSpPr txBox="1"/>
          <p:nvPr/>
        </p:nvSpPr>
        <p:spPr>
          <a:xfrm>
            <a:off x="179705" y="549275"/>
            <a:ext cx="9232265" cy="563118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altLang="zh-CN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can/could </a:t>
            </a:r>
            <a:r>
              <a:rPr lang="zh-CN" altLang="en-US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表示能力，过去式 </a:t>
            </a:r>
            <a:r>
              <a:rPr lang="en-US" altLang="zh-CN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(could) </a:t>
            </a:r>
            <a:r>
              <a:rPr lang="zh-CN" altLang="en-US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。</a:t>
            </a:r>
            <a:r>
              <a:rPr lang="en-US" altLang="zh-CN" sz="3600" b="1" u="sng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be able to</a:t>
            </a:r>
            <a:r>
              <a:rPr lang="zh-CN" altLang="en-US" sz="3600" b="1" u="sng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？</a:t>
            </a:r>
            <a:endParaRPr lang="en-US" altLang="zh-CN" sz="3600" b="1">
              <a:solidFill>
                <a:schemeClr val="tx2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Times New Roman" panose="02020603050405020304" pitchFamily="18" charset="0"/>
              </a:rPr>
              <a:t>He ________ sing this song in English 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Times New Roman" panose="02020603050405020304" pitchFamily="18" charset="0"/>
              </a:rPr>
              <a:t>in a few minutes</a:t>
            </a:r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Times New Roman" panose="02020603050405020304" pitchFamily="18" charset="0"/>
              </a:rPr>
              <a:t>, too.</a:t>
            </a:r>
            <a:endParaRPr lang="en-US" altLang="zh-CN" sz="3600" b="1">
              <a:solidFill>
                <a:schemeClr val="tx2"/>
              </a:solidFill>
              <a:latin typeface="Times New Roman" panose="02020603050405020304" pitchFamily="18" charset="0"/>
              <a:ea typeface="华文行楷" panose="02010800040101010101" charset="-122"/>
              <a:cs typeface="Times New Roman" panose="02020603050405020304" pitchFamily="18" charset="0"/>
            </a:endParaRPr>
          </a:p>
          <a:p>
            <a:pPr marL="342900" indent="-342900"/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Times New Roman" panose="02020603050405020304" pitchFamily="18" charset="0"/>
              </a:rPr>
              <a:t>Luckily, he ________ escape from the big fire in the end. </a:t>
            </a:r>
            <a:endParaRPr lang="en-US" altLang="zh-CN" sz="3600" b="1">
              <a:solidFill>
                <a:schemeClr val="tx2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r>
              <a:rPr lang="en-US" altLang="zh-CN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2</a:t>
            </a:r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</a:rPr>
              <a:t>. can </a:t>
            </a:r>
            <a:r>
              <a:rPr lang="zh-CN" altLang="en-US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表示</a:t>
            </a:r>
            <a:r>
              <a:rPr lang="zh-CN" altLang="en-US" sz="3600" b="1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客观</a:t>
            </a:r>
            <a:r>
              <a:rPr lang="zh-CN" altLang="en-US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可能性</a:t>
            </a:r>
            <a:r>
              <a:rPr lang="en-US" altLang="zh-CN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.</a:t>
            </a:r>
            <a:endParaRPr lang="en-US" altLang="zh-CN" sz="3600" b="1">
              <a:solidFill>
                <a:schemeClr val="tx2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r>
              <a:rPr lang="en-US" altLang="zh-CN" sz="3600" b="1">
                <a:latin typeface="Times New Roman" panose="02020603050405020304" pitchFamily="18" charset="0"/>
              </a:rPr>
              <a:t>Anybody can make mistakes.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/>
            <a:r>
              <a:rPr lang="en-US" altLang="zh-CN" sz="3600" b="1">
                <a:latin typeface="Times New Roman" panose="02020603050405020304" pitchFamily="18" charset="0"/>
              </a:rPr>
              <a:t>It can be cold in winter in the south.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/>
            <a:r>
              <a:rPr lang="en-US" altLang="zh-CN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3. </a:t>
            </a:r>
            <a:r>
              <a:rPr lang="zh-CN" altLang="en-US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表示许可</a:t>
            </a:r>
            <a:r>
              <a:rPr lang="en-US" altLang="zh-CN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.</a:t>
            </a:r>
            <a:r>
              <a:rPr lang="en-US" altLang="zh-CN" sz="3600" b="1">
                <a:latin typeface="Times New Roman" panose="02020603050405020304" pitchFamily="18" charset="0"/>
              </a:rPr>
              <a:t> You may/can come in.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/>
            <a:endParaRPr lang="en-US" altLang="zh-CN" sz="3600" b="1"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29335" y="1240790"/>
            <a:ext cx="1769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will be able to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2623185" y="2243455"/>
            <a:ext cx="1769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was able to</a:t>
            </a:r>
            <a:endParaRPr lang="en-US" altLang="zh-CN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文本框 45057"/>
          <p:cNvSpPr txBox="1"/>
          <p:nvPr/>
        </p:nvSpPr>
        <p:spPr>
          <a:xfrm>
            <a:off x="249238" y="1152525"/>
            <a:ext cx="8894762" cy="47078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1. He </a:t>
            </a: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could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 swim across the English Channel. But he 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didn’t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 feel like it that day.   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本身具有的能力）</a:t>
            </a:r>
            <a:b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Yesterday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 I </a:t>
            </a: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was able to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 get home before the heavy rain.   </a:t>
            </a:r>
            <a:endParaRPr lang="en-US" altLang="zh-CN" sz="3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571500" indent="-571500">
              <a:spcBef>
                <a:spcPct val="50000"/>
              </a:spcBef>
              <a:defRPr/>
            </a:pP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be able to do sth= manage to do sth</a:t>
            </a:r>
            <a:endParaRPr lang="en-US" altLang="zh-CN" sz="40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                 = succeed in doing sth</a:t>
            </a:r>
            <a:endParaRPr lang="en-US" altLang="zh-CN" sz="4000" b="1" dirty="0" err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75740" y="1340485"/>
            <a:ext cx="1080135" cy="432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169285" y="2879090"/>
            <a:ext cx="2124710" cy="432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3" grpId="0" bldLvl="0" animBg="1"/>
      <p:bldP spid="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84993"/>
          <p:cNvSpPr>
            <a:spLocks noChangeArrowheads="1"/>
          </p:cNvSpPr>
          <p:nvPr/>
        </p:nvSpPr>
        <p:spPr bwMode="auto">
          <a:xfrm>
            <a:off x="0" y="381000"/>
            <a:ext cx="9144000" cy="4968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latin typeface="Times New Roman" panose="02020603050405020304" pitchFamily="18" charset="0"/>
              </a:rPr>
              <a:t>The fire spread through the hotel very quickly but everyone ____ get out. </a:t>
            </a:r>
            <a:endParaRPr lang="en-US" altLang="zh-CN" sz="40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en-US" altLang="zh-CN" sz="40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000" b="1">
                <a:latin typeface="Times New Roman" panose="02020603050405020304" pitchFamily="18" charset="0"/>
              </a:rPr>
              <a:t>    A had to           B would</a:t>
            </a:r>
            <a:endParaRPr lang="en-US" altLang="zh-CN" sz="40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000" b="1">
                <a:latin typeface="Times New Roman" panose="02020603050405020304" pitchFamily="18" charset="0"/>
              </a:rPr>
              <a:t>    C was able to  D could</a:t>
            </a:r>
            <a:endParaRPr lang="en-US" altLang="zh-CN" sz="40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en-US" altLang="zh-CN" sz="4000" b="1">
              <a:latin typeface="Times New Roman" panose="02020603050405020304" pitchFamily="18" charset="0"/>
            </a:endParaRPr>
          </a:p>
        </p:txBody>
      </p:sp>
      <p:sp>
        <p:nvSpPr>
          <p:cNvPr id="84995" name="文本框 84994"/>
          <p:cNvSpPr txBox="1">
            <a:spLocks noChangeArrowheads="1"/>
          </p:cNvSpPr>
          <p:nvPr/>
        </p:nvSpPr>
        <p:spPr bwMode="auto">
          <a:xfrm>
            <a:off x="468313" y="3644900"/>
            <a:ext cx="609600" cy="1736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0000"/>
                </a:solidFill>
              </a:rPr>
              <a:t>C  </a:t>
            </a:r>
            <a:endParaRPr lang="en-US" altLang="zh-CN" sz="5400" b="1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68575" y="4629150"/>
            <a:ext cx="2540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表示成功地做了某事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00075" y="5381625"/>
            <a:ext cx="64776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you do me a favour?</a:t>
            </a:r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302000" y="6088380"/>
            <a:ext cx="2540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委婉</a:t>
            </a:r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/>
      <p:bldP spid="2" grpId="0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215265"/>
            <a:ext cx="898779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/>
            <a:r>
              <a:rPr lang="en-US" altLang="zh-CN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4. </a:t>
            </a:r>
            <a:r>
              <a:rPr lang="zh-CN" altLang="en-US" sz="3600" b="1" u="sng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用在否定句、疑问句或感叹句中</a:t>
            </a:r>
            <a:r>
              <a:rPr lang="en-US" altLang="zh-CN" sz="3600" b="1" u="sng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,</a:t>
            </a:r>
            <a:r>
              <a:rPr lang="zh-CN" altLang="en-US" sz="3600" b="1" u="sng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表</a:t>
            </a:r>
            <a:r>
              <a:rPr lang="zh-CN" altLang="en-US" sz="3600" b="1" u="sng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推测</a:t>
            </a:r>
            <a:r>
              <a:rPr lang="en-US" altLang="zh-CN" sz="3600" b="1" u="sng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,</a:t>
            </a:r>
            <a:r>
              <a:rPr lang="zh-CN" altLang="en-US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怀疑</a:t>
            </a:r>
            <a:r>
              <a:rPr lang="en-US" altLang="zh-CN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,</a:t>
            </a:r>
            <a:r>
              <a:rPr lang="zh-CN" altLang="en-US" sz="36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惊讶</a:t>
            </a:r>
            <a:endParaRPr lang="zh-CN" altLang="en-US" sz="3600" b="1">
              <a:solidFill>
                <a:schemeClr val="tx2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r>
              <a:rPr lang="en-US" altLang="zh-CN" sz="3600" b="1">
                <a:latin typeface="Times New Roman" panose="02020603050405020304" pitchFamily="18" charset="0"/>
                <a:sym typeface="+mn-ea"/>
              </a:rPr>
              <a:t>That _____ be Tom. He went to London two weeks ago.  (can’t / couldn't) ?</a:t>
            </a:r>
            <a:endParaRPr lang="en-US" altLang="zh-CN" sz="3600" b="1">
              <a:latin typeface="Times New Roman" panose="02020603050405020304" pitchFamily="18" charset="0"/>
              <a:sym typeface="+mn-ea"/>
            </a:endParaRPr>
          </a:p>
          <a:p>
            <a:pPr marL="342900" indent="-342900"/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/>
            <a:r>
              <a:rPr lang="en-US" altLang="zh-CN" sz="3600" b="1">
                <a:latin typeface="Times New Roman" panose="02020603050405020304" pitchFamily="18" charset="0"/>
                <a:sym typeface="+mn-ea"/>
              </a:rPr>
              <a:t> Can it be our teacher?</a:t>
            </a:r>
            <a:endParaRPr lang="zh-CN" altLang="en-US" sz="3600"/>
          </a:p>
        </p:txBody>
      </p:sp>
    </p:spTree>
  </p:cSld>
  <p:clrMapOvr>
    <a:masterClrMapping/>
  </p:clrMapOvr>
  <p:transition>
    <p:blinds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矩形 106497"/>
          <p:cNvSpPr>
            <a:spLocks noChangeArrowheads="1"/>
          </p:cNvSpPr>
          <p:nvPr/>
        </p:nvSpPr>
        <p:spPr bwMode="auto">
          <a:xfrm>
            <a:off x="635" y="465455"/>
            <a:ext cx="9144000" cy="2563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1.___he___a famous doctor </a:t>
            </a:r>
            <a:r>
              <a:rPr lang="en-US" altLang="zh-CN" sz="3200" b="1">
                <a:latin typeface="Times New Roman" panose="02020603050405020304" pitchFamily="18" charset="0"/>
              </a:rPr>
              <a:t>at</a:t>
            </a:r>
            <a:r>
              <a:rPr lang="en-US" altLang="zh-CN" sz="3600" b="1">
                <a:latin typeface="Times New Roman" panose="02020603050405020304" pitchFamily="18" charset="0"/>
              </a:rPr>
              <a:t> that time?He was so young then.                                           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A Can ; be                     B Must ; be                                       C Can ; have been        D Must ; have been</a:t>
            </a:r>
            <a:endParaRPr lang="en-US" altLang="zh-CN" sz="3600" b="1">
              <a:latin typeface="Times New Roman" panose="02020603050405020304" pitchFamily="18" charset="0"/>
            </a:endParaRPr>
          </a:p>
        </p:txBody>
      </p:sp>
      <p:sp>
        <p:nvSpPr>
          <p:cNvPr id="106499" name="文本框 106498"/>
          <p:cNvSpPr txBox="1">
            <a:spLocks noChangeArrowheads="1"/>
          </p:cNvSpPr>
          <p:nvPr/>
        </p:nvSpPr>
        <p:spPr bwMode="auto">
          <a:xfrm>
            <a:off x="0" y="1773238"/>
            <a:ext cx="6096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</a:rPr>
              <a:t>C</a:t>
            </a:r>
            <a:r>
              <a:rPr lang="en-US" altLang="zh-CN" sz="5400" b="1">
                <a:solidFill>
                  <a:srgbClr val="FF0000"/>
                </a:solidFill>
              </a:rPr>
              <a:t>  </a:t>
            </a:r>
            <a:endParaRPr lang="en-US" altLang="zh-CN" sz="5400" b="1">
              <a:solidFill>
                <a:srgbClr val="FF0000"/>
              </a:solidFill>
            </a:endParaRPr>
          </a:p>
        </p:txBody>
      </p:sp>
      <p:sp>
        <p:nvSpPr>
          <p:cNvPr id="66563" name="文本框 106500"/>
          <p:cNvSpPr txBox="1">
            <a:spLocks noChangeArrowheads="1"/>
          </p:cNvSpPr>
          <p:nvPr/>
        </p:nvSpPr>
        <p:spPr bwMode="auto">
          <a:xfrm>
            <a:off x="179388" y="2929890"/>
            <a:ext cx="8785225" cy="3538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/>
              <a:t>can have done \ could have done </a:t>
            </a:r>
            <a:r>
              <a:rPr lang="zh-CN" altLang="en-US" sz="2800" b="1">
                <a:solidFill>
                  <a:srgbClr val="FF0000"/>
                </a:solidFill>
              </a:rPr>
              <a:t>用于表示对</a:t>
            </a:r>
            <a:r>
              <a:rPr lang="zh-CN" altLang="en-US" sz="2800" b="1">
                <a:solidFill>
                  <a:schemeClr val="tx2"/>
                </a:solidFill>
              </a:rPr>
              <a:t>过去</a:t>
            </a:r>
            <a:r>
              <a:rPr lang="zh-CN" altLang="en-US" sz="2800" b="1">
                <a:solidFill>
                  <a:srgbClr val="FF0000"/>
                </a:solidFill>
              </a:rPr>
              <a:t>发生的事进行猜测</a:t>
            </a:r>
            <a:r>
              <a:rPr lang="en-US" altLang="zh-CN" sz="2800" b="1">
                <a:solidFill>
                  <a:srgbClr val="FF0000"/>
                </a:solidFill>
              </a:rPr>
              <a:t>,can </a:t>
            </a:r>
            <a:r>
              <a:rPr lang="zh-CN" altLang="en-US" sz="2800" b="1">
                <a:solidFill>
                  <a:srgbClr val="FF0000"/>
                </a:solidFill>
              </a:rPr>
              <a:t>只能用于疑问句</a:t>
            </a:r>
            <a:r>
              <a:rPr lang="en-US" altLang="zh-CN" sz="2800" b="1">
                <a:solidFill>
                  <a:srgbClr val="FF0000"/>
                </a:solidFill>
              </a:rPr>
              <a:t>,</a:t>
            </a:r>
            <a:r>
              <a:rPr lang="zh-CN" altLang="en-US" sz="2800" b="1">
                <a:solidFill>
                  <a:srgbClr val="FF0000"/>
                </a:solidFill>
              </a:rPr>
              <a:t>否定句</a:t>
            </a:r>
            <a:r>
              <a:rPr lang="en-US" altLang="zh-CN" sz="2800" b="1">
                <a:solidFill>
                  <a:srgbClr val="FF0000"/>
                </a:solidFill>
              </a:rPr>
              <a:t>, </a:t>
            </a:r>
            <a:r>
              <a:rPr lang="en-US" altLang="zh-CN" sz="2800"/>
              <a:t>could have done</a:t>
            </a:r>
            <a:r>
              <a:rPr lang="zh-CN" altLang="en-US" sz="2800" b="1">
                <a:solidFill>
                  <a:srgbClr val="FF0000"/>
                </a:solidFill>
              </a:rPr>
              <a:t>还课用来表示“本来能做而没做</a:t>
            </a:r>
            <a:r>
              <a:rPr lang="en-US" altLang="zh-CN" sz="2800" b="1">
                <a:solidFill>
                  <a:srgbClr val="FF0000"/>
                </a:solidFill>
              </a:rPr>
              <a:t>,</a:t>
            </a:r>
            <a:r>
              <a:rPr lang="zh-CN" altLang="en-US" sz="2800" b="1">
                <a:solidFill>
                  <a:srgbClr val="FF0000"/>
                </a:solidFill>
              </a:rPr>
              <a:t>有责怪的意思 ”</a:t>
            </a:r>
            <a:endParaRPr lang="zh-CN" altLang="en-US" sz="2800" b="1">
              <a:solidFill>
                <a:srgbClr val="FF0000"/>
              </a:solidFill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zh-CN" altLang="en-US" sz="2800"/>
              <a:t>例  </a:t>
            </a:r>
            <a:r>
              <a:rPr lang="en-US" altLang="zh-CN" sz="2800">
                <a:sym typeface="Wingdings" panose="05000000000000000000" pitchFamily="2" charset="2"/>
              </a:rPr>
              <a:t>(1)</a:t>
            </a:r>
            <a:r>
              <a:rPr lang="en-US" altLang="zh-CN" sz="2800"/>
              <a:t>  -Where can she have gone?</a:t>
            </a:r>
            <a:endParaRPr lang="en-US" altLang="zh-CN" sz="2800"/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zh-CN" sz="2800"/>
              <a:t>            -She can not have gone to the church.</a:t>
            </a:r>
            <a:endParaRPr lang="en-US" altLang="zh-CN" sz="2800"/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zh-CN" sz="2800"/>
              <a:t>            -She could have gone swimming.</a:t>
            </a:r>
            <a:endParaRPr lang="en-US" altLang="zh-CN" sz="2800"/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zh-CN" sz="2800"/>
              <a:t>      (2) -Why didn’t you come back? You could have</a:t>
            </a:r>
            <a:endParaRPr lang="en-US" altLang="zh-CN" sz="2800"/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zh-CN" sz="2800"/>
              <a:t>             saved her.</a:t>
            </a:r>
            <a:endParaRPr lang="en-US" altLang="zh-CN" sz="2800"/>
          </a:p>
        </p:txBody>
      </p:sp>
      <p:sp>
        <p:nvSpPr>
          <p:cNvPr id="2" name="文本框 1"/>
          <p:cNvSpPr txBox="1"/>
          <p:nvPr/>
        </p:nvSpPr>
        <p:spPr>
          <a:xfrm>
            <a:off x="879475" y="6212840"/>
            <a:ext cx="61944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2"/>
                </a:solidFill>
              </a:rPr>
              <a:t>没有 </a:t>
            </a:r>
            <a:r>
              <a:rPr lang="en-US" altLang="zh-CN">
                <a:solidFill>
                  <a:schemeClr val="tx2"/>
                </a:solidFill>
              </a:rPr>
              <a:t>can have done</a:t>
            </a:r>
            <a:r>
              <a:rPr lang="zh-CN" altLang="en-US">
                <a:solidFill>
                  <a:schemeClr val="tx2"/>
                </a:solidFill>
              </a:rPr>
              <a:t>形式</a:t>
            </a:r>
            <a:endParaRPr lang="zh-CN" altLang="en-US">
              <a:solidFill>
                <a:schemeClr val="tx2"/>
              </a:solidFill>
            </a:endParaRPr>
          </a:p>
          <a:p>
            <a:r>
              <a:rPr lang="en-US" altLang="zh-CN">
                <a:solidFill>
                  <a:schemeClr val="tx2"/>
                </a:solidFill>
              </a:rPr>
              <a:t>could have done </a:t>
            </a:r>
            <a:r>
              <a:rPr lang="zh-CN" altLang="en-US">
                <a:solidFill>
                  <a:schemeClr val="tx2"/>
                </a:solidFill>
              </a:rPr>
              <a:t>肯定时表虚拟，否定和疑问表猜测</a:t>
            </a:r>
            <a:endParaRPr lang="zh-CN" altLang="en-US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/>
      <p:bldP spid="2" grpId="0"/>
      <p:bldP spid="2" grpId="1"/>
      <p:bldP spid="665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矩形 107521"/>
          <p:cNvSpPr>
            <a:spLocks noChangeArrowheads="1"/>
          </p:cNvSpPr>
          <p:nvPr/>
        </p:nvSpPr>
        <p:spPr bwMode="auto">
          <a:xfrm>
            <a:off x="0" y="0"/>
            <a:ext cx="9144000" cy="5854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latin typeface="Times New Roman" panose="02020603050405020304" pitchFamily="18" charset="0"/>
              </a:rPr>
              <a:t>2.My English-Chinese dictionary has disappeared. Who___ have taken it?</a:t>
            </a:r>
            <a:endParaRPr lang="en-US" altLang="zh-CN" sz="5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800" b="1">
                <a:latin typeface="Times New Roman" panose="02020603050405020304" pitchFamily="18" charset="0"/>
              </a:rPr>
              <a:t>    </a:t>
            </a:r>
            <a:endParaRPr lang="en-US" altLang="zh-CN" sz="48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800" b="1">
                <a:latin typeface="Times New Roman" panose="02020603050405020304" pitchFamily="18" charset="0"/>
              </a:rPr>
              <a:t>  A should   B must                </a:t>
            </a:r>
            <a:endParaRPr lang="en-US" altLang="zh-CN" sz="48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800" b="1">
                <a:latin typeface="Times New Roman" panose="02020603050405020304" pitchFamily="18" charset="0"/>
              </a:rPr>
              <a:t>  C could     D would</a:t>
            </a:r>
            <a:endParaRPr lang="en-US" altLang="zh-CN" sz="4800" b="1">
              <a:latin typeface="Times New Roman" panose="02020603050405020304" pitchFamily="18" charset="0"/>
            </a:endParaRPr>
          </a:p>
        </p:txBody>
      </p:sp>
      <p:sp>
        <p:nvSpPr>
          <p:cNvPr id="107523" name="文本框 107522"/>
          <p:cNvSpPr txBox="1">
            <a:spLocks noChangeArrowheads="1"/>
          </p:cNvSpPr>
          <p:nvPr/>
        </p:nvSpPr>
        <p:spPr bwMode="auto">
          <a:xfrm>
            <a:off x="290513" y="5013325"/>
            <a:ext cx="609600" cy="1736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0000"/>
                </a:solidFill>
              </a:rPr>
              <a:t>C  </a:t>
            </a:r>
            <a:endParaRPr lang="en-US" altLang="zh-CN" sz="5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矩形 112641"/>
          <p:cNvSpPr>
            <a:spLocks noChangeArrowheads="1"/>
          </p:cNvSpPr>
          <p:nvPr/>
        </p:nvSpPr>
        <p:spPr bwMode="auto">
          <a:xfrm>
            <a:off x="0" y="0"/>
            <a:ext cx="9144000" cy="65239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3.---I stayed at a hotel in New York.                               ---Oh,did you? You___with Barbara.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A could have stayed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B could stay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C would stay 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D must have stayed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en-US" altLang="zh-CN" sz="4400" b="1">
              <a:latin typeface="Times New Roman" panose="02020603050405020304" pitchFamily="18" charset="0"/>
            </a:endParaRPr>
          </a:p>
        </p:txBody>
      </p:sp>
      <p:sp>
        <p:nvSpPr>
          <p:cNvPr id="112643" name="文本框 112642"/>
          <p:cNvSpPr txBox="1">
            <a:spLocks noChangeArrowheads="1"/>
          </p:cNvSpPr>
          <p:nvPr/>
        </p:nvSpPr>
        <p:spPr bwMode="auto">
          <a:xfrm>
            <a:off x="-36513" y="1628775"/>
            <a:ext cx="609601" cy="1646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>
                <a:solidFill>
                  <a:srgbClr val="FF0000"/>
                </a:solidFill>
              </a:rPr>
              <a:t>A</a:t>
            </a:r>
            <a:r>
              <a:rPr lang="en-US" altLang="zh-CN" sz="5400" b="1">
                <a:solidFill>
                  <a:srgbClr val="FF0000"/>
                </a:solidFill>
              </a:rPr>
              <a:t>  </a:t>
            </a:r>
            <a:endParaRPr lang="en-US" altLang="zh-CN" sz="5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1"/>
          <a:srcRect/>
          <a:stretch>
            <a:fillRect/>
          </a:stretch>
        </p:blipFill>
        <p:spPr>
          <a:xfrm>
            <a:off x="1476375" y="1844675"/>
            <a:ext cx="5362575" cy="877888"/>
          </a:xfrm>
          <a:noFill/>
        </p:spPr>
      </p:pic>
      <p:pic>
        <p:nvPicPr>
          <p:cNvPr id="10548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3" y="3068638"/>
            <a:ext cx="62769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48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7950" y="4154488"/>
            <a:ext cx="57150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482" name="Picture 10"/>
          <p:cNvPicPr>
            <a:picLocks noChangeAspect="1" noChangeArrowheads="1"/>
          </p:cNvPicPr>
          <p:nvPr>
            <p:ph type="title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1258888" y="585788"/>
            <a:ext cx="5867400" cy="733425"/>
          </a:xfrm>
          <a:noFill/>
        </p:spPr>
      </p:pic>
    </p:spTree>
  </p:cSld>
  <p:clrMapOvr>
    <a:masterClrMapping/>
  </p:clrMapOvr>
  <p:transition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矩形 46081"/>
          <p:cNvSpPr/>
          <p:nvPr/>
        </p:nvSpPr>
        <p:spPr>
          <a:xfrm>
            <a:off x="0" y="768192"/>
            <a:ext cx="9144000" cy="673925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zh-CN" sz="36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1. </a:t>
            </a:r>
            <a:r>
              <a:rPr lang="zh-CN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表示允许或请求</a:t>
            </a:r>
            <a:r>
              <a:rPr lang="zh-CN" altLang="en-US" sz="3600" b="1" dirty="0">
                <a:solidFill>
                  <a:schemeClr val="folHlin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   </a:t>
            </a:r>
            <a:r>
              <a:rPr lang="en-US" altLang="zh-CN" sz="3600" b="1">
                <a:solidFill>
                  <a:schemeClr val="folHlin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 May/ Can I help you?</a:t>
            </a:r>
            <a:endParaRPr lang="en-US" altLang="zh-CN" sz="3600" b="1">
              <a:solidFill>
                <a:schemeClr val="folHlink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  <a:p>
            <a:pPr>
              <a:defRPr/>
            </a:pPr>
            <a:r>
              <a:rPr lang="en-US" altLang="zh-CN" sz="36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2. </a:t>
            </a:r>
            <a:r>
              <a:rPr lang="zh-CN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没有把握的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推测</a:t>
            </a:r>
            <a:r>
              <a:rPr lang="zh-CN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。</a:t>
            </a:r>
            <a:endParaRPr lang="zh-CN" altLang="en-US" sz="3600" b="1" dirty="0">
              <a:solidFill>
                <a:schemeClr val="tx2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  <a:p>
            <a:pPr>
              <a:defRPr/>
            </a:pPr>
            <a:r>
              <a:rPr lang="en-US" altLang="zh-CN" sz="3600" b="1">
                <a:latin typeface="Times New Roman" panose="02020603050405020304" pitchFamily="18" charset="0"/>
                <a:ea typeface="华文楷体" panose="02010600040101010101" charset="-122"/>
              </a:rPr>
              <a:t>She may come tomorrow, but I'm not sure.</a:t>
            </a:r>
            <a:endParaRPr lang="en-US" altLang="zh-CN" sz="3600" b="1">
              <a:latin typeface="Times New Roman" panose="02020603050405020304" pitchFamily="18" charset="0"/>
              <a:ea typeface="华文楷体" panose="02010600040101010101" charset="-122"/>
            </a:endParaRPr>
          </a:p>
          <a:p>
            <a:pPr>
              <a:defRPr/>
            </a:pPr>
            <a:r>
              <a:rPr lang="en-US" altLang="zh-CN" sz="3200" b="1" dirty="0">
                <a:latin typeface="Times New Roman" panose="02020603050405020304" pitchFamily="18" charset="0"/>
                <a:ea typeface="华文楷体" panose="02010600040101010101" charset="-122"/>
              </a:rPr>
              <a:t>She may not(</a:t>
            </a:r>
            <a:r>
              <a:rPr lang="zh-CN" altLang="en-US" sz="3200" b="1" dirty="0">
                <a:latin typeface="Times New Roman" panose="02020603050405020304" pitchFamily="18" charset="0"/>
                <a:ea typeface="华文楷体" panose="02010600040101010101" charset="-122"/>
              </a:rPr>
              <a:t>可能不） 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charset="-122"/>
              </a:rPr>
              <a:t>go to the party tonight.</a:t>
            </a:r>
            <a:endParaRPr lang="en-US" altLang="zh-CN" sz="3200" b="1">
              <a:latin typeface="Times New Roman" panose="02020603050405020304" pitchFamily="18" charset="0"/>
              <a:ea typeface="华文楷体" panose="02010600040101010101" charset="-122"/>
            </a:endParaRPr>
          </a:p>
          <a:p>
            <a:pPr>
              <a:defRPr/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might </a:t>
            </a:r>
            <a:r>
              <a:rPr lang="zh-CN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表示推测时</a:t>
            </a:r>
            <a:r>
              <a:rPr lang="en-US" altLang="zh-CN" sz="36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, </a:t>
            </a:r>
            <a:r>
              <a:rPr lang="zh-CN" altLang="en-US" sz="3600" b="1" u="sng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不表示时态</a:t>
            </a:r>
            <a:r>
              <a:rPr lang="en-US" altLang="zh-CN" sz="3600" b="1" u="sng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, </a:t>
            </a:r>
            <a:r>
              <a:rPr lang="zh-CN" altLang="en-US" sz="3600" b="1" u="sng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只是可能</a:t>
            </a:r>
            <a:br>
              <a:rPr lang="zh-CN" altLang="en-US" sz="3600" b="1" u="sng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</a:br>
            <a:r>
              <a:rPr lang="zh-CN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             </a:t>
            </a:r>
            <a:r>
              <a:rPr lang="zh-CN" altLang="en-US" sz="3600" b="1" u="sng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性比</a:t>
            </a:r>
            <a:r>
              <a:rPr lang="en-US" altLang="zh-CN" sz="3600" b="1" u="sng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may </a:t>
            </a:r>
            <a:r>
              <a:rPr lang="zh-CN" altLang="en-US" sz="3600" b="1" u="sng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小</a:t>
            </a:r>
            <a:r>
              <a:rPr lang="zh-CN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。</a:t>
            </a:r>
            <a:endParaRPr lang="zh-CN" altLang="en-US" sz="3600" b="1" dirty="0">
              <a:solidFill>
                <a:schemeClr val="tx2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  <a:p>
            <a:pPr>
              <a:spcBef>
                <a:spcPct val="20000"/>
              </a:spcBef>
              <a:defRPr/>
            </a:pPr>
            <a:r>
              <a:rPr lang="zh-CN" altLang="en-US" sz="4000" b="1">
                <a:latin typeface="Times New Roman" panose="02020603050405020304" pitchFamily="18" charset="0"/>
                <a:ea typeface="华文楷体" panose="02010600040101010101" charset="-122"/>
              </a:rPr>
              <a:t>	</a:t>
            </a:r>
            <a:r>
              <a:rPr lang="en-US" altLang="zh-CN" sz="4000" b="1">
                <a:latin typeface="Times New Roman" panose="02020603050405020304" pitchFamily="18" charset="0"/>
                <a:ea typeface="华文楷体" panose="02010600040101010101" charset="-122"/>
              </a:rPr>
              <a:t>They </a:t>
            </a:r>
            <a:r>
              <a:rPr lang="en-US" altLang="zh-CN" sz="4000" b="1" u="sng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might</a:t>
            </a:r>
            <a:r>
              <a:rPr lang="en-US" altLang="zh-CN" sz="4000" b="1" u="sng">
                <a:latin typeface="Times New Roman" panose="02020603050405020304" pitchFamily="18" charset="0"/>
                <a:ea typeface="华文楷体" panose="02010600040101010101" charset="-122"/>
              </a:rPr>
              <a:t> be having</a:t>
            </a:r>
            <a:r>
              <a:rPr lang="en-US" altLang="zh-CN" sz="4000" b="1">
                <a:latin typeface="Times New Roman" panose="02020603050405020304" pitchFamily="18" charset="0"/>
                <a:ea typeface="华文楷体" panose="02010600040101010101" charset="-122"/>
              </a:rPr>
              <a:t> a meeting, 	but I’m not sure. </a:t>
            </a:r>
            <a:endParaRPr lang="en-US" altLang="zh-CN" sz="4000" b="1">
              <a:latin typeface="Times New Roman" panose="02020603050405020304" pitchFamily="18" charset="0"/>
              <a:ea typeface="华文楷体" panose="02010600040101010101" charset="-122"/>
            </a:endParaRPr>
          </a:p>
          <a:p>
            <a:pPr>
              <a:spcBef>
                <a:spcPct val="20000"/>
              </a:spcBef>
              <a:defRPr/>
            </a:pPr>
            <a:r>
              <a:rPr lang="en-US" altLang="zh-CN" sz="40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  <a:t>3. </a:t>
            </a:r>
            <a:r>
              <a:rPr lang="zh-CN" altLang="en-US" sz="40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  <a:t>放在句首</a:t>
            </a:r>
            <a:r>
              <a:rPr lang="en-US" altLang="zh-CN" sz="40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  <a:t>, </a:t>
            </a:r>
            <a:r>
              <a:rPr lang="zh-CN" altLang="en-US" sz="4000" b="1" dirty="0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  <a:t>表示祝愿。</a:t>
            </a:r>
            <a:br>
              <a:rPr lang="zh-CN" altLang="en-US" sz="4000" b="1" dirty="0"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</a:br>
            <a:r>
              <a:rPr lang="en-US" altLang="zh-CN" sz="4000" b="1"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  <a:t>May God bless you!</a:t>
            </a:r>
            <a:br>
              <a:rPr lang="en-US" altLang="zh-CN" sz="4000" b="1"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</a:br>
            <a:endParaRPr lang="en-US" altLang="zh-CN" sz="4000" b="1"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30722" name="矩形 46082"/>
          <p:cNvSpPr>
            <a:spLocks noChangeArrowheads="1"/>
          </p:cNvSpPr>
          <p:nvPr/>
        </p:nvSpPr>
        <p:spPr bwMode="auto">
          <a:xfrm>
            <a:off x="2833688" y="0"/>
            <a:ext cx="32766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 b="1" u="sng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华文楷体" panose="02010600040101010101" charset="-122"/>
              </a:rPr>
              <a:t>may </a:t>
            </a:r>
            <a:r>
              <a:rPr lang="zh-CN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华文楷体" panose="02010600040101010101" charset="-122"/>
              </a:rPr>
              <a:t>和 </a:t>
            </a:r>
            <a:r>
              <a:rPr lang="en-US" altLang="zh-CN" sz="4000" b="1" u="sng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华文楷体" panose="02010600040101010101" charset="-122"/>
              </a:rPr>
              <a:t>might </a:t>
            </a:r>
            <a:endParaRPr lang="en-US" altLang="zh-CN" sz="4000" b="1" u="sng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ransition>
    <p:blinds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文本占位符 78849"/>
          <p:cNvSpPr>
            <a:spLocks noGrp="1" noRot="1"/>
          </p:cNvSpPr>
          <p:nvPr>
            <p:ph idx="1"/>
          </p:nvPr>
        </p:nvSpPr>
        <p:spPr>
          <a:xfrm>
            <a:off x="152400" y="188913"/>
            <a:ext cx="8991600" cy="6172200"/>
          </a:xfrm>
          <a:effectLst>
            <a:outerShdw dist="35921" dir="2699999" algn="ctr" rotWithShape="0">
              <a:schemeClr val="bg1"/>
            </a:outerShdw>
          </a:effectLst>
        </p:spPr>
        <p:txBody>
          <a:bodyPr/>
          <a:lstStyle/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1. Sorry I’m late. I____ have turned off the alarm clock and gone back to sleep again. 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latin typeface="Times New Roman" panose="02020603050405020304" pitchFamily="18" charset="0"/>
              </a:rPr>
              <a:t>    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A. might     B. should  C. can   D. will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2.—Are you coming to Jeff’s Party?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   —I’m not sure. I ___ go to the concert instead. 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  A. must          B. would    </a:t>
            </a:r>
            <a:b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</a:b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C. should       D. might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8851" name="图片 78850" descr="g2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11188" y="2006600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图片 78851" descr="g2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635375" y="5589588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矩形 48129"/>
          <p:cNvSpPr>
            <a:spLocks noChangeArrowheads="1"/>
          </p:cNvSpPr>
          <p:nvPr/>
        </p:nvSpPr>
        <p:spPr bwMode="auto">
          <a:xfrm>
            <a:off x="107950" y="473075"/>
            <a:ext cx="5487988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 b="1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           </a:t>
            </a:r>
            <a:r>
              <a:rPr lang="en-US" altLang="zh-CN" sz="40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have to</a:t>
            </a:r>
            <a:r>
              <a:rPr lang="zh-CN" altLang="en-US" sz="4000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和</a:t>
            </a:r>
            <a:r>
              <a:rPr lang="en-US" altLang="zh-CN" sz="40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must</a:t>
            </a:r>
            <a:r>
              <a:rPr lang="en-US" altLang="zh-CN" sz="4000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  </a:t>
            </a:r>
            <a:r>
              <a:rPr lang="zh-CN" altLang="en-US" sz="40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</a:t>
            </a:r>
            <a:endParaRPr lang="zh-CN" altLang="en-US" sz="4000" b="1" u="sng">
              <a:solidFill>
                <a:srgbClr val="FF3300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24578" name="文本框 48130"/>
          <p:cNvSpPr txBox="1"/>
          <p:nvPr/>
        </p:nvSpPr>
        <p:spPr>
          <a:xfrm>
            <a:off x="179388" y="1268413"/>
            <a:ext cx="8964612" cy="26460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b="1">
                <a:solidFill>
                  <a:srgbClr val="FF3300"/>
                </a:solidFill>
                <a:latin typeface="+mn-ea"/>
                <a:ea typeface="+mn-ea"/>
                <a:cs typeface="+mn-ea"/>
              </a:rPr>
              <a:t>1.</a:t>
            </a:r>
            <a:r>
              <a:rPr lang="en-US" altLang="zh-CN" sz="3600" b="1" u="sng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have to</a:t>
            </a:r>
            <a:r>
              <a:rPr lang="zh-CN" altLang="en-US" sz="3600" u="sng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表示由于</a:t>
            </a:r>
            <a:r>
              <a:rPr lang="zh-CN" altLang="en-US" sz="3600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客观</a:t>
            </a:r>
            <a:r>
              <a:rPr lang="zh-CN" altLang="en-US" sz="3600" u="sng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因素</a:t>
            </a:r>
            <a:r>
              <a:rPr lang="zh-CN" altLang="en-US" sz="3600" u="sng" dirty="0">
                <a:solidFill>
                  <a:srgbClr val="008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600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3600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不得不做</a:t>
            </a:r>
            <a:r>
              <a:rPr lang="en-US" altLang="zh-CN" sz="3600" u="sng" dirty="0">
                <a:solidFill>
                  <a:schemeClr val="folHlin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br>
              <a:rPr lang="zh-CN" altLang="en-US" sz="3600" b="1" u="sng" dirty="0">
                <a:solidFill>
                  <a:srgbClr val="008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3600" b="1" u="sng" dirty="0">
                <a:solidFill>
                  <a:srgbClr val="008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en-US" altLang="zh-CN" sz="3600" b="1" u="sng">
                <a:solidFill>
                  <a:srgbClr val="FF33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must</a:t>
            </a:r>
            <a:r>
              <a:rPr lang="zh-CN" altLang="en-US" sz="3600" u="sng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表示说话人的</a:t>
            </a:r>
            <a:r>
              <a:rPr lang="zh-CN" altLang="en-US" sz="3600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主观</a:t>
            </a:r>
            <a:r>
              <a:rPr lang="zh-CN" altLang="en-US" sz="3600" u="sng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意志</a:t>
            </a:r>
            <a:r>
              <a:rPr lang="en-US" altLang="zh-CN" sz="3600" u="sng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 </a:t>
            </a:r>
            <a:r>
              <a:rPr lang="zh-CN" altLang="en-US" sz="3600" u="sng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看法</a:t>
            </a:r>
            <a:r>
              <a:rPr lang="zh-CN" altLang="en-US" sz="3600" u="sng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</a:t>
            </a:r>
            <a:r>
              <a:rPr lang="en-US" altLang="zh-CN" sz="3600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3600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必须，一定</a:t>
            </a:r>
            <a:r>
              <a:rPr lang="en-US" altLang="zh-CN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endParaRPr lang="zh-CN" altLang="en-US" sz="3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ct val="50000"/>
              </a:spcBef>
              <a:defRPr/>
            </a:pPr>
            <a:endParaRPr lang="en-US" altLang="zh-CN" sz="3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579" name="文本框 48131"/>
          <p:cNvSpPr txBox="1"/>
          <p:nvPr/>
        </p:nvSpPr>
        <p:spPr>
          <a:xfrm>
            <a:off x="281305" y="3334068"/>
            <a:ext cx="8353425" cy="25304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  <a:t>My brother was very ill, so I </a:t>
            </a:r>
            <a:r>
              <a:rPr lang="en-US" altLang="zh-CN" sz="4000" b="1" i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had to</a:t>
            </a:r>
            <a: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  <a:t> call the doctor in the middle of the night. </a:t>
            </a:r>
            <a:endParaRPr lang="en-US" altLang="zh-CN" sz="4000" b="1">
              <a:latin typeface="Times New Roman" panose="02020603050405020304" pitchFamily="18" charset="0"/>
              <a:ea typeface="华文行楷" panose="02010800040101010101" charset="-122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  <a:t>He said that they </a:t>
            </a:r>
            <a:r>
              <a:rPr lang="en-US" altLang="zh-CN" sz="4000" b="1" i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must</a:t>
            </a:r>
            <a: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  <a:t> work hard. </a:t>
            </a:r>
            <a:endParaRPr lang="en-US" altLang="zh-CN" sz="4000" b="1">
              <a:latin typeface="Times New Roman" panose="02020603050405020304" pitchFamily="18" charset="0"/>
              <a:ea typeface="华文行楷" panose="0201080004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019925" y="3429000"/>
            <a:ext cx="1296670" cy="504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438015" y="5193030"/>
            <a:ext cx="1296670" cy="504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文本框 49153"/>
          <p:cNvSpPr txBox="1"/>
          <p:nvPr/>
        </p:nvSpPr>
        <p:spPr>
          <a:xfrm>
            <a:off x="71438" y="333375"/>
            <a:ext cx="9072562" cy="624713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4000" b="1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2. have to</a:t>
            </a:r>
            <a:r>
              <a:rPr lang="zh-CN" altLang="en-US" sz="4000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有人称、数、时态的变化，而 </a:t>
            </a:r>
            <a:br>
              <a:rPr lang="zh-CN" altLang="en-US" sz="4000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</a:br>
            <a:r>
              <a:rPr lang="zh-CN" altLang="en-US" sz="4000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   </a:t>
            </a:r>
            <a:r>
              <a:rPr lang="en-US" altLang="zh-CN" sz="4000" b="1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must</a:t>
            </a:r>
            <a:r>
              <a:rPr lang="zh-CN" altLang="en-US" sz="4000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只有一种形式。</a:t>
            </a:r>
            <a:endParaRPr lang="zh-CN" altLang="en-US" sz="4000" dirty="0">
              <a:solidFill>
                <a:srgbClr val="0000CC"/>
              </a:solidFill>
              <a:latin typeface="Times New Roman" panose="02020603050405020304" pitchFamily="18" charset="0"/>
              <a:ea typeface="华文行楷" panose="02010800040101010101" charset="-122"/>
            </a:endParaRPr>
          </a:p>
          <a:p>
            <a:pPr>
              <a:defRPr/>
            </a:pPr>
            <a:r>
              <a:rPr lang="zh-CN" altLang="en-US" sz="4000" b="1">
                <a:latin typeface="Times New Roman" panose="02020603050405020304" pitchFamily="18" charset="0"/>
                <a:ea typeface="华文行楷" panose="02010800040101010101" charset="-122"/>
              </a:rPr>
              <a:t>    </a:t>
            </a:r>
            <a: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  <a:t>He</a:t>
            </a:r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</a:t>
            </a: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had to</a:t>
            </a:r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</a:t>
            </a:r>
            <a: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  <a:t>look after his sister  </a:t>
            </a:r>
            <a:b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</a:br>
            <a: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  <a:t>    yesterday.</a:t>
            </a:r>
            <a:endParaRPr lang="en-US" altLang="zh-CN" sz="4000" b="1">
              <a:solidFill>
                <a:srgbClr val="FF3300"/>
              </a:solidFill>
              <a:latin typeface="Times New Roman" panose="02020603050405020304" pitchFamily="18" charset="0"/>
              <a:ea typeface="华文行楷" panose="02010800040101010101" charset="-122"/>
            </a:endParaRPr>
          </a:p>
          <a:p>
            <a:pPr>
              <a:defRPr/>
            </a:pPr>
            <a:r>
              <a:rPr lang="en-US" altLang="zh-CN" sz="4000" b="1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3. </a:t>
            </a:r>
            <a:r>
              <a:rPr lang="zh-CN" altLang="en-US" sz="4000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否</a:t>
            </a:r>
            <a:r>
              <a:rPr lang="zh-CN" altLang="en-US" sz="4000" u="sng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定结构中</a:t>
            </a:r>
            <a:r>
              <a:rPr lang="zh-CN" altLang="en-US" sz="4000" b="1" u="sng" dirty="0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</a:t>
            </a:r>
            <a:r>
              <a:rPr lang="en-US" altLang="zh-CN" sz="40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don’t have to</a:t>
            </a:r>
            <a:r>
              <a:rPr lang="zh-CN" altLang="en-US" sz="4000" u="sng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表示“不必</a:t>
            </a:r>
            <a:r>
              <a:rPr lang="zh-CN" altLang="en-US" sz="4000" u="sng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”</a:t>
            </a:r>
            <a:br>
              <a:rPr lang="zh-CN" altLang="en-US" sz="4000" b="1" u="sng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</a:br>
            <a:r>
              <a:rPr lang="zh-CN" altLang="en-US" sz="4000" b="1" u="sng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    </a:t>
            </a:r>
            <a:r>
              <a:rPr lang="en-US" altLang="zh-CN" sz="40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mustn’t</a:t>
            </a:r>
            <a:r>
              <a:rPr lang="zh-CN" altLang="en-US" sz="4000" u="sng" dirty="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表示“禁止，千万不要</a:t>
            </a:r>
            <a:r>
              <a:rPr lang="zh-CN" altLang="en-US" sz="4000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”</a:t>
            </a:r>
            <a:br>
              <a:rPr lang="zh-CN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</a:rPr>
            </a:br>
            <a:r>
              <a:rPr lang="zh-CN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  </a:t>
            </a:r>
            <a: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  <a:t>You </a:t>
            </a: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don’t have to</a:t>
            </a:r>
            <a:r>
              <a:rPr lang="en-US" altLang="zh-CN" sz="4000" b="1" dirty="0">
                <a:latin typeface="Times New Roman" panose="02020603050405020304" pitchFamily="18" charset="0"/>
                <a:ea typeface="华文行楷" panose="02010800040101010101" charset="-122"/>
              </a:rPr>
              <a:t> tell him about it.</a:t>
            </a:r>
            <a:r>
              <a:rPr lang="zh-CN" altLang="en-US" sz="4000" b="1" dirty="0">
                <a:latin typeface="Times New Roman" panose="02020603050405020304" pitchFamily="18" charset="0"/>
                <a:ea typeface="华文行楷" panose="02010800040101010101" charset="-122"/>
              </a:rPr>
              <a:t>　    </a:t>
            </a:r>
            <a:br>
              <a:rPr lang="zh-CN" altLang="en-US" sz="4000" b="1" dirty="0">
                <a:latin typeface="Times New Roman" panose="02020603050405020304" pitchFamily="18" charset="0"/>
                <a:ea typeface="华文行楷" panose="02010800040101010101" charset="-122"/>
              </a:rPr>
            </a:br>
            <a:r>
              <a:rPr lang="zh-CN" altLang="en-US" sz="4000" b="1" dirty="0">
                <a:latin typeface="Times New Roman" panose="02020603050405020304" pitchFamily="18" charset="0"/>
                <a:ea typeface="华文行楷" panose="02010800040101010101" charset="-122"/>
              </a:rPr>
              <a:t>   </a:t>
            </a:r>
            <a:r>
              <a:rPr lang="zh-CN" altLang="en-US" sz="4000" dirty="0">
                <a:latin typeface="Times New Roman" panose="02020603050405020304" pitchFamily="18" charset="0"/>
                <a:ea typeface="华文行楷" panose="02010800040101010101" charset="-122"/>
              </a:rPr>
              <a:t>你没必要把此事告诉他。</a:t>
            </a:r>
            <a:br>
              <a:rPr lang="zh-CN" altLang="en-US" sz="4000" b="1" dirty="0">
                <a:latin typeface="Times New Roman" panose="02020603050405020304" pitchFamily="18" charset="0"/>
                <a:ea typeface="华文行楷" panose="02010800040101010101" charset="-122"/>
              </a:rPr>
            </a:br>
            <a:r>
              <a:rPr lang="zh-CN" altLang="en-US" sz="4000" b="1" dirty="0">
                <a:latin typeface="Times New Roman" panose="02020603050405020304" pitchFamily="18" charset="0"/>
                <a:ea typeface="华文行楷" panose="02010800040101010101" charset="-122"/>
              </a:rPr>
              <a:t>   </a:t>
            </a:r>
            <a:r>
              <a:rPr lang="en-US" altLang="zh-CN" sz="4000" b="1">
                <a:latin typeface="Times New Roman" panose="02020603050405020304" pitchFamily="18" charset="0"/>
                <a:ea typeface="华文行楷" panose="02010800040101010101" charset="-122"/>
              </a:rPr>
              <a:t>You </a:t>
            </a: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mustn’t</a:t>
            </a:r>
            <a:r>
              <a:rPr lang="en-US" altLang="zh-CN" sz="4000" b="1" i="1">
                <a:solidFill>
                  <a:srgbClr val="0066FF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</a:t>
            </a:r>
            <a:r>
              <a:rPr lang="en-US" altLang="zh-CN" sz="4000" b="1" dirty="0">
                <a:latin typeface="Times New Roman" panose="02020603050405020304" pitchFamily="18" charset="0"/>
                <a:ea typeface="华文行楷" panose="02010800040101010101" charset="-122"/>
              </a:rPr>
              <a:t>tell him about it.</a:t>
            </a:r>
            <a:r>
              <a:rPr lang="zh-CN" altLang="en-US" sz="4000" b="1" dirty="0">
                <a:latin typeface="Times New Roman" panose="02020603050405020304" pitchFamily="18" charset="0"/>
                <a:ea typeface="华文行楷" panose="02010800040101010101" charset="-122"/>
              </a:rPr>
              <a:t>　　　　 </a:t>
            </a:r>
            <a:br>
              <a:rPr lang="zh-CN" altLang="en-US" sz="4000" b="1" dirty="0">
                <a:latin typeface="Times New Roman" panose="02020603050405020304" pitchFamily="18" charset="0"/>
                <a:ea typeface="华文行楷" panose="02010800040101010101" charset="-122"/>
              </a:rPr>
            </a:br>
            <a:r>
              <a:rPr lang="zh-CN" altLang="en-US" sz="4000" b="1" dirty="0">
                <a:latin typeface="Times New Roman" panose="02020603050405020304" pitchFamily="18" charset="0"/>
                <a:ea typeface="华文行楷" panose="02010800040101010101" charset="-122"/>
              </a:rPr>
              <a:t>   </a:t>
            </a:r>
            <a:r>
              <a:rPr lang="zh-CN" altLang="en-US" sz="4000" dirty="0">
                <a:latin typeface="Times New Roman" panose="02020603050405020304" pitchFamily="18" charset="0"/>
                <a:ea typeface="华文行楷" panose="02010800040101010101" charset="-122"/>
              </a:rPr>
              <a:t>你千万不要把这件事告诉他。</a:t>
            </a:r>
            <a:endParaRPr lang="zh-CN" altLang="en-US" sz="4000" dirty="0">
              <a:latin typeface="Times New Roman" panose="02020603050405020304" pitchFamily="18" charset="0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文本框 80899"/>
          <p:cNvSpPr txBox="1">
            <a:spLocks noChangeArrowheads="1"/>
          </p:cNvSpPr>
          <p:nvPr/>
        </p:nvSpPr>
        <p:spPr bwMode="auto">
          <a:xfrm>
            <a:off x="900113" y="981075"/>
            <a:ext cx="6911975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38914" name="文本框 80900"/>
          <p:cNvSpPr txBox="1">
            <a:spLocks noChangeArrowheads="1"/>
          </p:cNvSpPr>
          <p:nvPr/>
        </p:nvSpPr>
        <p:spPr bwMode="auto">
          <a:xfrm>
            <a:off x="1116013" y="981075"/>
            <a:ext cx="360045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4400" b="1">
              <a:latin typeface="Times New Roman" panose="02020603050405020304" pitchFamily="18" charset="0"/>
            </a:endParaRPr>
          </a:p>
        </p:txBody>
      </p:sp>
      <p:sp>
        <p:nvSpPr>
          <p:cNvPr id="38915" name="文本框 80901"/>
          <p:cNvSpPr txBox="1">
            <a:spLocks noChangeArrowheads="1"/>
          </p:cNvSpPr>
          <p:nvPr/>
        </p:nvSpPr>
        <p:spPr bwMode="auto">
          <a:xfrm>
            <a:off x="250825" y="188913"/>
            <a:ext cx="8893175" cy="49231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–Must I return the book today?</a:t>
            </a:r>
            <a:endParaRPr lang="en-US" altLang="zh-CN" sz="4400" b="1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</a:t>
            </a:r>
            <a:r>
              <a:rPr lang="en-US" altLang="zh-CN" sz="4800" b="1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-</a:t>
            </a:r>
            <a:r>
              <a:rPr lang="en-US" altLang="zh-CN" sz="60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Yes, you must.</a:t>
            </a:r>
            <a:endParaRPr lang="en-US" altLang="zh-CN" sz="6000" b="1">
              <a:solidFill>
                <a:srgbClr val="FF0000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-No, you needn’t.   </a:t>
            </a:r>
            <a:endParaRPr lang="en-US" altLang="zh-CN" sz="6000" b="1">
              <a:solidFill>
                <a:srgbClr val="FF0000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 No, you don’t have to. </a:t>
            </a:r>
            <a:endParaRPr lang="en-US" altLang="zh-CN" sz="6000" b="1">
              <a:solidFill>
                <a:srgbClr val="FF0000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4067175" y="1557338"/>
            <a:ext cx="1563688" cy="7921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>
            <a:off x="3851275" y="2852738"/>
            <a:ext cx="2449513" cy="7921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3995738" y="4292600"/>
            <a:ext cx="4176712" cy="7921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  <p:bldP spid="38918" grpId="0" animBg="1"/>
      <p:bldP spid="389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94615"/>
            <a:ext cx="8664575" cy="61239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solidFill>
                  <a:schemeClr val="tx2"/>
                </a:solidFill>
              </a:rPr>
              <a:t>4) </a:t>
            </a:r>
            <a:r>
              <a:rPr lang="zh-CN" altLang="en-US" sz="2800" b="1">
                <a:solidFill>
                  <a:schemeClr val="tx2"/>
                </a:solidFill>
              </a:rPr>
              <a:t>must用于肯定句，可以表示推测且语气强烈，翻译为：一定或想必。后面接动词的</a:t>
            </a:r>
            <a:r>
              <a:rPr lang="zh-CN" altLang="en-US" sz="2800" b="1">
                <a:solidFill>
                  <a:srgbClr val="FF0000"/>
                </a:solidFill>
              </a:rPr>
              <a:t>一般</a:t>
            </a:r>
            <a:r>
              <a:rPr lang="en-US" altLang="zh-CN" sz="2800" b="1">
                <a:solidFill>
                  <a:srgbClr val="FF0000"/>
                </a:solidFill>
              </a:rPr>
              <a:t>/</a:t>
            </a:r>
            <a:r>
              <a:rPr lang="zh-CN" altLang="en-US" sz="2800" b="1">
                <a:solidFill>
                  <a:srgbClr val="FF0000"/>
                </a:solidFill>
              </a:rPr>
              <a:t>进行时，表示对现在的推测</a:t>
            </a:r>
            <a:r>
              <a:rPr lang="zh-CN" altLang="en-US" sz="2800" b="1">
                <a:solidFill>
                  <a:schemeClr val="tx2"/>
                </a:solidFill>
              </a:rPr>
              <a:t>，</a:t>
            </a:r>
            <a:r>
              <a:rPr lang="zh-CN" altLang="en-US" sz="2800" b="1" u="sng">
                <a:solidFill>
                  <a:srgbClr val="FF0000"/>
                </a:solidFill>
              </a:rPr>
              <a:t>接动词的完成式，表示对过去的推测</a:t>
            </a:r>
            <a:r>
              <a:rPr lang="zh-CN" altLang="en-US" sz="2800" b="1" u="sng"/>
              <a:t>。</a:t>
            </a:r>
            <a:endParaRPr lang="zh-CN" altLang="en-US" sz="2800" b="1" u="sng"/>
          </a:p>
          <a:p>
            <a:r>
              <a:rPr lang="zh-CN" altLang="en-US" sz="2800"/>
              <a:t>She must live near here, for she comes to work on foot.  </a:t>
            </a:r>
            <a:endParaRPr lang="zh-CN" altLang="en-US" sz="2800"/>
          </a:p>
          <a:p>
            <a:r>
              <a:rPr lang="zh-CN" altLang="en-US" sz="2800">
                <a:sym typeface="+mn-ea"/>
              </a:rPr>
              <a:t>The light </a:t>
            </a:r>
            <a:r>
              <a:rPr lang="en-US" altLang="zh-CN" sz="2800">
                <a:sym typeface="+mn-ea"/>
              </a:rPr>
              <a:t>is</a:t>
            </a:r>
            <a:r>
              <a:rPr lang="zh-CN" altLang="en-US" sz="2800">
                <a:sym typeface="+mn-ea"/>
              </a:rPr>
              <a:t> out. They must </a:t>
            </a:r>
            <a:r>
              <a:rPr lang="en-US" altLang="zh-CN" sz="2800">
                <a:sym typeface="+mn-ea"/>
              </a:rPr>
              <a:t>be sleeping now</a:t>
            </a:r>
            <a:r>
              <a:rPr lang="zh-CN" altLang="en-US" sz="2800">
                <a:sym typeface="+mn-ea"/>
              </a:rPr>
              <a:t>.  </a:t>
            </a:r>
            <a:endParaRPr lang="zh-CN" altLang="en-US" sz="2800"/>
          </a:p>
          <a:p>
            <a:r>
              <a:rPr lang="zh-CN" altLang="en-US" sz="2800"/>
              <a:t>She was absent from class. There </a:t>
            </a:r>
            <a:r>
              <a:rPr lang="zh-CN" altLang="en-US" sz="2800" u="sng"/>
              <a:t>must have been </a:t>
            </a:r>
            <a:r>
              <a:rPr lang="zh-CN" altLang="en-US" sz="2800"/>
              <a:t>something wrong with her.  </a:t>
            </a:r>
            <a:endParaRPr lang="zh-CN" altLang="en-US" sz="2800"/>
          </a:p>
          <a:p>
            <a:r>
              <a:rPr lang="zh-CN" altLang="en-US" sz="2800"/>
              <a:t>Mary's score on the test is the highest in her class. She ____ have studied very hard. </a:t>
            </a:r>
            <a:endParaRPr lang="zh-CN" altLang="en-US" sz="2800"/>
          </a:p>
          <a:p>
            <a:r>
              <a:rPr lang="zh-CN" altLang="en-US" sz="2800"/>
              <a:t>A) may  </a:t>
            </a:r>
            <a:endParaRPr lang="zh-CN" altLang="en-US" sz="2800"/>
          </a:p>
          <a:p>
            <a:r>
              <a:rPr lang="zh-CN" altLang="en-US" sz="2800"/>
              <a:t>B) should  </a:t>
            </a:r>
            <a:endParaRPr lang="zh-CN" altLang="en-US" sz="2800"/>
          </a:p>
          <a:p>
            <a:r>
              <a:rPr lang="zh-CN" altLang="en-US" sz="2800"/>
              <a:t>C) must  </a:t>
            </a:r>
            <a:endParaRPr lang="zh-CN" altLang="en-US" sz="2800"/>
          </a:p>
          <a:p>
            <a:r>
              <a:rPr lang="zh-CN" altLang="en-US" sz="2800"/>
              <a:t>D) ought to </a:t>
            </a:r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366895" y="2201545"/>
            <a:ext cx="1761490" cy="504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398895" y="2705735"/>
            <a:ext cx="1775460" cy="504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88065"/>
          <p:cNvSpPr>
            <a:spLocks noChangeArrowheads="1"/>
          </p:cNvSpPr>
          <p:nvPr/>
        </p:nvSpPr>
        <p:spPr bwMode="auto">
          <a:xfrm>
            <a:off x="0" y="457200"/>
            <a:ext cx="9144000" cy="3441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Times New Roman" panose="02020603050405020304" pitchFamily="18" charset="0"/>
              </a:rPr>
              <a:t>I’m sure </a:t>
            </a:r>
            <a:r>
              <a:rPr lang="en-US" altLang="zh-CN" sz="4400" b="1">
                <a:latin typeface="Times New Roman" panose="02020603050405020304" pitchFamily="18" charset="0"/>
              </a:rPr>
              <a:t>he ___have the computer sooner or later.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  A shall    B can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  C must   D would</a:t>
            </a:r>
            <a:endParaRPr lang="en-US" altLang="zh-CN" sz="4400" b="1">
              <a:latin typeface="Times New Roman" panose="02020603050405020304" pitchFamily="18" charset="0"/>
            </a:endParaRPr>
          </a:p>
        </p:txBody>
      </p:sp>
      <p:sp>
        <p:nvSpPr>
          <p:cNvPr id="88067" name="文本框 88066"/>
          <p:cNvSpPr txBox="1">
            <a:spLocks noChangeArrowheads="1"/>
          </p:cNvSpPr>
          <p:nvPr/>
        </p:nvSpPr>
        <p:spPr bwMode="auto">
          <a:xfrm>
            <a:off x="314325" y="3019425"/>
            <a:ext cx="6096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</a:rPr>
              <a:t>C</a:t>
            </a:r>
            <a:r>
              <a:rPr lang="en-US" altLang="zh-CN" sz="5400" b="1">
                <a:solidFill>
                  <a:srgbClr val="FF0000"/>
                </a:solidFill>
              </a:rPr>
              <a:t>  </a:t>
            </a:r>
            <a:endParaRPr lang="en-US" altLang="zh-CN" sz="5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16940" y="622935"/>
            <a:ext cx="55600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含有must时，反义疑问句的归纳</a:t>
            </a:r>
            <a:endParaRPr lang="zh-CN" altLang="en-US" sz="2800"/>
          </a:p>
        </p:txBody>
      </p:sp>
      <p:sp>
        <p:nvSpPr>
          <p:cNvPr id="3" name="文本框 2"/>
          <p:cNvSpPr txBox="1"/>
          <p:nvPr/>
        </p:nvSpPr>
        <p:spPr>
          <a:xfrm>
            <a:off x="241300" y="1403350"/>
            <a:ext cx="8902700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/>
              <a:t>① 若must表示“必须”或“有必要”， </a:t>
            </a:r>
            <a:endParaRPr lang="zh-CN" altLang="en-US" sz="3200"/>
          </a:p>
          <a:p>
            <a:r>
              <a:rPr lang="zh-CN" altLang="en-US" sz="3200"/>
              <a:t>You must leave at once, mustn</a:t>
            </a:r>
            <a:r>
              <a:rPr lang="en-US" altLang="zh-CN" sz="3200"/>
              <a:t>’</a:t>
            </a:r>
            <a:r>
              <a:rPr lang="zh-CN" altLang="en-US" sz="3200"/>
              <a:t>t [needn</a:t>
            </a:r>
            <a:r>
              <a:rPr lang="en-US" altLang="zh-CN" sz="3200"/>
              <a:t>’</a:t>
            </a:r>
            <a:r>
              <a:rPr lang="zh-CN" altLang="en-US" sz="3200"/>
              <a:t>t] you? </a:t>
            </a:r>
            <a:endParaRPr lang="zh-CN" altLang="en-US" sz="3200"/>
          </a:p>
          <a:p>
            <a:r>
              <a:rPr lang="zh-CN" altLang="en-US" sz="3200"/>
              <a:t>你必须(有必要)马上离开，是吗?</a:t>
            </a:r>
            <a:endParaRPr lang="zh-CN" altLang="en-US" sz="3200"/>
          </a:p>
          <a:p>
            <a:endParaRPr lang="zh-CN" altLang="en-US" sz="3200"/>
          </a:p>
          <a:p>
            <a:r>
              <a:rPr lang="zh-CN" altLang="en-US" sz="3200"/>
              <a:t>但是若陈述部分有mustn</a:t>
            </a:r>
            <a:r>
              <a:rPr lang="en-US" altLang="zh-CN" sz="3200"/>
              <a:t>’</a:t>
            </a:r>
            <a:r>
              <a:rPr lang="zh-CN" altLang="en-US" sz="3200"/>
              <a:t>t表示禁止</a:t>
            </a:r>
            <a:endParaRPr lang="zh-CN" altLang="en-US" sz="3200"/>
          </a:p>
          <a:p>
            <a:r>
              <a:rPr lang="zh-CN" altLang="en-US" sz="3200"/>
              <a:t>You mustn</a:t>
            </a:r>
            <a:r>
              <a:rPr lang="en-US" altLang="zh-CN" sz="3200"/>
              <a:t>’</a:t>
            </a:r>
            <a:r>
              <a:rPr lang="zh-CN" altLang="en-US" sz="3200"/>
              <a:t>t laugh, must you? 你不准笑，知道吗?</a:t>
            </a:r>
            <a:endParaRPr lang="zh-CN" altLang="en-US" sz="3200"/>
          </a:p>
          <a:p>
            <a:endParaRPr lang="zh-CN" altLang="en-US" sz="3200"/>
          </a:p>
        </p:txBody>
      </p:sp>
      <p:sp>
        <p:nvSpPr>
          <p:cNvPr id="4" name="矩形 3"/>
          <p:cNvSpPr/>
          <p:nvPr/>
        </p:nvSpPr>
        <p:spPr>
          <a:xfrm>
            <a:off x="4743450" y="1991360"/>
            <a:ext cx="3001645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808730" y="3934460"/>
            <a:ext cx="93472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5" grpId="0" bldLvl="0" animBg="1"/>
      <p:bldP spid="5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97485" y="313690"/>
            <a:ext cx="836676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/>
              <a:t>② 若must表示对现在的</a:t>
            </a:r>
            <a:r>
              <a:rPr lang="zh-CN" altLang="en-US" sz="3600" b="1">
                <a:solidFill>
                  <a:srgbClr val="FF0000"/>
                </a:solidFill>
              </a:rPr>
              <a:t>推测</a:t>
            </a:r>
            <a:r>
              <a:rPr lang="zh-CN" altLang="en-US" sz="3600"/>
              <a:t>，</a:t>
            </a:r>
            <a:endParaRPr lang="zh-CN" altLang="en-US" sz="3600"/>
          </a:p>
          <a:p>
            <a:r>
              <a:rPr lang="zh-CN" altLang="en-US" sz="3600"/>
              <a:t>He must be tired, isn</a:t>
            </a:r>
            <a:r>
              <a:rPr lang="en-US" altLang="zh-CN" sz="3600"/>
              <a:t>’</a:t>
            </a:r>
            <a:r>
              <a:rPr lang="zh-CN" altLang="en-US" sz="3600"/>
              <a:t>t he? 他一定累了，是吗?</a:t>
            </a:r>
            <a:endParaRPr lang="zh-CN" altLang="en-US" sz="3600"/>
          </a:p>
          <a:p>
            <a:r>
              <a:rPr lang="zh-CN" altLang="en-US" sz="3600"/>
              <a:t>He must be good at maths, isn</a:t>
            </a:r>
            <a:r>
              <a:rPr lang="en-US" altLang="zh-CN" sz="3600"/>
              <a:t>’</a:t>
            </a:r>
            <a:r>
              <a:rPr lang="zh-CN" altLang="en-US" sz="3600"/>
              <a:t>t he? </a:t>
            </a:r>
            <a:endParaRPr lang="zh-CN" altLang="en-US" sz="3600"/>
          </a:p>
          <a:p>
            <a:endParaRPr lang="zh-CN" altLang="en-US" sz="3600"/>
          </a:p>
          <a:p>
            <a:r>
              <a:rPr lang="zh-CN" altLang="en-US" sz="3600">
                <a:sym typeface="+mn-ea"/>
              </a:rPr>
              <a:t>根据must后的动词结构采用相应的动词形式</a:t>
            </a:r>
            <a:endParaRPr lang="zh-CN" altLang="en-US" sz="3600"/>
          </a:p>
        </p:txBody>
      </p:sp>
      <p:sp>
        <p:nvSpPr>
          <p:cNvPr id="3" name="矩形 2"/>
          <p:cNvSpPr/>
          <p:nvPr/>
        </p:nvSpPr>
        <p:spPr>
          <a:xfrm>
            <a:off x="3840480" y="902335"/>
            <a:ext cx="939800" cy="575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843905" y="2040255"/>
            <a:ext cx="939800" cy="575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4" grpId="0" bldLvl="0" animBg="1"/>
      <p:bldP spid="4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55575" y="335915"/>
            <a:ext cx="8607425" cy="4030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/>
              <a:t>③当must用来表示对过去的情况进行“推测”（must + have done）时</a:t>
            </a:r>
            <a:endParaRPr lang="zh-CN" altLang="en-US" sz="3200"/>
          </a:p>
          <a:p>
            <a:endParaRPr lang="zh-CN" altLang="en-US" sz="3200"/>
          </a:p>
          <a:p>
            <a:r>
              <a:rPr lang="zh-CN" altLang="en-US" sz="3200"/>
              <a:t>She </a:t>
            </a:r>
            <a:r>
              <a:rPr lang="zh-CN" altLang="en-US" sz="3200" u="sng"/>
              <a:t>must have read</a:t>
            </a:r>
            <a:r>
              <a:rPr lang="zh-CN" altLang="en-US" sz="3200"/>
              <a:t> the novel </a:t>
            </a:r>
            <a:r>
              <a:rPr lang="zh-CN" altLang="en-US" sz="3200">
                <a:solidFill>
                  <a:srgbClr val="FF0000"/>
                </a:solidFill>
              </a:rPr>
              <a:t>last week</a:t>
            </a:r>
            <a:r>
              <a:rPr lang="zh-CN" altLang="en-US" sz="3200"/>
              <a:t>, didn</a:t>
            </a:r>
            <a:r>
              <a:rPr lang="en-US" altLang="zh-CN" sz="3200"/>
              <a:t>’</a:t>
            </a:r>
            <a:r>
              <a:rPr lang="zh-CN" altLang="en-US" sz="3200"/>
              <a:t>t she? </a:t>
            </a:r>
            <a:endParaRPr lang="zh-CN" altLang="en-US" sz="3200"/>
          </a:p>
          <a:p>
            <a:r>
              <a:rPr lang="zh-CN" altLang="en-US" sz="3200"/>
              <a:t>她上星期一定读了这本小说了，是吗？ </a:t>
            </a:r>
            <a:endParaRPr lang="zh-CN" altLang="en-US" sz="3200"/>
          </a:p>
          <a:p>
            <a:r>
              <a:rPr lang="zh-CN" altLang="en-US" sz="3200"/>
              <a:t>You </a:t>
            </a:r>
            <a:r>
              <a:rPr lang="zh-CN" altLang="en-US" sz="3200" u="sng"/>
              <a:t>must have told</a:t>
            </a:r>
            <a:r>
              <a:rPr lang="zh-CN" altLang="en-US" sz="3200"/>
              <a:t> her about it, haven</a:t>
            </a:r>
            <a:r>
              <a:rPr lang="en-US" altLang="zh-CN" sz="3200"/>
              <a:t>’</a:t>
            </a:r>
            <a:r>
              <a:rPr lang="zh-CN" altLang="en-US" sz="3200"/>
              <a:t>t you? 你一定把这事告诉她了，是吗？</a:t>
            </a:r>
            <a:endParaRPr lang="zh-CN" altLang="en-US" sz="3200"/>
          </a:p>
        </p:txBody>
      </p:sp>
      <p:sp>
        <p:nvSpPr>
          <p:cNvPr id="3" name="矩形 2"/>
          <p:cNvSpPr/>
          <p:nvPr/>
        </p:nvSpPr>
        <p:spPr>
          <a:xfrm>
            <a:off x="7668260" y="1917065"/>
            <a:ext cx="100838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059805" y="3343275"/>
            <a:ext cx="133223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bldLvl="0" animBg="1"/>
      <p:bldP spid="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4605" y="692785"/>
            <a:ext cx="9090025" cy="433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blinds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文本框 110593"/>
          <p:cNvSpPr txBox="1">
            <a:spLocks noChangeArrowheads="1"/>
          </p:cNvSpPr>
          <p:nvPr/>
        </p:nvSpPr>
        <p:spPr bwMode="auto">
          <a:xfrm>
            <a:off x="0" y="0"/>
            <a:ext cx="8915400" cy="50774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Comic Sans MS" panose="030F0702030302020204" pitchFamily="66" charset="0"/>
              </a:rPr>
              <a:t>1.He must be angry,_________?</a:t>
            </a:r>
            <a:endParaRPr lang="en-US" altLang="zh-CN" sz="3600" b="1"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Comic Sans MS" panose="030F0702030302020204" pitchFamily="66" charset="0"/>
              </a:rPr>
              <a:t>2.He must</a:t>
            </a:r>
            <a:r>
              <a:rPr lang="en-US" altLang="zh-CN" sz="3600" b="1">
                <a:solidFill>
                  <a:srgbClr val="FF0000"/>
                </a:solidFill>
                <a:latin typeface="Comic Sans MS" panose="030F0702030302020204" pitchFamily="66" charset="0"/>
              </a:rPr>
              <a:t> have been angry</a:t>
            </a:r>
            <a:r>
              <a:rPr lang="en-US" altLang="zh-CN" sz="3600" b="1">
                <a:latin typeface="Comic Sans MS" panose="030F0702030302020204" pitchFamily="66" charset="0"/>
              </a:rPr>
              <a:t> just now, _____ ?</a:t>
            </a:r>
            <a:endParaRPr lang="en-US" altLang="zh-CN" sz="3600" b="1"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Comic Sans MS" panose="030F0702030302020204" pitchFamily="66" charset="0"/>
              </a:rPr>
              <a:t>3.He must have gone abroad,______?</a:t>
            </a:r>
            <a:endParaRPr lang="en-US" altLang="zh-CN" sz="3600" b="1"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Comic Sans MS" panose="030F0702030302020204" pitchFamily="66" charset="0"/>
              </a:rPr>
              <a:t>4.He must have gone abroad last month,________?</a:t>
            </a:r>
            <a:endParaRPr lang="en-US" altLang="zh-CN" sz="3600" b="1"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Comic Sans MS" panose="030F0702030302020204" pitchFamily="66" charset="0"/>
              </a:rPr>
              <a:t> </a:t>
            </a:r>
            <a:r>
              <a:rPr lang="zh-CN" altLang="en-US" sz="3200" b="1">
                <a:latin typeface="Comic Sans MS" panose="030F0702030302020204" pitchFamily="66" charset="0"/>
              </a:rPr>
              <a:t> </a:t>
            </a:r>
            <a:endParaRPr lang="zh-CN" altLang="en-US" sz="3200" b="1">
              <a:latin typeface="Comic Sans MS" panose="030F0702030302020204" pitchFamily="66" charset="0"/>
            </a:endParaRPr>
          </a:p>
        </p:txBody>
      </p:sp>
      <p:sp>
        <p:nvSpPr>
          <p:cNvPr id="110596" name="文本框 110595"/>
          <p:cNvSpPr txBox="1">
            <a:spLocks noChangeArrowheads="1"/>
          </p:cNvSpPr>
          <p:nvPr/>
        </p:nvSpPr>
        <p:spPr bwMode="auto">
          <a:xfrm>
            <a:off x="4677410" y="0"/>
            <a:ext cx="47244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Comic Sans MS" panose="030F0702030302020204" pitchFamily="66" charset="0"/>
              </a:rPr>
              <a:t> isn’t he</a:t>
            </a:r>
            <a:endParaRPr lang="en-US" altLang="zh-CN" sz="36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0597" name="文本框 110596"/>
          <p:cNvSpPr txBox="1">
            <a:spLocks noChangeArrowheads="1"/>
          </p:cNvSpPr>
          <p:nvPr/>
        </p:nvSpPr>
        <p:spPr bwMode="auto">
          <a:xfrm>
            <a:off x="276225" y="1401445"/>
            <a:ext cx="25908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Comic Sans MS" panose="030F0702030302020204" pitchFamily="66" charset="0"/>
              </a:rPr>
              <a:t> wasn’t he</a:t>
            </a:r>
            <a:endParaRPr lang="en-US" altLang="zh-CN" sz="3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0598" name="文本框 110597"/>
          <p:cNvSpPr txBox="1">
            <a:spLocks noChangeArrowheads="1"/>
          </p:cNvSpPr>
          <p:nvPr/>
        </p:nvSpPr>
        <p:spPr bwMode="auto">
          <a:xfrm>
            <a:off x="6543040" y="2248535"/>
            <a:ext cx="47244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Comic Sans MS" panose="030F0702030302020204" pitchFamily="66" charset="0"/>
              </a:rPr>
              <a:t> hasn’t he</a:t>
            </a:r>
            <a:endParaRPr lang="en-US" altLang="zh-CN" sz="3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0599" name="文本框 110598"/>
          <p:cNvSpPr txBox="1">
            <a:spLocks noChangeArrowheads="1"/>
          </p:cNvSpPr>
          <p:nvPr/>
        </p:nvSpPr>
        <p:spPr bwMode="auto">
          <a:xfrm>
            <a:off x="1600200" y="3493770"/>
            <a:ext cx="47244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Comic Sans MS" panose="030F0702030302020204" pitchFamily="66" charset="0"/>
              </a:rPr>
              <a:t>didn’t he</a:t>
            </a:r>
            <a:endParaRPr lang="en-US" altLang="zh-CN" sz="3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0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0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6" grpId="0" build="allAtOnce"/>
      <p:bldP spid="110597" grpId="0" build="allAtOnce"/>
      <p:bldP spid="110598" grpId="0" build="allAtOnce"/>
      <p:bldP spid="110599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/>
          </p:cNvSpPr>
          <p:nvPr>
            <p:ph type="title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00357" name="Rectangle 5"/>
          <p:cNvSpPr>
            <a:spLocks noGrp="1" noRot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100358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79388" y="-193675"/>
            <a:ext cx="11088687" cy="724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0" name="文本框 99"/>
          <p:cNvSpPr txBox="1"/>
          <p:nvPr/>
        </p:nvSpPr>
        <p:spPr>
          <a:xfrm>
            <a:off x="2948940" y="2043430"/>
            <a:ext cx="737362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can</a:t>
            </a:r>
            <a:r>
              <a:rPr 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不肯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(could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可以）</a:t>
            </a:r>
            <a:r>
              <a:rPr 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may</a:t>
            </a:r>
            <a:r>
              <a:rPr 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不问（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might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可以）</a:t>
            </a:r>
            <a:r>
              <a:rPr 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must</a:t>
            </a:r>
            <a:r>
              <a:rPr 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肯定不否问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 dir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文本框 69633"/>
          <p:cNvSpPr txBox="1"/>
          <p:nvPr/>
        </p:nvSpPr>
        <p:spPr>
          <a:xfrm>
            <a:off x="107950" y="346075"/>
            <a:ext cx="6451600" cy="7016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4000" b="1" dirty="0">
                <a:solidFill>
                  <a:srgbClr val="0066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表示否定的情态动词的用法</a:t>
            </a:r>
            <a:r>
              <a:rPr lang="en-US" altLang="zh-CN" sz="3600" b="1">
                <a:solidFill>
                  <a:srgbClr val="0066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:</a:t>
            </a:r>
            <a:endParaRPr lang="en-US" altLang="zh-CN" sz="3600" b="1">
              <a:solidFill>
                <a:srgbClr val="0066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490" name="文本框 69634"/>
          <p:cNvSpPr txBox="1"/>
          <p:nvPr/>
        </p:nvSpPr>
        <p:spPr>
          <a:xfrm>
            <a:off x="611188" y="1212850"/>
            <a:ext cx="7971155" cy="470789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mustn’t     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不准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禁止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needn’t     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没必要 </a:t>
            </a:r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 = don’t have to )</a:t>
            </a:r>
            <a:endParaRPr lang="en-US" altLang="zh-CN" sz="40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can’t         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不能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; 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不可能</a:t>
            </a:r>
            <a:endParaRPr lang="zh-CN" altLang="en-US" sz="40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may not    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不可以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; 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可能不</a:t>
            </a:r>
            <a:endParaRPr lang="zh-CN" altLang="en-US" sz="40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shouldn’t   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不应该 </a:t>
            </a:r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 = ought not to )</a:t>
            </a:r>
            <a:endParaRPr lang="en-US" altLang="zh-CN" sz="40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4755" name="直接连接符 69635"/>
          <p:cNvSpPr>
            <a:spLocks noChangeShapeType="1"/>
          </p:cNvSpPr>
          <p:nvPr/>
        </p:nvSpPr>
        <p:spPr bwMode="auto">
          <a:xfrm>
            <a:off x="228600" y="981075"/>
            <a:ext cx="5943600" cy="0"/>
          </a:xfrm>
          <a:prstGeom prst="line">
            <a:avLst/>
          </a:prstGeom>
          <a:noFill/>
          <a:ln w="25400">
            <a:solidFill>
              <a:srgbClr val="FF33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987675" y="1440815"/>
            <a:ext cx="2376805" cy="594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987675" y="2371725"/>
            <a:ext cx="5594985" cy="594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987675" y="3269615"/>
            <a:ext cx="2941320" cy="594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987675" y="4206875"/>
            <a:ext cx="3293110" cy="594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129280" y="5236845"/>
            <a:ext cx="5311775" cy="594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3" grpId="0" bldLvl="0" animBg="1"/>
      <p:bldP spid="3" grpId="1" animBg="1"/>
      <p:bldP spid="4" grpId="0" bldLvl="0" animBg="1"/>
      <p:bldP spid="4" grpId="1" animBg="1"/>
      <p:bldP spid="5" grpId="0" bldLvl="0" animBg="1"/>
      <p:bldP spid="5" grpId="1" animBg="1"/>
      <p:bldP spid="6" grpId="0" bldLvl="0" animBg="1"/>
      <p:bldP spid="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/>
          </p:cNvSpPr>
          <p:nvPr>
            <p:ph type="title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03427" name="Rectangle 3"/>
          <p:cNvSpPr>
            <a:spLocks noGrp="1" noRot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5575" y="12700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文本框 1"/>
          <p:cNvSpPr txBox="1"/>
          <p:nvPr/>
        </p:nvSpPr>
        <p:spPr>
          <a:xfrm>
            <a:off x="2851150" y="2707640"/>
            <a:ext cx="26225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</a:rPr>
              <a:t>can't be donig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must be doing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might be doing</a:t>
            </a:r>
            <a:endParaRPr lang="en-US" altLang="zh-CN" b="1">
              <a:solidFill>
                <a:srgbClr val="FF0000"/>
              </a:solidFill>
            </a:endParaRPr>
          </a:p>
          <a:p>
            <a:endParaRPr lang="en-US" altLang="zh-CN" b="1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3" name="墨迹 2"/>
              <p14:cNvContentPartPr/>
              <p14:nvPr/>
            </p14:nvContentPartPr>
            <p14:xfrm>
              <a:off x="1910715" y="1752600"/>
              <a:ext cx="3009265" cy="2035810"/>
            </p14:xfrm>
          </p:contentPart>
        </mc:Choice>
        <mc:Fallback xmlns="">
          <p:pic>
            <p:nvPicPr>
              <p:cNvPr id="3" name="墨迹 2"/>
            </p:nvPicPr>
            <p:blipFill>
              <a:blip r:embed="rId3"/>
            </p:blipFill>
            <p:spPr>
              <a:xfrm>
                <a:off x="1910715" y="1752600"/>
                <a:ext cx="3009265" cy="203581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4" name="墨迹 3"/>
              <p14:cNvContentPartPr/>
              <p14:nvPr/>
            </p14:nvContentPartPr>
            <p14:xfrm>
              <a:off x="-142875" y="3401695"/>
              <a:ext cx="3375025" cy="1464945"/>
            </p14:xfrm>
          </p:contentPart>
        </mc:Choice>
        <mc:Fallback xmlns="">
          <p:pic>
            <p:nvPicPr>
              <p:cNvPr id="4" name="墨迹 3"/>
            </p:nvPicPr>
            <p:blipFill>
              <a:blip r:embed="rId5"/>
            </p:blipFill>
            <p:spPr>
              <a:xfrm>
                <a:off x="-142875" y="3401695"/>
                <a:ext cx="3375025" cy="1464945"/>
              </a:xfrm>
              <a:prstGeom prst="rect"/>
            </p:spPr>
          </p:pic>
        </mc:Fallback>
      </mc:AlternateContent>
    </p:spTree>
  </p:cSld>
  <p:clrMapOvr>
    <a:masterClrMapping/>
  </p:clrMapOvr>
  <p:transition>
    <p:blinds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文本框 122883"/>
          <p:cNvSpPr txBox="1">
            <a:spLocks noChangeArrowheads="1"/>
          </p:cNvSpPr>
          <p:nvPr/>
        </p:nvSpPr>
        <p:spPr bwMode="auto">
          <a:xfrm>
            <a:off x="250825" y="2185988"/>
            <a:ext cx="8713788" cy="1098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600">
                <a:solidFill>
                  <a:srgbClr val="FF0000"/>
                </a:solidFill>
              </a:rPr>
              <a:t>情态动词＋ </a:t>
            </a:r>
            <a:r>
              <a:rPr lang="en-US" altLang="zh-CN" sz="6600">
                <a:solidFill>
                  <a:srgbClr val="FF0000"/>
                </a:solidFill>
              </a:rPr>
              <a:t>have done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文本框 121857"/>
          <p:cNvSpPr txBox="1">
            <a:spLocks noChangeArrowheads="1"/>
          </p:cNvSpPr>
          <p:nvPr/>
        </p:nvSpPr>
        <p:spPr bwMode="auto">
          <a:xfrm>
            <a:off x="457200" y="457200"/>
            <a:ext cx="79248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5400" b="1">
              <a:latin typeface="Times New Roman" panose="02020603050405020304" pitchFamily="18" charset="0"/>
            </a:endParaRPr>
          </a:p>
        </p:txBody>
      </p:sp>
      <p:graphicFrame>
        <p:nvGraphicFramePr>
          <p:cNvPr id="121859" name="表格 121858"/>
          <p:cNvGraphicFramePr/>
          <p:nvPr>
            <p:custDataLst>
              <p:tags r:id="rId1"/>
            </p:custDataLst>
          </p:nvPr>
        </p:nvGraphicFramePr>
        <p:xfrm>
          <a:off x="119380" y="0"/>
          <a:ext cx="9024620" cy="6831330"/>
        </p:xfrm>
        <a:graphic>
          <a:graphicData uri="http://schemas.openxmlformats.org/drawingml/2006/table">
            <a:tbl>
              <a:tblPr/>
              <a:tblGrid>
                <a:gridCol w="4480560"/>
                <a:gridCol w="4544060"/>
              </a:tblGrid>
              <a:tr h="102997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must have done</a:t>
                      </a:r>
                      <a:endParaRPr lang="en-US" altLang="zh-CN" sz="2600" b="1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600" b="1" dirty="0"/>
                        <a:t>对过去某事的肯定</a:t>
                      </a:r>
                      <a:r>
                        <a:rPr lang="zh-CN" altLang="en-US" sz="2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猜测：</a:t>
                      </a:r>
                      <a:endParaRPr lang="zh-CN" altLang="en-US" sz="2600" b="1" dirty="0"/>
                    </a:p>
                    <a:p>
                      <a:pPr marL="0" lvl="0" indent="0">
                        <a:buNone/>
                      </a:pPr>
                      <a:r>
                        <a:rPr lang="zh-CN" altLang="en-US" sz="2600" b="1" dirty="0">
                          <a:solidFill>
                            <a:srgbClr val="FF0000"/>
                          </a:solidFill>
                        </a:rPr>
                        <a:t>一定已经</a:t>
                      </a:r>
                      <a:endParaRPr lang="zh-CN" alt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35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can</a:t>
                      </a:r>
                      <a:r>
                        <a:rPr lang="en-US" altLang="zh-CN" sz="2600" b="1">
                          <a:solidFill>
                            <a:srgbClr val="FF0000"/>
                          </a:solidFill>
                        </a:rPr>
                        <a:t>’t </a:t>
                      </a: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/ couldn</a:t>
                      </a:r>
                      <a:r>
                        <a:rPr lang="en-US" altLang="zh-CN" sz="2600" b="1">
                          <a:solidFill>
                            <a:srgbClr val="FF0000"/>
                          </a:solidFill>
                        </a:rPr>
                        <a:t>’t </a:t>
                      </a: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have done</a:t>
                      </a:r>
                      <a:endParaRPr lang="en-US" altLang="zh-CN" sz="2600" b="1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600" b="1" dirty="0"/>
                        <a:t>对过去某事的否定性</a:t>
                      </a:r>
                      <a:r>
                        <a:rPr lang="zh-CN" altLang="en-US" sz="2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猜测：</a:t>
                      </a:r>
                      <a:endParaRPr lang="zh-CN" altLang="en-US" sz="2600" b="1" dirty="0"/>
                    </a:p>
                    <a:p>
                      <a:pPr marL="0" lvl="0" indent="0">
                        <a:buNone/>
                      </a:pPr>
                      <a:r>
                        <a:rPr lang="zh-CN" altLang="en-US" sz="2600" b="1" dirty="0">
                          <a:solidFill>
                            <a:srgbClr val="FF0000"/>
                          </a:solidFill>
                        </a:rPr>
                        <a:t>想必不可能</a:t>
                      </a:r>
                      <a:endParaRPr lang="zh-CN" altLang="en-US" sz="2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64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  <a:sym typeface="+mn-ea"/>
                        </a:rPr>
                        <a:t>need/ needn't have done</a:t>
                      </a: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本（不）需要</a:t>
                      </a:r>
                      <a:r>
                        <a:rPr lang="zh-CN" altLang="en-US" sz="2600" b="1">
                          <a:latin typeface="Times New Roman" panose="02020603050405020304" pitchFamily="18" charset="0"/>
                          <a:sym typeface="+mn-ea"/>
                        </a:rPr>
                        <a:t>做的事实际没做</a:t>
                      </a:r>
                      <a:endParaRPr lang="en-US" altLang="zh-CN" sz="2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89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should</a:t>
                      </a: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 / ought to </a:t>
                      </a: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have done </a:t>
                      </a: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 dirty="0"/>
                        <a:t>1.</a:t>
                      </a:r>
                      <a:r>
                        <a:rPr lang="zh-CN" altLang="en-US" sz="2600" b="1" dirty="0"/>
                        <a:t>对过去</a:t>
                      </a:r>
                      <a:r>
                        <a:rPr lang="zh-CN" altLang="en-US" sz="2600" b="1" dirty="0">
                          <a:solidFill>
                            <a:schemeClr val="tx1"/>
                          </a:solidFill>
                        </a:rPr>
                        <a:t>猜测：</a:t>
                      </a:r>
                      <a:r>
                        <a:rPr lang="zh-CN" altLang="en-US" sz="2600" b="1" dirty="0">
                          <a:solidFill>
                            <a:srgbClr val="FF0000"/>
                          </a:solidFill>
                        </a:rPr>
                        <a:t>应该已经</a:t>
                      </a:r>
                      <a:endParaRPr lang="zh-CN" altLang="en-US" sz="2600" b="1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600" b="1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zh-CN" altLang="en-US" sz="2600" b="1" dirty="0">
                          <a:solidFill>
                            <a:schemeClr val="tx1"/>
                          </a:solidFill>
                        </a:rPr>
                        <a:t>虚拟：</a:t>
                      </a:r>
                      <a:r>
                        <a:rPr lang="en-US" altLang="zh-CN" sz="2600" b="1" dirty="0">
                          <a:solidFill>
                            <a:schemeClr val="tx1"/>
                          </a:solidFill>
                        </a:rPr>
                        <a:t>对已经出现的事态感到“惊奇、惊喜、怀疑”。</a:t>
                      </a:r>
                      <a:endParaRPr lang="en-US" altLang="zh-CN" sz="2600" b="1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600" b="1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zh-CN" altLang="en-US" sz="2600" b="1" dirty="0">
                          <a:solidFill>
                            <a:srgbClr val="D60093"/>
                          </a:solidFill>
                          <a:sym typeface="+mn-ea"/>
                        </a:rPr>
                        <a:t>虚拟</a:t>
                      </a:r>
                      <a:r>
                        <a:rPr lang="zh-CN" altLang="en-US" sz="2600" b="1" dirty="0">
                          <a:sym typeface="+mn-ea"/>
                        </a:rPr>
                        <a:t>：</a:t>
                      </a:r>
                      <a:r>
                        <a:rPr lang="zh-CN" altLang="en-US" sz="2600" b="1" dirty="0">
                          <a:solidFill>
                            <a:srgbClr val="FF0000"/>
                          </a:solidFill>
                          <a:sym typeface="+mn-ea"/>
                        </a:rPr>
                        <a:t>本应该</a:t>
                      </a:r>
                      <a:r>
                        <a:rPr lang="zh-CN" altLang="en-US" sz="2600" b="1" dirty="0">
                          <a:sym typeface="+mn-ea"/>
                        </a:rPr>
                        <a:t>做的事实际未做</a:t>
                      </a:r>
                      <a:endParaRPr lang="en-US" altLang="zh-CN" sz="2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45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  <a:sym typeface="+mn-ea"/>
                        </a:rPr>
                        <a:t>may /</a:t>
                      </a:r>
                      <a:r>
                        <a:rPr lang="en-US" altLang="zh-CN" sz="2600" b="1" u="sng">
                          <a:solidFill>
                            <a:srgbClr val="008000"/>
                          </a:solidFill>
                          <a:sym typeface="+mn-ea"/>
                        </a:rPr>
                        <a:t> might have done</a:t>
                      </a: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 dirty="0">
                          <a:sym typeface="+mn-ea"/>
                        </a:rPr>
                        <a:t>1. </a:t>
                      </a:r>
                      <a:r>
                        <a:rPr lang="zh-CN" altLang="en-US" sz="2600" b="1" dirty="0">
                          <a:sym typeface="+mn-ea"/>
                        </a:rPr>
                        <a:t>对过去</a:t>
                      </a:r>
                      <a:r>
                        <a:rPr lang="zh-CN" altLang="en-US" sz="2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+mn-ea"/>
                        </a:rPr>
                        <a:t>猜测：</a:t>
                      </a:r>
                      <a:r>
                        <a:rPr lang="zh-CN" altLang="en-US" sz="2600" b="1" dirty="0">
                          <a:sym typeface="+mn-ea"/>
                        </a:rPr>
                        <a:t> </a:t>
                      </a:r>
                      <a:r>
                        <a:rPr lang="zh-CN" altLang="en-US" sz="2600" b="1" dirty="0">
                          <a:solidFill>
                            <a:srgbClr val="FF0000"/>
                          </a:solidFill>
                          <a:sym typeface="+mn-ea"/>
                        </a:rPr>
                        <a:t>可能已经</a:t>
                      </a:r>
                      <a:endParaRPr lang="zh-CN" altLang="en-US" sz="2600" b="1" dirty="0">
                        <a:solidFill>
                          <a:srgbClr val="FF0000"/>
                        </a:solidFill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600" b="1" dirty="0">
                          <a:sym typeface="+mn-ea"/>
                        </a:rPr>
                        <a:t>2. </a:t>
                      </a:r>
                      <a:r>
                        <a:rPr lang="zh-CN" altLang="en-US" sz="2600" b="1" dirty="0">
                          <a:solidFill>
                            <a:srgbClr val="D60093"/>
                          </a:solidFill>
                          <a:sym typeface="+mn-ea"/>
                        </a:rPr>
                        <a:t>虚拟：</a:t>
                      </a:r>
                      <a:r>
                        <a:rPr lang="zh-CN" altLang="en-US" sz="2600" b="1" dirty="0">
                          <a:solidFill>
                            <a:srgbClr val="FF0000"/>
                          </a:solidFill>
                          <a:sym typeface="+mn-ea"/>
                        </a:rPr>
                        <a:t>本可能</a:t>
                      </a:r>
                      <a:r>
                        <a:rPr lang="zh-CN" altLang="en-US" sz="2600" b="1" dirty="0">
                          <a:sym typeface="+mn-ea"/>
                        </a:rPr>
                        <a:t>做的事实际没做（</a:t>
                      </a:r>
                      <a:r>
                        <a:rPr lang="en-US" altLang="zh-CN" sz="2600" b="1" dirty="0">
                          <a:sym typeface="+mn-ea"/>
                        </a:rPr>
                        <a:t>might)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880"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en-US" altLang="zh-CN" sz="2600" b="1" i="1" u="sng">
                          <a:solidFill>
                            <a:srgbClr val="008000"/>
                          </a:solidFill>
                        </a:rPr>
                        <a:t>would have done</a:t>
                      </a:r>
                      <a:endParaRPr lang="en-US" altLang="zh-CN" sz="2600" b="1" i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zh-CN" altLang="en-US" sz="2600" b="1">
                          <a:solidFill>
                            <a:srgbClr val="D60093"/>
                          </a:solidFill>
                          <a:latin typeface="Times New Roman" panose="02020603050405020304" pitchFamily="18" charset="0"/>
                        </a:rPr>
                        <a:t>虚拟：</a:t>
                      </a:r>
                      <a:r>
                        <a:rPr lang="zh-CN" altLang="en-US" sz="2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本要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做的事实际没做</a:t>
                      </a:r>
                      <a:endParaRPr lang="zh-CN" altLang="en-US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0565"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en-US" altLang="zh-CN" sz="2600" b="1" u="sng">
                          <a:solidFill>
                            <a:srgbClr val="008000"/>
                          </a:solidFill>
                          <a:sym typeface="+mn-ea"/>
                        </a:rPr>
                        <a:t>could have done</a:t>
                      </a:r>
                      <a:endParaRPr lang="en-US" altLang="zh-CN" sz="2600" b="1" u="sng">
                        <a:solidFill>
                          <a:srgbClr val="008000"/>
                        </a:solidFill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endParaRPr lang="en-US" altLang="zh-CN" sz="2600" b="1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zh-CN" altLang="en-US" sz="2600" b="1" dirty="0">
                          <a:solidFill>
                            <a:srgbClr val="D60093"/>
                          </a:solidFill>
                          <a:sym typeface="+mn-ea"/>
                        </a:rPr>
                        <a:t>虚拟：</a:t>
                      </a:r>
                      <a:r>
                        <a:rPr lang="zh-CN" altLang="en-US" sz="2600" b="1" dirty="0">
                          <a:solidFill>
                            <a:srgbClr val="FF0000"/>
                          </a:solidFill>
                          <a:sym typeface="+mn-ea"/>
                        </a:rPr>
                        <a:t>本能</a:t>
                      </a:r>
                      <a:r>
                        <a:rPr lang="zh-CN" altLang="en-US" sz="2600" b="1" dirty="0">
                          <a:sym typeface="+mn-ea"/>
                        </a:rPr>
                        <a:t>做的事实际却未做</a:t>
                      </a:r>
                      <a:endParaRPr lang="zh-CN" altLang="en-US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blinds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文本框 100353"/>
          <p:cNvSpPr txBox="1">
            <a:spLocks noChangeArrowheads="1"/>
          </p:cNvSpPr>
          <p:nvPr/>
        </p:nvSpPr>
        <p:spPr bwMode="auto">
          <a:xfrm>
            <a:off x="1752600" y="2209800"/>
            <a:ext cx="4495800" cy="1555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9600" b="1">
                <a:solidFill>
                  <a:srgbClr val="FF0000"/>
                </a:solidFill>
              </a:rPr>
              <a:t>should</a:t>
            </a:r>
            <a:endParaRPr lang="en-US" altLang="zh-CN" sz="9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文本框 52225"/>
          <p:cNvSpPr txBox="1"/>
          <p:nvPr/>
        </p:nvSpPr>
        <p:spPr>
          <a:xfrm>
            <a:off x="0" y="0"/>
            <a:ext cx="8893175" cy="739965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ct val="15000"/>
              </a:spcBef>
            </a:pPr>
            <a:r>
              <a:rPr lang="en-US" altLang="zh-CN" sz="32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1). should(</a:t>
            </a:r>
            <a:r>
              <a:rPr lang="zh-CN" altLang="en-US" sz="3200" b="1" u="sng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主观</a:t>
            </a:r>
            <a:r>
              <a:rPr lang="en-US" altLang="zh-CN" sz="32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) </a:t>
            </a:r>
            <a:r>
              <a:rPr lang="zh-CN" altLang="en-US" sz="32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和</a:t>
            </a:r>
            <a:r>
              <a:rPr lang="en-US" altLang="zh-CN" sz="32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ought to(</a:t>
            </a:r>
            <a:r>
              <a:rPr lang="zh-CN" altLang="en-US" sz="3200" b="1" u="sng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客观</a:t>
            </a:r>
            <a:r>
              <a:rPr lang="en-US" altLang="zh-CN" sz="32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)</a:t>
            </a:r>
            <a:r>
              <a:rPr lang="en-US" altLang="zh-CN" sz="3200" b="1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</a:t>
            </a:r>
            <a:r>
              <a:rPr lang="zh-CN" altLang="en-US" sz="3200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都表示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劝告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,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建议</a:t>
            </a:r>
            <a:r>
              <a:rPr lang="zh-CN" altLang="en-US" sz="3200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或有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责任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,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义务</a:t>
            </a:r>
            <a:r>
              <a:rPr lang="zh-CN" altLang="en-US" sz="3200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去做某事，“应该”。</a:t>
            </a:r>
            <a:endParaRPr lang="zh-CN" altLang="en-US" sz="3200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lnSpc>
                <a:spcPct val="105000"/>
              </a:lnSpc>
              <a:spcBef>
                <a:spcPct val="15000"/>
              </a:spcBef>
            </a:pPr>
            <a:r>
              <a:rPr lang="en-US" altLang="zh-CN" sz="3200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You should do as I told you.</a:t>
            </a:r>
            <a:endParaRPr lang="en-US" altLang="zh-CN" sz="3200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lnSpc>
                <a:spcPct val="105000"/>
              </a:lnSpc>
              <a:spcBef>
                <a:spcPct val="15000"/>
              </a:spcBef>
            </a:pPr>
            <a:r>
              <a:rPr lang="en-US" altLang="zh-CN" sz="3200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ought to 强调在客观上（法律，章程和道义）比should语气强。</a:t>
            </a:r>
            <a:endParaRPr lang="en-US" altLang="zh-CN" sz="3200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lnSpc>
                <a:spcPct val="105000"/>
              </a:lnSpc>
              <a:spcBef>
                <a:spcPct val="15000"/>
              </a:spcBef>
            </a:pPr>
            <a:r>
              <a:rPr lang="en-US" altLang="zh-CN" sz="3200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You ought to have an operation at once.</a:t>
            </a:r>
            <a:endParaRPr lang="en-US" altLang="zh-CN" sz="3200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lnSpc>
                <a:spcPct val="105000"/>
              </a:lnSpc>
              <a:spcBef>
                <a:spcPct val="15000"/>
              </a:spcBef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2). 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should/ought to have done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</a:t>
            </a:r>
            <a:r>
              <a:rPr lang="en-US" altLang="zh-CN" sz="3200">
                <a:solidFill>
                  <a:srgbClr val="FF0000"/>
                </a:solidFill>
              </a:rPr>
              <a:t>“</a:t>
            </a:r>
            <a:r>
              <a:rPr lang="zh-CN" altLang="en-US" sz="3200">
                <a:solidFill>
                  <a:srgbClr val="FF0000"/>
                </a:solidFill>
              </a:rPr>
              <a:t>本应该”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表示在过去本应该做而实际未做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; 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（虚拟）</a:t>
            </a:r>
            <a:endParaRPr lang="zh-CN" altLang="en-US" sz="3200">
              <a:solidFill>
                <a:srgbClr val="FF0000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lnSpc>
                <a:spcPct val="105000"/>
              </a:lnSpc>
              <a:spcBef>
                <a:spcPct val="15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shouldn’t/oughtn’t have done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：“本不应该”做而实际却做了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.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lnSpc>
                <a:spcPct val="105000"/>
              </a:lnSpc>
              <a:spcBef>
                <a:spcPct val="15000"/>
              </a:spcBef>
            </a:pPr>
            <a:r>
              <a:rPr lang="en-US" altLang="zh-CN" sz="3200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You should have come here earlier.</a:t>
            </a:r>
            <a:endParaRPr lang="en-US" altLang="zh-CN" sz="3200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lnSpc>
                <a:spcPct val="105000"/>
              </a:lnSpc>
              <a:spcBef>
                <a:spcPct val="15000"/>
              </a:spcBef>
            </a:pPr>
            <a:r>
              <a:rPr lang="en-US" altLang="zh-CN" sz="3200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You shouldn’t have been there.</a:t>
            </a:r>
            <a:endParaRPr lang="en-US" altLang="zh-CN" sz="3200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>
              <a:lnSpc>
                <a:spcPct val="105000"/>
              </a:lnSpc>
              <a:spcBef>
                <a:spcPct val="15000"/>
              </a:spcBef>
            </a:pPr>
            <a:endParaRPr lang="zh-CN" alt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文本框 101377"/>
          <p:cNvSpPr txBox="1">
            <a:spLocks noChangeArrowheads="1"/>
          </p:cNvSpPr>
          <p:nvPr/>
        </p:nvSpPr>
        <p:spPr bwMode="auto">
          <a:xfrm>
            <a:off x="0" y="0"/>
            <a:ext cx="9144000" cy="7597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  <a:spcBef>
                <a:spcPct val="15000"/>
              </a:spcBef>
            </a:pPr>
            <a:r>
              <a:rPr lang="zh-CN" altLang="en-US" sz="3600">
                <a:solidFill>
                  <a:srgbClr val="FF0000"/>
                </a:solidFill>
                <a:sym typeface="+mn-ea"/>
              </a:rPr>
              <a:t>构成其他虚拟语气。</a:t>
            </a:r>
            <a:endParaRPr lang="zh-CN" altLang="en-US" sz="3600">
              <a:solidFill>
                <a:srgbClr val="FF0000"/>
              </a:solidFill>
            </a:endParaRPr>
          </a:p>
          <a:p>
            <a:pPr marL="0" indent="0">
              <a:spcBef>
                <a:spcPct val="50000"/>
              </a:spcBef>
              <a:buFontTx/>
              <a:buNone/>
            </a:pPr>
            <a:r>
              <a:rPr lang="en-US" altLang="zh-CN" sz="3600" b="1">
                <a:latin typeface="Times New Roman" panose="02020603050405020304" pitchFamily="18" charset="0"/>
              </a:rPr>
              <a:t>He suggested that we 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</a:rPr>
              <a:t>should </a:t>
            </a:r>
            <a:r>
              <a:rPr lang="en-US" altLang="zh-CN" sz="3600" b="1">
                <a:latin typeface="Times New Roman" panose="02020603050405020304" pitchFamily="18" charset="0"/>
              </a:rPr>
              <a:t>act at once.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0" indent="0">
              <a:spcBef>
                <a:spcPct val="50000"/>
              </a:spcBef>
              <a:buFontTx/>
              <a:buNone/>
            </a:pPr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  <a:sym typeface="+mn-ea"/>
              </a:rPr>
              <a:t>4</a:t>
            </a:r>
            <a:r>
              <a:rPr lang="zh-CN" altLang="en-US" sz="36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  <a:sym typeface="+mn-ea"/>
              </a:rPr>
              <a:t>）</a:t>
            </a:r>
            <a:r>
              <a:rPr lang="zh-CN" altLang="en-US" sz="3600" b="1">
                <a:solidFill>
                  <a:schemeClr val="tx2"/>
                </a:solidFill>
                <a:sym typeface="+mn-ea"/>
              </a:rPr>
              <a:t>用于表推测。 语气较肯定，意为 “可能、该</a:t>
            </a:r>
            <a:r>
              <a:rPr lang="en-US" altLang="zh-CN" sz="3600" b="1">
                <a:solidFill>
                  <a:schemeClr val="tx2"/>
                </a:solidFill>
                <a:sym typeface="+mn-ea"/>
              </a:rPr>
              <a:t>…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altLang="zh-CN" sz="3600" b="1">
                <a:latin typeface="Times New Roman" panose="02020603050405020304" pitchFamily="18" charset="0"/>
              </a:rPr>
              <a:t>The boys shouldn’t be playing football.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altLang="zh-CN" sz="3600" b="1">
                <a:latin typeface="Times New Roman" panose="02020603050405020304" pitchFamily="18" charset="0"/>
              </a:rPr>
              <a:t>They should be at school.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altLang="zh-CN" sz="3600" b="1">
                <a:latin typeface="Times New Roman" panose="02020603050405020304" pitchFamily="18" charset="0"/>
                <a:sym typeface="+mn-ea"/>
              </a:rPr>
              <a:t>3.It 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should</a:t>
            </a:r>
            <a:r>
              <a:rPr lang="en-US" altLang="zh-CN" sz="3600" b="1">
                <a:latin typeface="Times New Roman" panose="02020603050405020304" pitchFamily="18" charset="0"/>
                <a:sym typeface="+mn-ea"/>
              </a:rPr>
              <a:t> be fine tomorrow.</a:t>
            </a:r>
            <a:endParaRPr lang="en-US" altLang="zh-CN" sz="3600" b="1">
              <a:latin typeface="Times New Roman" panose="02020603050405020304" pitchFamily="18" charset="0"/>
              <a:sym typeface="+mn-ea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4. *He left hours ago. They</a:t>
            </a:r>
            <a:r>
              <a:rPr lang="en-US" altLang="zh-CN" sz="3600" b="1" u="sng">
                <a:latin typeface="Times New Roman" panose="02020603050405020304" pitchFamily="18" charset="0"/>
              </a:rPr>
              <a:t> should have arrived</a:t>
            </a:r>
            <a:r>
              <a:rPr lang="en-US" altLang="zh-CN" sz="3600" b="1">
                <a:latin typeface="Times New Roman" panose="02020603050405020304" pitchFamily="18" charset="0"/>
              </a:rPr>
              <a:t> home by now.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endParaRPr lang="en-US" altLang="zh-CN" sz="36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blinds dir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He should have passed the exam, but he didn't.  </a:t>
            </a:r>
            <a:r>
              <a:rPr lang="zh-CN" altLang="en-US"/>
              <a:t>本能够，虚拟</a:t>
            </a:r>
            <a:endParaRPr lang="en-US" altLang="zh-CN"/>
          </a:p>
          <a:p>
            <a:r>
              <a:rPr lang="en-US" altLang="zh-CN"/>
              <a:t>*He should have passed, but I don't know for sure.  </a:t>
            </a:r>
            <a:r>
              <a:rPr lang="zh-CN" altLang="en-US"/>
              <a:t>应该已经通过了，对过去推测</a:t>
            </a:r>
            <a:endParaRPr lang="en-US" altLang="zh-CN"/>
          </a:p>
          <a:p>
            <a:r>
              <a:rPr lang="en-US" altLang="zh-CN"/>
              <a:t>I'm surprised that he should have failed in the test. </a:t>
            </a:r>
            <a:r>
              <a:rPr lang="zh-CN" altLang="en-US"/>
              <a:t>竟然， 虚拟</a:t>
            </a:r>
            <a:endParaRPr lang="en-US" altLang="zh-CN"/>
          </a:p>
          <a:p>
            <a:endParaRPr lang="en-US" altLang="zh-CN"/>
          </a:p>
        </p:txBody>
      </p:sp>
      <p:sp>
        <p:nvSpPr>
          <p:cNvPr id="5" name="矩形 4"/>
          <p:cNvSpPr/>
          <p:nvPr/>
        </p:nvSpPr>
        <p:spPr>
          <a:xfrm>
            <a:off x="2124075" y="2348865"/>
            <a:ext cx="2520315" cy="504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950085" y="3385820"/>
            <a:ext cx="5243830" cy="504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279650" y="4423410"/>
            <a:ext cx="2520315" cy="504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ldLvl="0" animBg="1"/>
      <p:bldP spid="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460" y="101600"/>
            <a:ext cx="8540750" cy="1143000"/>
          </a:xfrm>
        </p:spPr>
        <p:txBody>
          <a:bodyPr/>
          <a:p>
            <a:r>
              <a:rPr lang="zh-CN" altLang="en-US"/>
              <a:t>基本概念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052830"/>
            <a:ext cx="8737600" cy="5484495"/>
          </a:xfrm>
        </p:spPr>
        <p:txBody>
          <a:bodyPr/>
          <a:p>
            <a:r>
              <a:rPr lang="zh-CN" altLang="en-US" b="1" u="sng">
                <a:sym typeface="+mn-ea"/>
              </a:rPr>
              <a:t>和助动词不同，</a:t>
            </a:r>
            <a:r>
              <a:rPr lang="zh-CN" altLang="en-US" b="1">
                <a:sym typeface="+mn-ea"/>
              </a:rPr>
              <a:t>情态动词有一定的意义，无人称和数的变化。</a:t>
            </a:r>
            <a:endParaRPr lang="zh-CN" altLang="en-US" b="1" u="sng"/>
          </a:p>
          <a:p>
            <a:r>
              <a:rPr lang="zh-CN" altLang="en-US" b="1" u="sng"/>
              <a:t>和助动词相似，</a:t>
            </a:r>
            <a:r>
              <a:rPr lang="zh-CN" altLang="en-US"/>
              <a:t>帮助后面的动词构成谓语，表示时态，语气等，可以构成疑问和否定，</a:t>
            </a:r>
            <a:r>
              <a:rPr lang="en-US" altLang="zh-CN"/>
              <a:t> </a:t>
            </a:r>
            <a:r>
              <a:rPr lang="zh-CN" altLang="en-US"/>
              <a:t>如be, do, have, </a:t>
            </a:r>
            <a:r>
              <a:rPr lang="zh-CN" altLang="en-US" u="sng">
                <a:solidFill>
                  <a:schemeClr val="tx1"/>
                </a:solidFill>
              </a:rPr>
              <a:t>shall, will</a:t>
            </a:r>
            <a:r>
              <a:rPr lang="en-US" altLang="zh-CN" u="sng">
                <a:solidFill>
                  <a:schemeClr val="tx1"/>
                </a:solidFill>
              </a:rPr>
              <a:t>, would, should</a:t>
            </a:r>
            <a:r>
              <a:rPr lang="zh-CN" altLang="en-US"/>
              <a:t>等。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</a:rPr>
              <a:t>Will</a:t>
            </a:r>
            <a:r>
              <a:rPr lang="zh-CN" altLang="en-US"/>
              <a:t> they have anything to do tonight? </a:t>
            </a:r>
            <a:endParaRPr lang="zh-CN" altLang="en-US"/>
          </a:p>
          <a:p>
            <a:r>
              <a:rPr lang="zh-CN" altLang="en-US"/>
              <a:t>They </a:t>
            </a:r>
            <a:r>
              <a:rPr lang="en-US" altLang="zh-CN">
                <a:solidFill>
                  <a:srgbClr val="FF0000"/>
                </a:solidFill>
              </a:rPr>
              <a:t>would</a:t>
            </a:r>
            <a:r>
              <a:rPr lang="en-US" altLang="zh-CN"/>
              <a:t> </a:t>
            </a:r>
            <a:r>
              <a:rPr lang="zh-CN" altLang="en-US"/>
              <a:t>do everything to save the child. </a:t>
            </a:r>
            <a:endParaRPr lang="zh-CN" altLang="en-US"/>
          </a:p>
          <a:p>
            <a:r>
              <a:rPr lang="zh-CN" altLang="en-US"/>
              <a:t> I </a:t>
            </a:r>
            <a:r>
              <a:rPr lang="zh-CN" altLang="en-US">
                <a:solidFill>
                  <a:srgbClr val="FF0000"/>
                </a:solidFill>
              </a:rPr>
              <a:t>shall </a:t>
            </a:r>
            <a:r>
              <a:rPr lang="zh-CN" altLang="en-US"/>
              <a:t>study harder at English</a:t>
            </a:r>
            <a:r>
              <a:rPr lang="en-US" altLang="zh-CN"/>
              <a:t>.</a:t>
            </a:r>
            <a:endParaRPr lang="en-US" altLang="zh-CN"/>
          </a:p>
          <a:p>
            <a:r>
              <a:rPr lang="en-US" altLang="zh-CN"/>
              <a:t> He </a:t>
            </a:r>
            <a:r>
              <a:rPr lang="en-US" altLang="zh-CN">
                <a:solidFill>
                  <a:srgbClr val="FF0000"/>
                </a:solidFill>
              </a:rPr>
              <a:t>must not</a:t>
            </a:r>
            <a:r>
              <a:rPr lang="en-US" altLang="zh-CN"/>
              <a:t> leave.</a:t>
            </a:r>
            <a:endParaRPr lang="en-US" altLang="zh-CN"/>
          </a:p>
          <a:p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May</a:t>
            </a:r>
            <a:r>
              <a:rPr lang="en-US" altLang="zh-CN"/>
              <a:t> I come in</a:t>
            </a:r>
            <a:r>
              <a:rPr lang="zh-CN" altLang="en-US"/>
              <a:t>?</a:t>
            </a:r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文本框 82947"/>
          <p:cNvSpPr txBox="1">
            <a:spLocks noChangeArrowheads="1"/>
          </p:cNvSpPr>
          <p:nvPr/>
        </p:nvSpPr>
        <p:spPr bwMode="auto">
          <a:xfrm>
            <a:off x="186055" y="0"/>
            <a:ext cx="8772525" cy="74256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shall</a:t>
            </a:r>
            <a:endParaRPr lang="en-US" altLang="zh-CN" sz="3200" b="1" u="sng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arenR"/>
            </a:pP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在疑问句中</a:t>
            </a: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shall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用于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一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三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人称</a:t>
            </a: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表示征求对方的意见或指示</a:t>
            </a:r>
            <a:endParaRPr lang="zh-CN" altLang="en-US" sz="3200" b="1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</a:rPr>
              <a:t> Shall those goods be sent over to you at once?</a:t>
            </a:r>
            <a:endParaRPr lang="en-US" altLang="zh-CN" sz="3200" b="1"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</a:rPr>
              <a:t>What </a:t>
            </a:r>
            <a:r>
              <a:rPr lang="en-US" altLang="zh-CN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shall I</a:t>
            </a:r>
            <a:r>
              <a:rPr lang="en-US" altLang="zh-CN" sz="3200" b="1">
                <a:latin typeface="Times New Roman" panose="02020603050405020304" pitchFamily="18" charset="0"/>
              </a:rPr>
              <a:t> do to help you?</a:t>
            </a:r>
            <a:endParaRPr lang="en-US" altLang="zh-CN" sz="3200" b="1"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2) 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在陈述句中</a:t>
            </a: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shall 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用于二</a:t>
            </a: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三人称</a:t>
            </a: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表示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说话者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给对方的</a:t>
            </a:r>
            <a:r>
              <a:rPr lang="zh-CN" altLang="en-US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告戒</a:t>
            </a:r>
            <a:r>
              <a:rPr lang="en-US" altLang="zh-CN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警告</a:t>
            </a:r>
            <a:r>
              <a:rPr lang="en-US" altLang="zh-CN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命令</a:t>
            </a:r>
            <a:r>
              <a:rPr lang="en-US" altLang="zh-CN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决心</a:t>
            </a:r>
            <a:r>
              <a:rPr lang="en-US" altLang="zh-CN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允诺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等意图</a:t>
            </a: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.</a:t>
            </a:r>
            <a:endParaRPr lang="en-US" altLang="zh-CN" sz="3200" b="1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  </a:t>
            </a:r>
            <a:r>
              <a:rPr lang="en-US" altLang="zh-CN" sz="3200" b="1">
                <a:latin typeface="Times New Roman" panose="02020603050405020304" pitchFamily="18" charset="0"/>
              </a:rPr>
              <a:t>He shall go with us.</a:t>
            </a:r>
            <a:endParaRPr lang="en-US" altLang="zh-CN" sz="3200" b="1"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</a:rPr>
              <a:t>  I  think you shall do it.</a:t>
            </a:r>
            <a:endParaRPr lang="en-US" altLang="zh-CN" sz="3200" b="1"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en-US" altLang="zh-CN" sz="32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</a:rPr>
              <a:t>  </a:t>
            </a:r>
            <a:r>
              <a:rPr lang="en-US" altLang="zh-CN" sz="3200" b="1" u="sng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</a:rPr>
              <a:t>表示强制,用于法令、条约、规章中,意为“必须,应该”</a:t>
            </a:r>
            <a:endParaRPr lang="en-US" altLang="zh-CN" sz="3200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r>
              <a:rPr lang="en-US" altLang="zh-CN" sz="32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</a:rPr>
              <a:t>3</a:t>
            </a:r>
            <a:r>
              <a:rPr lang="zh-CN" altLang="en-US" sz="32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</a:rPr>
              <a:t>）陈述句的</a:t>
            </a:r>
            <a:r>
              <a:rPr lang="en-US" altLang="zh-CN" sz="32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</a:rPr>
              <a:t>shall</a:t>
            </a:r>
            <a:r>
              <a:rPr lang="zh-CN" altLang="en-US" sz="3200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Times New Roman" panose="02020603050405020304" pitchFamily="18" charset="0"/>
              </a:rPr>
              <a:t>用于第一人称</a:t>
            </a:r>
            <a:r>
              <a:rPr lang="zh-CN" altLang="en-US" sz="3200" b="1">
                <a:latin typeface="Times New Roman" panose="02020603050405020304" pitchFamily="18" charset="0"/>
              </a:rPr>
              <a:t>，将来或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决心</a:t>
            </a:r>
            <a:r>
              <a:rPr lang="zh-CN" altLang="en-US" sz="3200" b="1">
                <a:latin typeface="Times New Roman" panose="02020603050405020304" pitchFamily="18" charset="0"/>
              </a:rPr>
              <a:t>。</a:t>
            </a:r>
            <a:endParaRPr lang="en-US" altLang="zh-CN" sz="3200" b="1"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</a:pPr>
            <a:endParaRPr lang="zh-CN" altLang="en-US" sz="32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文本框 96257"/>
          <p:cNvSpPr txBox="1">
            <a:spLocks noChangeArrowheads="1"/>
          </p:cNvSpPr>
          <p:nvPr/>
        </p:nvSpPr>
        <p:spPr bwMode="auto">
          <a:xfrm>
            <a:off x="0" y="0"/>
            <a:ext cx="9144000" cy="68624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zh-CN" altLang="en-US" sz="4400" b="1">
                <a:latin typeface="Times New Roman" panose="02020603050405020304" pitchFamily="18" charset="0"/>
              </a:rPr>
              <a:t>判断语气：</a:t>
            </a:r>
            <a:endParaRPr lang="zh-CN" altLang="en-US" sz="4400" b="1"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1. You </a:t>
            </a:r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</a:rPr>
              <a:t>shall</a:t>
            </a:r>
            <a:r>
              <a:rPr lang="en-US" altLang="zh-CN" sz="3600" b="1">
                <a:latin typeface="Times New Roman" panose="02020603050405020304" pitchFamily="18" charset="0"/>
              </a:rPr>
              <a:t> do as I say. </a:t>
            </a:r>
            <a:r>
              <a:rPr lang="zh-CN" altLang="en-US" sz="3600" b="1"/>
              <a:t>命令</a:t>
            </a:r>
            <a:endParaRPr lang="zh-CN" altLang="en-US" sz="3600" b="1"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2. Nobody </a:t>
            </a:r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</a:rPr>
              <a:t>shall </a:t>
            </a:r>
            <a:r>
              <a:rPr lang="en-US" altLang="zh-CN" sz="3600" b="1">
                <a:latin typeface="Times New Roman" panose="02020603050405020304" pitchFamily="18" charset="0"/>
              </a:rPr>
              <a:t>say a word. </a:t>
            </a:r>
            <a:r>
              <a:rPr lang="zh-CN" altLang="en-US" sz="3600" b="1"/>
              <a:t>命令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3. You </a:t>
            </a:r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</a:rPr>
              <a:t>shall</a:t>
            </a:r>
            <a:r>
              <a:rPr lang="en-US" altLang="zh-CN" sz="3600" b="1">
                <a:latin typeface="Times New Roman" panose="02020603050405020304" pitchFamily="18" charset="0"/>
              </a:rPr>
              <a:t> fall behind in your exam if you keep playing. </a:t>
            </a:r>
            <a:r>
              <a:rPr lang="zh-CN" altLang="en-US" sz="3600" b="1"/>
              <a:t>告戒</a:t>
            </a:r>
            <a:r>
              <a:rPr lang="en-US" altLang="zh-CN" sz="3600" b="1"/>
              <a:t>,</a:t>
            </a:r>
            <a:r>
              <a:rPr lang="zh-CN" altLang="en-US" sz="3600" b="1"/>
              <a:t>警告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/>
            <a:r>
              <a:rPr lang="en-US" altLang="zh-CN" sz="3600" b="1">
                <a:latin typeface="Times New Roman" panose="02020603050405020304" pitchFamily="18" charset="0"/>
              </a:rPr>
              <a:t>4. You </a:t>
            </a:r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</a:rPr>
              <a:t>shall</a:t>
            </a:r>
            <a:r>
              <a:rPr lang="en-US" altLang="zh-CN" sz="3600" b="1">
                <a:latin typeface="Times New Roman" panose="02020603050405020304" pitchFamily="18" charset="0"/>
              </a:rPr>
              <a:t> have a nice present for your birthday. </a:t>
            </a:r>
            <a:r>
              <a:rPr lang="zh-CN" altLang="en-US" sz="3600" b="1"/>
              <a:t>允诺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/>
            <a:r>
              <a:rPr lang="en-US" altLang="zh-CN" sz="3600" b="1">
                <a:latin typeface="Times New Roman" panose="02020603050405020304" pitchFamily="18" charset="0"/>
              </a:rPr>
              <a:t>5. He </a:t>
            </a:r>
            <a:r>
              <a:rPr lang="en-US" altLang="zh-CN" sz="3600" b="1">
                <a:solidFill>
                  <a:schemeClr val="tx2"/>
                </a:solidFill>
                <a:latin typeface="Times New Roman" panose="02020603050405020304" pitchFamily="18" charset="0"/>
              </a:rPr>
              <a:t>shall</a:t>
            </a:r>
            <a:r>
              <a:rPr lang="en-US" altLang="zh-CN" sz="3600" b="1">
                <a:latin typeface="Times New Roman" panose="02020603050405020304" pitchFamily="18" charset="0"/>
              </a:rPr>
              <a:t> have the book when I finished reading it.  </a:t>
            </a:r>
            <a:r>
              <a:rPr lang="zh-CN" altLang="en-US" sz="3600" b="1"/>
              <a:t>允诺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endParaRPr lang="en-US" altLang="zh-CN" sz="3600" b="1">
              <a:latin typeface="Times New Roman" panose="02020603050405020304" pitchFamily="18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4716463" y="836613"/>
            <a:ext cx="1563687" cy="7921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435600" y="1700213"/>
            <a:ext cx="1563688" cy="7921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3203575" y="3068638"/>
            <a:ext cx="1873250" cy="7921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1979613" y="4221163"/>
            <a:ext cx="1563687" cy="7921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2195513" y="5229225"/>
            <a:ext cx="1563687" cy="7921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2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nimBg="1"/>
      <p:bldP spid="49156" grpId="0" animBg="1"/>
      <p:bldP spid="49157" grpId="0" animBg="1"/>
      <p:bldP spid="49158" grpId="0" animBg="1"/>
      <p:bldP spid="4915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矩形 99329"/>
          <p:cNvSpPr>
            <a:spLocks noChangeArrowheads="1"/>
          </p:cNvSpPr>
          <p:nvPr/>
        </p:nvSpPr>
        <p:spPr bwMode="auto">
          <a:xfrm>
            <a:off x="0" y="0"/>
            <a:ext cx="9144000" cy="51165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 ---Excuse me, but I want to use your computer to type a report.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  ---You ____have my computer if you don’t take care of it.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  A shan’t      B might not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  C needn’t  D shouldn’t</a:t>
            </a:r>
            <a:endParaRPr lang="en-US" altLang="zh-CN" sz="4400" b="1">
              <a:latin typeface="Times New Roman" panose="02020603050405020304" pitchFamily="18" charset="0"/>
            </a:endParaRPr>
          </a:p>
        </p:txBody>
      </p:sp>
      <p:sp>
        <p:nvSpPr>
          <p:cNvPr id="99331" name="文本框 99330"/>
          <p:cNvSpPr txBox="1">
            <a:spLocks noChangeArrowheads="1"/>
          </p:cNvSpPr>
          <p:nvPr/>
        </p:nvSpPr>
        <p:spPr bwMode="auto">
          <a:xfrm>
            <a:off x="217488" y="3284538"/>
            <a:ext cx="609600" cy="1736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0000"/>
                </a:solidFill>
              </a:rPr>
              <a:t>A   </a:t>
            </a:r>
            <a:endParaRPr lang="en-US" altLang="zh-CN" sz="5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文本框 50178"/>
          <p:cNvSpPr txBox="1">
            <a:spLocks noChangeArrowheads="1"/>
          </p:cNvSpPr>
          <p:nvPr/>
        </p:nvSpPr>
        <p:spPr bwMode="auto">
          <a:xfrm>
            <a:off x="146050" y="0"/>
            <a:ext cx="8852535" cy="7477760"/>
          </a:xfrm>
          <a:prstGeom prst="rect">
            <a:avLst/>
          </a:prstGeom>
          <a:noFill/>
          <a:ln w="25400">
            <a:noFill/>
            <a:miter lim="800000"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</a:rPr>
              <a:t>1.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</a:rPr>
              <a:t>will </a:t>
            </a:r>
            <a:r>
              <a:rPr lang="zh-CN" altLang="zh-CN" sz="28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在疑问句</a:t>
            </a:r>
            <a:r>
              <a:rPr lang="zh-CN" altLang="en-US" sz="28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主语是第二人称</a:t>
            </a:r>
            <a:r>
              <a:rPr lang="zh-CN" altLang="zh-CN" sz="28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中表示请求和建议.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would 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比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will 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更婉转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,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礼貌</a:t>
            </a:r>
            <a:endParaRPr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</a:t>
            </a:r>
            <a:r>
              <a:rPr lang="en-US" altLang="zh-CN" sz="2800" b="1" u="sng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Will you</a:t>
            </a:r>
            <a:r>
              <a:rPr lang="en-US" altLang="zh-CN" sz="2800" b="1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come to my office?</a:t>
            </a:r>
            <a:endParaRPr lang="en-US" altLang="zh-CN" sz="2800" b="1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endParaRPr lang="en-US" altLang="zh-CN" sz="2800" b="1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2.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表示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愿意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去做某事或决心做某事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. would 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为过去式</a:t>
            </a:r>
            <a:endParaRPr lang="en-US" altLang="zh-CN" sz="2800" b="1">
              <a:solidFill>
                <a:schemeClr val="tx2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</a:t>
            </a:r>
            <a:r>
              <a:rPr lang="en-US" altLang="zh-CN" sz="2800" b="1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I will marry you.</a:t>
            </a:r>
            <a:endParaRPr lang="en-US" altLang="zh-CN" sz="2800" b="1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</a:t>
            </a:r>
            <a:r>
              <a:rPr lang="en-US" altLang="zh-CN" sz="2800" b="1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If you </a:t>
            </a:r>
            <a:r>
              <a:rPr lang="en-US" altLang="zh-CN" sz="2800" b="1" u="sng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will come</a:t>
            </a:r>
            <a:r>
              <a:rPr lang="en-US" altLang="zh-CN" sz="2800" b="1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to the party, we will  be very happy.</a:t>
            </a:r>
            <a:endParaRPr lang="en-US" altLang="zh-CN" sz="2800" b="1"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/>
            <a:r>
              <a:rPr lang="en-US" altLang="zh-CN" sz="2800" b="1"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(</a:t>
            </a:r>
            <a:r>
              <a:rPr lang="zh-CN" altLang="en-US" sz="2800" b="1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作为情态动词</a:t>
            </a:r>
            <a:r>
              <a:rPr lang="en-US" altLang="zh-CN" sz="2800" b="1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will </a:t>
            </a:r>
            <a:r>
              <a:rPr lang="zh-CN" altLang="en-US" sz="2800" b="1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可以用于条件状语从句</a:t>
            </a:r>
            <a:r>
              <a:rPr lang="en-US" altLang="zh-CN" sz="2800" b="1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)</a:t>
            </a:r>
            <a:endParaRPr lang="en-US" altLang="zh-CN" sz="2800" b="1">
              <a:solidFill>
                <a:srgbClr val="FF0000"/>
              </a:solidFill>
              <a:latin typeface="楷体_GB2312"/>
              <a:ea typeface="楷体_GB2312"/>
              <a:cs typeface="楷体_GB2312"/>
            </a:endParaRPr>
          </a:p>
          <a:p>
            <a:pPr marL="342900" indent="-342900"/>
            <a:endParaRPr lang="zh-CN" altLang="en-US" sz="2800" b="1">
              <a:solidFill>
                <a:srgbClr val="FF0000"/>
              </a:solidFill>
              <a:latin typeface="楷体_GB2312"/>
              <a:ea typeface="楷体_GB2312"/>
              <a:cs typeface="楷体_GB2312"/>
            </a:endParaRPr>
          </a:p>
          <a:p>
            <a:pPr marL="342900" indent="-342900"/>
            <a:r>
              <a:rPr lang="en-US" altLang="zh-CN" sz="2800" b="1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3.</a:t>
            </a:r>
            <a:r>
              <a:rPr lang="en-US" altLang="zh-CN" sz="2800" b="1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“通常会”“</a:t>
            </a:r>
            <a:r>
              <a:rPr lang="zh-CN" altLang="en-US" sz="2800" b="1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总是</a:t>
            </a:r>
            <a:r>
              <a:rPr lang="en-US" altLang="zh-CN" sz="2800" b="1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”</a:t>
            </a:r>
            <a:r>
              <a:rPr lang="en-US" altLang="zh-CN" sz="28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 用于表明某动作通常以特定方式发生</a:t>
            </a:r>
            <a:r>
              <a:rPr lang="zh-CN" altLang="en-US" sz="28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， 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华文行楷" panose="02010800040101010101" charset="-122"/>
                <a:cs typeface="Times New Roman" panose="02020603050405020304" pitchFamily="18" charset="0"/>
                <a:sym typeface="+mn-ea"/>
              </a:rPr>
              <a:t>would </a:t>
            </a:r>
            <a:r>
              <a:rPr lang="zh-CN" altLang="en-US" sz="28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为过去式（will表示现在的习惯，would表示过去的习惯）</a:t>
            </a:r>
            <a:endParaRPr lang="zh-CN" altLang="en-US" sz="2800" b="1">
              <a:solidFill>
                <a:schemeClr val="tx2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  <a:sym typeface="+mn-ea"/>
            </a:endParaRPr>
          </a:p>
          <a:p>
            <a:pPr marL="342900" indent="-342900"/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Fish will die without water. </a:t>
            </a:r>
            <a:endParaRPr lang="en-US" altLang="zh-CN" sz="2800" b="1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342900" indent="-342900"/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Whenever I passed my school I would see my teachers who taught me 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5 years ago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.</a:t>
            </a:r>
            <a:endParaRPr lang="en-US" altLang="zh-CN" sz="2800" b="1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342900" indent="-342900"/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4. </a:t>
            </a:r>
            <a:r>
              <a:rPr lang="zh-CN" altLang="en-US" sz="2800" b="1">
                <a:solidFill>
                  <a:schemeClr val="tx2"/>
                </a:solidFill>
                <a:latin typeface="华文行楷" panose="02010800040101010101" charset="-122"/>
                <a:ea typeface="华文行楷" panose="02010800040101010101" charset="-122"/>
                <a:cs typeface="Times New Roman" panose="02020603050405020304" pitchFamily="18" charset="0"/>
              </a:rPr>
              <a:t>表功能。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The computer won't start.</a:t>
            </a:r>
            <a:endParaRPr lang="en-US" altLang="zh-CN" sz="2800" b="1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342900" indent="-342900"/>
            <a:endParaRPr lang="en-US" altLang="zh-CN" sz="2800" b="1">
              <a:solidFill>
                <a:schemeClr val="tx2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4034" name="文本框 50181"/>
          <p:cNvSpPr txBox="1">
            <a:spLocks noChangeArrowheads="1"/>
          </p:cNvSpPr>
          <p:nvPr/>
        </p:nvSpPr>
        <p:spPr bwMode="auto">
          <a:xfrm>
            <a:off x="1440815" y="-207328"/>
            <a:ext cx="496887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u="sng">
                <a:solidFill>
                  <a:srgbClr val="FF3300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will</a:t>
            </a:r>
            <a:r>
              <a:rPr lang="en-US" altLang="zh-CN" sz="3200" b="1" u="sng">
                <a:latin typeface="Times New Roman" panose="02020603050405020304" pitchFamily="18" charset="0"/>
              </a:rPr>
              <a:t> </a:t>
            </a:r>
            <a:r>
              <a:rPr lang="zh-CN" altLang="en-US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和</a:t>
            </a:r>
            <a:r>
              <a:rPr lang="en-US" altLang="zh-CN" sz="3200" b="1" u="sng">
                <a:solidFill>
                  <a:srgbClr val="FF0000"/>
                </a:solidFill>
                <a:latin typeface="Times New Roman" panose="02020603050405020304" pitchFamily="18" charset="0"/>
              </a:rPr>
              <a:t>would</a:t>
            </a:r>
            <a:endParaRPr lang="en-US" altLang="zh-CN" sz="3200" b="1" u="sng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blinds dir="vert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文本框 54273"/>
          <p:cNvSpPr txBox="1">
            <a:spLocks noChangeArrowheads="1"/>
          </p:cNvSpPr>
          <p:nvPr/>
        </p:nvSpPr>
        <p:spPr bwMode="auto">
          <a:xfrm>
            <a:off x="2843213" y="44450"/>
            <a:ext cx="3744912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u="sng">
                <a:solidFill>
                  <a:srgbClr val="FF3300"/>
                </a:solidFill>
                <a:latin typeface="Times New Roman" panose="02020603050405020304" pitchFamily="18" charset="0"/>
              </a:rPr>
              <a:t>would</a:t>
            </a:r>
            <a:r>
              <a:rPr lang="zh-CN" altLang="en-US" sz="4000" b="1" u="sng">
                <a:solidFill>
                  <a:srgbClr val="FF3300"/>
                </a:solidFill>
                <a:latin typeface="Times New Roman" panose="02020603050405020304" pitchFamily="18" charset="0"/>
              </a:rPr>
              <a:t>和</a:t>
            </a:r>
            <a:r>
              <a:rPr lang="en-US" altLang="zh-CN" sz="4000" b="1" u="sng">
                <a:solidFill>
                  <a:srgbClr val="FF3300"/>
                </a:solidFill>
                <a:latin typeface="Times New Roman" panose="02020603050405020304" pitchFamily="18" charset="0"/>
              </a:rPr>
              <a:t>used to</a:t>
            </a:r>
            <a:endParaRPr lang="en-US" altLang="zh-CN" sz="4000" b="1" u="sng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2" name="文本框 54274"/>
          <p:cNvSpPr txBox="1">
            <a:spLocks noChangeArrowheads="1"/>
          </p:cNvSpPr>
          <p:nvPr/>
        </p:nvSpPr>
        <p:spPr bwMode="auto">
          <a:xfrm>
            <a:off x="179388" y="692150"/>
            <a:ext cx="8785225" cy="5628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）</a:t>
            </a: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</a:rPr>
              <a:t>used to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表示过去与现在或过去某时与后来的情况有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不同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，而</a:t>
            </a: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</a:rPr>
              <a:t>would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只表过去的习惯</a:t>
            </a: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过去往往</a:t>
            </a: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</a:rPr>
              <a:t>)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。常与often,　every day连用</a:t>
            </a:r>
            <a:endParaRPr lang="zh-CN" altLang="en-US" sz="36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People </a:t>
            </a:r>
            <a:r>
              <a:rPr lang="en-US" altLang="zh-CN" sz="3600" b="1" i="1">
                <a:latin typeface="Times New Roman" panose="02020603050405020304" pitchFamily="18" charset="0"/>
              </a:rPr>
              <a:t>used to</a:t>
            </a:r>
            <a:r>
              <a:rPr lang="en-US" altLang="zh-CN" sz="3600" b="1">
                <a:latin typeface="Times New Roman" panose="02020603050405020304" pitchFamily="18" charset="0"/>
              </a:rPr>
              <a:t> think that the earth was flat.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We would sit in the yard every evening and listen to his story.(过去重复的行为)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）表示过去经常的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状态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用</a:t>
            </a: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</a:rPr>
              <a:t>used to</a:t>
            </a:r>
            <a:r>
              <a:rPr lang="zh-CN" altLang="en-US" sz="3600" b="1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endParaRPr lang="zh-CN" altLang="en-US" sz="36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600" b="1">
                <a:latin typeface="Times New Roman" panose="02020603050405020304" pitchFamily="18" charset="0"/>
              </a:rPr>
              <a:t>She </a:t>
            </a:r>
            <a:r>
              <a:rPr lang="en-US" altLang="zh-CN" sz="3600" b="1" i="1">
                <a:latin typeface="Times New Roman" panose="02020603050405020304" pitchFamily="18" charset="0"/>
              </a:rPr>
              <a:t>used to</a:t>
            </a:r>
            <a:r>
              <a:rPr lang="en-US" altLang="zh-CN" sz="3600" b="1">
                <a:latin typeface="Times New Roman" panose="02020603050405020304" pitchFamily="18" charset="0"/>
              </a:rPr>
              <a:t> be fat. </a:t>
            </a:r>
            <a:endParaRPr lang="en-US" altLang="zh-CN" sz="3600" b="1">
              <a:latin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en-US" altLang="zh-CN" sz="3600" b="1">
                <a:latin typeface="Times New Roman" panose="02020603050405020304" pitchFamily="18" charset="0"/>
              </a:rPr>
              <a:t>There used to be to park here. </a:t>
            </a:r>
            <a:endParaRPr lang="en-US" altLang="zh-CN" sz="36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blinds dir="vert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文本框 55297"/>
          <p:cNvSpPr txBox="1"/>
          <p:nvPr/>
        </p:nvSpPr>
        <p:spPr>
          <a:xfrm>
            <a:off x="2517775" y="188913"/>
            <a:ext cx="3638550" cy="823912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need</a:t>
            </a:r>
            <a:r>
              <a:rPr lang="zh-CN" altLang="en-US" sz="4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和</a:t>
            </a:r>
            <a:r>
              <a:rPr lang="en-US" altLang="zh-CN" sz="4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dare</a:t>
            </a:r>
            <a:r>
              <a:rPr lang="en-US" altLang="zh-CN" sz="3600" b="1" u="sng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en-US" altLang="zh-CN" sz="3600" b="1" u="sng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7346" name="文本框 55298"/>
          <p:cNvSpPr txBox="1">
            <a:spLocks noChangeArrowheads="1"/>
          </p:cNvSpPr>
          <p:nvPr/>
        </p:nvSpPr>
        <p:spPr bwMode="auto">
          <a:xfrm>
            <a:off x="179388" y="1497013"/>
            <a:ext cx="8351837" cy="3476625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chemeClr val="tx2"/>
                </a:solidFill>
                <a:latin typeface="Times New Roman" panose="02020603050405020304" pitchFamily="18" charset="0"/>
              </a:rPr>
              <a:t>1) </a:t>
            </a:r>
            <a:r>
              <a:rPr lang="zh-CN" altLang="en-US" sz="4000" b="1">
                <a:solidFill>
                  <a:schemeClr val="tx2"/>
                </a:solidFill>
                <a:latin typeface="Times New Roman" panose="02020603050405020304" pitchFamily="18" charset="0"/>
              </a:rPr>
              <a:t>作为</a:t>
            </a:r>
            <a:r>
              <a:rPr lang="zh-CN" altLang="en-US" sz="4000" b="1" u="sng">
                <a:solidFill>
                  <a:schemeClr val="tx2"/>
                </a:solidFill>
                <a:latin typeface="Times New Roman" panose="02020603050405020304" pitchFamily="18" charset="0"/>
              </a:rPr>
              <a:t>情态动词</a:t>
            </a:r>
            <a:r>
              <a:rPr lang="zh-CN" altLang="en-US" sz="4000" b="1">
                <a:solidFill>
                  <a:schemeClr val="tx2"/>
                </a:solidFill>
                <a:latin typeface="Times New Roman" panose="02020603050405020304" pitchFamily="18" charset="0"/>
              </a:rPr>
              <a:t>时，两者都主要用于疑问句、否定句和条件句</a:t>
            </a:r>
            <a:r>
              <a:rPr lang="en-US" altLang="zh-CN" sz="4000" b="1">
                <a:solidFill>
                  <a:schemeClr val="tx2"/>
                </a:solidFill>
                <a:latin typeface="Times New Roman" panose="02020603050405020304" pitchFamily="18" charset="0"/>
              </a:rPr>
              <a:t>,need</a:t>
            </a:r>
            <a:r>
              <a:rPr lang="zh-CN" altLang="en-US" sz="4000" b="1">
                <a:solidFill>
                  <a:schemeClr val="tx2"/>
                </a:solidFill>
                <a:latin typeface="Times New Roman" panose="02020603050405020304" pitchFamily="18" charset="0"/>
              </a:rPr>
              <a:t>无时态变化，</a:t>
            </a:r>
            <a:r>
              <a:rPr lang="en-US" altLang="zh-CN" sz="4000" b="1">
                <a:solidFill>
                  <a:schemeClr val="tx2"/>
                </a:solidFill>
                <a:latin typeface="Times New Roman" panose="02020603050405020304" pitchFamily="18" charset="0"/>
              </a:rPr>
              <a:t>dare </a:t>
            </a:r>
            <a:r>
              <a:rPr lang="zh-CN" altLang="en-US" sz="4000" b="1">
                <a:solidFill>
                  <a:schemeClr val="tx2"/>
                </a:solidFill>
                <a:latin typeface="Times New Roman" panose="02020603050405020304" pitchFamily="18" charset="0"/>
              </a:rPr>
              <a:t>有过去式</a:t>
            </a:r>
            <a:r>
              <a:rPr lang="en-US" altLang="zh-CN" sz="4000" b="1">
                <a:solidFill>
                  <a:schemeClr val="tx2"/>
                </a:solidFill>
                <a:latin typeface="Times New Roman" panose="02020603050405020304" pitchFamily="18" charset="0"/>
              </a:rPr>
              <a:t>dared</a:t>
            </a:r>
            <a:endParaRPr lang="en-US" altLang="zh-CN" sz="4000" b="1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chemeClr val="tx2"/>
                </a:solidFill>
                <a:latin typeface="Times New Roman" panose="02020603050405020304" pitchFamily="18" charset="0"/>
              </a:rPr>
              <a:t>2)</a:t>
            </a:r>
            <a:r>
              <a:rPr lang="en-US" altLang="zh-CN" sz="400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4000" b="1">
                <a:solidFill>
                  <a:schemeClr val="tx2"/>
                </a:solidFill>
                <a:latin typeface="Times New Roman" panose="02020603050405020304" pitchFamily="18" charset="0"/>
              </a:rPr>
              <a:t>作</a:t>
            </a:r>
            <a:r>
              <a:rPr lang="zh-CN" altLang="en-US" sz="4000" b="1" u="sng">
                <a:solidFill>
                  <a:schemeClr val="tx2"/>
                </a:solidFill>
                <a:latin typeface="Times New Roman" panose="02020603050405020304" pitchFamily="18" charset="0"/>
              </a:rPr>
              <a:t>实义动词</a:t>
            </a:r>
            <a:r>
              <a:rPr lang="zh-CN" altLang="en-US" sz="4000" b="1">
                <a:solidFill>
                  <a:schemeClr val="tx2"/>
                </a:solidFill>
                <a:latin typeface="Times New Roman" panose="02020603050405020304" pitchFamily="18" charset="0"/>
              </a:rPr>
              <a:t>时，和普通动词用法相同，后面的不定式须带</a:t>
            </a:r>
            <a:r>
              <a:rPr lang="en-US" altLang="zh-CN" sz="4000">
                <a:solidFill>
                  <a:srgbClr val="FF0000"/>
                </a:solidFill>
                <a:latin typeface="Times New Roman" panose="02020603050405020304" pitchFamily="18" charset="0"/>
              </a:rPr>
              <a:t>to</a:t>
            </a:r>
            <a:endParaRPr lang="zh-CN" altLang="en-US" sz="40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blinds dir="vert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文本框 103425"/>
          <p:cNvSpPr txBox="1">
            <a:spLocks noChangeArrowheads="1"/>
          </p:cNvSpPr>
          <p:nvPr/>
        </p:nvSpPr>
        <p:spPr bwMode="auto">
          <a:xfrm>
            <a:off x="228600" y="260350"/>
            <a:ext cx="8915400" cy="30210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>
                <a:latin typeface="Times New Roman" panose="02020603050405020304" pitchFamily="18" charset="0"/>
              </a:rPr>
              <a:t>---Dare you go there alone?</a:t>
            </a:r>
            <a:endParaRPr lang="en-US" altLang="zh-CN" sz="48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800" b="1">
                <a:latin typeface="Times New Roman" panose="02020603050405020304" pitchFamily="18" charset="0"/>
              </a:rPr>
              <a:t>---Yes,I  _____.</a:t>
            </a:r>
            <a:endParaRPr lang="en-US" altLang="zh-CN" sz="48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800" b="1">
                <a:latin typeface="Times New Roman" panose="02020603050405020304" pitchFamily="18" charset="0"/>
              </a:rPr>
              <a:t>---No, I  _______.</a:t>
            </a:r>
            <a:endParaRPr lang="en-US" altLang="zh-CN" sz="4800" b="1">
              <a:latin typeface="Times New Roman" panose="02020603050405020304" pitchFamily="18" charset="0"/>
            </a:endParaRPr>
          </a:p>
        </p:txBody>
      </p:sp>
      <p:sp>
        <p:nvSpPr>
          <p:cNvPr id="58370" name="文本框 103426"/>
          <p:cNvSpPr txBox="1">
            <a:spLocks noChangeArrowheads="1"/>
          </p:cNvSpPr>
          <p:nvPr/>
        </p:nvSpPr>
        <p:spPr bwMode="auto">
          <a:xfrm>
            <a:off x="0" y="3471863"/>
            <a:ext cx="9144000" cy="3386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>
                <a:latin typeface="Times New Roman" panose="02020603050405020304" pitchFamily="18" charset="0"/>
              </a:rPr>
              <a:t>You dare  go there alone, ____________  ?</a:t>
            </a:r>
            <a:endParaRPr lang="en-US" altLang="zh-CN" sz="48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800" b="1">
                <a:latin typeface="Times New Roman" panose="02020603050405020304" pitchFamily="18" charset="0"/>
              </a:rPr>
              <a:t>You dare to go there alone,</a:t>
            </a:r>
            <a:r>
              <a:rPr lang="en-US" altLang="zh-CN" sz="4800" b="1">
                <a:latin typeface="Comic Sans MS" panose="030F0702030302020204" pitchFamily="66" charset="0"/>
              </a:rPr>
              <a:t> ___________?</a:t>
            </a:r>
            <a:endParaRPr lang="en-US" altLang="zh-CN" sz="4800" b="1">
              <a:latin typeface="Comic Sans MS" panose="030F0702030302020204" pitchFamily="66" charset="0"/>
            </a:endParaRPr>
          </a:p>
        </p:txBody>
      </p:sp>
      <p:sp>
        <p:nvSpPr>
          <p:cNvPr id="103428" name="文本框 103427"/>
          <p:cNvSpPr txBox="1">
            <a:spLocks noChangeArrowheads="1"/>
          </p:cNvSpPr>
          <p:nvPr/>
        </p:nvSpPr>
        <p:spPr bwMode="auto">
          <a:xfrm>
            <a:off x="2430463" y="1371600"/>
            <a:ext cx="35814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Comic Sans MS" panose="030F0702030302020204" pitchFamily="66" charset="0"/>
              </a:rPr>
              <a:t>dare</a:t>
            </a:r>
            <a:endParaRPr lang="en-US" altLang="zh-CN" sz="4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3429" name="文本框 103428"/>
          <p:cNvSpPr txBox="1">
            <a:spLocks noChangeArrowheads="1"/>
          </p:cNvSpPr>
          <p:nvPr/>
        </p:nvSpPr>
        <p:spPr bwMode="auto">
          <a:xfrm>
            <a:off x="2124075" y="2522538"/>
            <a:ext cx="35814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Comic Sans MS" panose="030F0702030302020204" pitchFamily="66" charset="0"/>
              </a:rPr>
              <a:t> dare not</a:t>
            </a:r>
            <a:endParaRPr lang="en-US" altLang="zh-CN" sz="4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3430" name="文本框 103429"/>
          <p:cNvSpPr txBox="1">
            <a:spLocks noChangeArrowheads="1"/>
          </p:cNvSpPr>
          <p:nvPr/>
        </p:nvSpPr>
        <p:spPr bwMode="auto">
          <a:xfrm>
            <a:off x="0" y="4191000"/>
            <a:ext cx="35814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Comic Sans MS" panose="030F0702030302020204" pitchFamily="66" charset="0"/>
              </a:rPr>
              <a:t> daren’t you</a:t>
            </a:r>
            <a:endParaRPr lang="en-US" altLang="zh-CN" sz="4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3431" name="文本框 103430"/>
          <p:cNvSpPr txBox="1">
            <a:spLocks noChangeArrowheads="1"/>
          </p:cNvSpPr>
          <p:nvPr/>
        </p:nvSpPr>
        <p:spPr bwMode="auto">
          <a:xfrm>
            <a:off x="0" y="6096000"/>
            <a:ext cx="35814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Comic Sans MS" panose="030F0702030302020204" pitchFamily="66" charset="0"/>
              </a:rPr>
              <a:t> don’t you</a:t>
            </a:r>
            <a:endParaRPr lang="en-US" altLang="zh-CN" sz="4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3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allAtOnce"/>
      <p:bldP spid="103429" grpId="0" build="allAtOnce"/>
      <p:bldP spid="103430" grpId="0" build="allAtOnce"/>
      <p:bldP spid="103431" grpId="0" build="allAtOnce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矩形 104449"/>
          <p:cNvSpPr>
            <a:spLocks noChangeArrowheads="1"/>
          </p:cNvSpPr>
          <p:nvPr/>
        </p:nvSpPr>
        <p:spPr bwMode="auto">
          <a:xfrm>
            <a:off x="0" y="0"/>
            <a:ext cx="9144000" cy="5786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We ___ to school on Sundays.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A needn’t going                          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B needn’t to go                        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C don’t need go                        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4400" b="1">
                <a:latin typeface="Times New Roman" panose="02020603050405020304" pitchFamily="18" charset="0"/>
              </a:rPr>
              <a:t>D needn’t go</a:t>
            </a:r>
            <a:endParaRPr lang="en-US" altLang="zh-CN" sz="4400" b="1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en-US" altLang="zh-CN" sz="4400" b="1">
              <a:latin typeface="Times New Roman" panose="02020603050405020304" pitchFamily="18" charset="0"/>
            </a:endParaRPr>
          </a:p>
        </p:txBody>
      </p:sp>
      <p:sp>
        <p:nvSpPr>
          <p:cNvPr id="104451" name="文本框 104450"/>
          <p:cNvSpPr txBox="1">
            <a:spLocks noChangeArrowheads="1"/>
          </p:cNvSpPr>
          <p:nvPr/>
        </p:nvSpPr>
        <p:spPr bwMode="auto">
          <a:xfrm>
            <a:off x="-36513" y="3933825"/>
            <a:ext cx="609601" cy="1736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0000"/>
                </a:solidFill>
              </a:rPr>
              <a:t>D  </a:t>
            </a:r>
            <a:endParaRPr lang="en-US" altLang="zh-CN" sz="5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  <p:bldP spid="10445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文本框 123907"/>
          <p:cNvSpPr txBox="1">
            <a:spLocks noChangeArrowheads="1"/>
          </p:cNvSpPr>
          <p:nvPr/>
        </p:nvSpPr>
        <p:spPr bwMode="auto">
          <a:xfrm>
            <a:off x="755650" y="1700213"/>
            <a:ext cx="8137525" cy="50053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2900">
                <a:solidFill>
                  <a:srgbClr val="FF0000"/>
                </a:solidFill>
              </a:rPr>
              <a:t>Exercises</a:t>
            </a:r>
            <a:endParaRPr lang="en-US" altLang="zh-CN" sz="1290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en-US" altLang="zh-CN" sz="129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文本框 70657"/>
          <p:cNvSpPr txBox="1">
            <a:spLocks noChangeArrowheads="1"/>
          </p:cNvSpPr>
          <p:nvPr/>
        </p:nvSpPr>
        <p:spPr bwMode="auto">
          <a:xfrm>
            <a:off x="250825" y="333375"/>
            <a:ext cx="8893175" cy="2530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1. —Could I borrow your dictionary?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—Yes, of course, you____. 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A. might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B. will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 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C. can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 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D. should 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0659" name="文本框 70658"/>
          <p:cNvSpPr txBox="1"/>
          <p:nvPr/>
        </p:nvSpPr>
        <p:spPr>
          <a:xfrm>
            <a:off x="250825" y="3203575"/>
            <a:ext cx="8713788" cy="25304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答案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C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. could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表示委婉的语气，并不为时态。答语中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of course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，表示肯定的语气，允许某人做某事时，用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can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和 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may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来表达，不能用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could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或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might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。</a:t>
            </a:r>
            <a:endParaRPr lang="zh-CN" altLang="en-US" sz="4000" dirty="0">
              <a:solidFill>
                <a:srgbClr val="008000"/>
              </a:solidFill>
              <a:latin typeface="Times New Roman" panose="02020603050405020304" pitchFamily="18" charset="0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QQ_175871289469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74675"/>
            <a:ext cx="9688195" cy="5665470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文本框 71681"/>
          <p:cNvSpPr txBox="1">
            <a:spLocks noChangeArrowheads="1"/>
          </p:cNvSpPr>
          <p:nvPr/>
        </p:nvSpPr>
        <p:spPr bwMode="auto">
          <a:xfrm>
            <a:off x="250825" y="549275"/>
            <a:ext cx="8713788" cy="2530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2. —Shall I tell John about it?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—No, you ___. I’ve told him already.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　</a:t>
            </a:r>
            <a:b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A. needn’t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　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B. wouldn‘t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C. mustn't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　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D. shouldn't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1683" name="文本框 71682"/>
          <p:cNvSpPr txBox="1"/>
          <p:nvPr/>
        </p:nvSpPr>
        <p:spPr>
          <a:xfrm>
            <a:off x="612775" y="3203575"/>
            <a:ext cx="8135938" cy="31400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答案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A</a:t>
            </a:r>
            <a:r>
              <a:rPr lang="zh-CN" alt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。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needn't 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不必，不用。</a:t>
            </a:r>
            <a:r>
              <a:rPr lang="zh-CN" alt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wouldn't 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将不</a:t>
            </a:r>
            <a:r>
              <a:rPr lang="en-US" altLang="zh-CN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, 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不会的。</a:t>
            </a:r>
            <a:r>
              <a:rPr lang="zh-CN" alt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mustn't 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禁止、不能。</a:t>
            </a:r>
            <a:r>
              <a:rPr lang="zh-CN" alt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 </a:t>
            </a:r>
            <a:r>
              <a:rPr lang="en-US" altLang="zh-CN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shouldn't</a:t>
            </a:r>
            <a:r>
              <a:rPr lang="zh-CN" alt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　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不应该。本题为不需要，不必的意思，应用</a:t>
            </a:r>
            <a:r>
              <a:rPr lang="en-US" altLang="zh-CN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needn't</a:t>
            </a:r>
            <a:r>
              <a:rPr lang="zh-CN" alt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。 </a:t>
            </a:r>
            <a:endParaRPr lang="zh-CN" altLang="en-US" sz="4000" b="1" dirty="0">
              <a:solidFill>
                <a:srgbClr val="008000"/>
              </a:solidFill>
              <a:latin typeface="Times New Roman" panose="02020603050405020304" pitchFamily="18" charset="0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文本框 72705"/>
          <p:cNvSpPr txBox="1">
            <a:spLocks noChangeArrowheads="1"/>
          </p:cNvSpPr>
          <p:nvPr/>
        </p:nvSpPr>
        <p:spPr bwMode="auto">
          <a:xfrm>
            <a:off x="179388" y="549275"/>
            <a:ext cx="8929687" cy="3140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3. —Don’t forget to come to my   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    birthday party tomorrow.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—______.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　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A. I don't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  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B. I won't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    C. I can't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  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D. I haven't 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2707" name="文本框 72706"/>
          <p:cNvSpPr txBox="1"/>
          <p:nvPr/>
        </p:nvSpPr>
        <p:spPr>
          <a:xfrm>
            <a:off x="539750" y="3644900"/>
            <a:ext cx="8280400" cy="25304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答案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B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. will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既可当作情态动词，表请求、建议、也可作为实义动词表</a:t>
            </a:r>
            <a:r>
              <a:rPr lang="en-US" altLang="zh-CN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"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意愿、意志、决心</a:t>
            </a:r>
            <a:r>
              <a:rPr lang="en-US" altLang="zh-CN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"</a:t>
            </a:r>
            <a:r>
              <a:rPr lang="zh-CN" altLang="en-US" sz="40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，本题表示决心，选</a:t>
            </a:r>
            <a:r>
              <a:rPr lang="en-US" altLang="zh-CN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B</a:t>
            </a:r>
            <a:r>
              <a:rPr lang="zh-CN" alt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。 </a:t>
            </a:r>
            <a:endParaRPr lang="zh-CN" altLang="en-US" sz="4000" b="1" dirty="0">
              <a:solidFill>
                <a:srgbClr val="008000"/>
              </a:solidFill>
              <a:latin typeface="Times New Roman" panose="02020603050405020304" pitchFamily="18" charset="0"/>
              <a:ea typeface="华文行楷" panose="02010800040101010101" charset="-122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文本框 73729"/>
          <p:cNvSpPr txBox="1">
            <a:spLocks noChangeArrowheads="1"/>
          </p:cNvSpPr>
          <p:nvPr/>
        </p:nvSpPr>
        <p:spPr bwMode="auto">
          <a:xfrm>
            <a:off x="250825" y="620713"/>
            <a:ext cx="8713788" cy="2530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4. Tom ought not to ___ me your secret,  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but he meant no harm.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 </a:t>
            </a:r>
            <a:b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A. have told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		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B. tell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</a:b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    C. be telling</a:t>
            </a:r>
            <a:r>
              <a:rPr lang="zh-CN" altLang="en-US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　		</a:t>
            </a: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  <a:ea typeface="华文行楷" panose="02010800040101010101" charset="-122"/>
                <a:cs typeface="华文行楷" panose="02010800040101010101" charset="-122"/>
              </a:rPr>
              <a:t>D. having told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3731" name="文本框 73730"/>
          <p:cNvSpPr txBox="1"/>
          <p:nvPr/>
        </p:nvSpPr>
        <p:spPr>
          <a:xfrm>
            <a:off x="539750" y="3213100"/>
            <a:ext cx="8351838" cy="22891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600" dirty="0">
                <a:solidFill>
                  <a:srgbClr val="008000"/>
                </a:solidFill>
                <a:latin typeface="宋体" panose="02010600030101010101" pitchFamily="2" charset="-122"/>
                <a:ea typeface="华文行楷" panose="02010800040101010101" charset="-122"/>
              </a:rPr>
              <a:t>答案</a:t>
            </a:r>
            <a:r>
              <a:rPr lang="en-US" altLang="zh-CN" sz="3600" b="1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3600" dirty="0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charset="-122"/>
              </a:rPr>
              <a:t>。</a:t>
            </a:r>
            <a:r>
              <a:rPr lang="zh-CN" altLang="en-US" sz="3600" dirty="0">
                <a:solidFill>
                  <a:srgbClr val="008000"/>
                </a:solidFill>
                <a:latin typeface="宋体" panose="02010600030101010101" pitchFamily="2" charset="-122"/>
                <a:ea typeface="华文行楷" panose="02010800040101010101" charset="-122"/>
              </a:rPr>
              <a:t>由于后句为过去时，告诉秘密的动作又发生在其前因，此地应用过去完成时，但它在情态动词</a:t>
            </a:r>
            <a:r>
              <a:rPr lang="zh-CN" altLang="en-US" sz="3600" b="1" dirty="0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ought to</a:t>
            </a:r>
            <a:r>
              <a:rPr lang="en-US" altLang="zh-CN" sz="3600" b="1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3600" dirty="0">
                <a:solidFill>
                  <a:srgbClr val="008000"/>
                </a:solidFill>
                <a:latin typeface="宋体" panose="02010600030101010101" pitchFamily="2" charset="-122"/>
                <a:ea typeface="华文行楷" panose="02010800040101010101" charset="-122"/>
              </a:rPr>
              <a:t>后，所以用</a:t>
            </a:r>
            <a:r>
              <a:rPr lang="en-US" altLang="zh-CN" sz="3600" b="1" dirty="0">
                <a:solidFill>
                  <a:srgbClr val="008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have</a:t>
            </a:r>
            <a:r>
              <a:rPr lang="zh-CN" altLang="en-US" sz="3600" b="1" dirty="0">
                <a:solidFill>
                  <a:srgbClr val="008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3600" b="1" dirty="0">
              <a:solidFill>
                <a:srgbClr val="008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内容占位符 74753"/>
          <p:cNvSpPr>
            <a:spLocks noGrp="1" noRot="1"/>
          </p:cNvSpPr>
          <p:nvPr>
            <p:ph idx="1"/>
          </p:nvPr>
        </p:nvSpPr>
        <p:spPr>
          <a:xfrm>
            <a:off x="114300" y="303213"/>
            <a:ext cx="8915400" cy="6365875"/>
          </a:xfrm>
          <a:effectLst>
            <a:outerShdw dist="35921" dir="2699999" algn="ctr" rotWithShape="0">
              <a:schemeClr val="bg1"/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5.The poor girl has neither shoes or skirt.That’s why she ___ stay at home.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A. must                 B. has to 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C. should              D. ought to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6.Johnny, you ____ play with the knife, you ____ hurt yourself.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A. won’t ; can’t	B. mustn’t , may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C. shouldn’t; must     </a:t>
            </a:r>
            <a:b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</a:b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D. can’t, shouldn’t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4755" name="图片 74754" descr="1066959185200312102761683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924300" y="1368425"/>
            <a:ext cx="114300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图片 74755" descr="1066959185200312102761683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356100" y="4175125"/>
            <a:ext cx="114300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文本占位符 76801"/>
          <p:cNvSpPr>
            <a:spLocks noGrp="1" noRot="1"/>
          </p:cNvSpPr>
          <p:nvPr>
            <p:ph idx="1"/>
          </p:nvPr>
        </p:nvSpPr>
        <p:spPr>
          <a:xfrm>
            <a:off x="107950" y="228600"/>
            <a:ext cx="8785225" cy="6324600"/>
          </a:xfrm>
          <a:effectLst>
            <a:outerShdw dist="35921" dir="2699999" algn="ctr" rotWithShape="0">
              <a:schemeClr val="bg1"/>
            </a:outerShdw>
          </a:effectLst>
        </p:spPr>
        <p:txBody>
          <a:bodyPr/>
          <a:lstStyle/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7.	— There were already 5 people in  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</a:b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     the car but they managed to take </a:t>
            </a:r>
            <a:b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</a:b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     me as well.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00CC"/>
                </a:solidFill>
                <a:latin typeface="Times New Roman" panose="02020603050405020304" pitchFamily="18" charset="0"/>
              </a:rPr>
              <a:t>	— It ___ a comfortable journey. </a:t>
            </a:r>
            <a:endParaRPr lang="en-US" altLang="zh-CN" sz="4000" b="1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A. can’t be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B. shouldn’t be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C. mustn’t have been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D. couldn’t have been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6803" name="图片 76802" descr="g2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25450" y="5157788"/>
            <a:ext cx="76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文本占位符 79873"/>
          <p:cNvSpPr>
            <a:spLocks noGrp="1" noRot="1"/>
          </p:cNvSpPr>
          <p:nvPr>
            <p:ph idx="1"/>
          </p:nvPr>
        </p:nvSpPr>
        <p:spPr>
          <a:xfrm>
            <a:off x="228600" y="669925"/>
            <a:ext cx="8686800" cy="5135563"/>
          </a:xfrm>
          <a:effectLst>
            <a:outerShdw dist="35921" dir="2699999" algn="ctr" rotWithShape="0">
              <a:schemeClr val="bg1"/>
            </a:outerShdw>
          </a:effectLst>
        </p:spPr>
        <p:txBody>
          <a:bodyPr/>
          <a:lstStyle/>
          <a:p>
            <a:pPr marL="609600" indent="-609600">
              <a:buFont typeface="Wingdings" panose="05000000000000000000" pitchFamily="2" charset="2"/>
              <a:buNone/>
              <a:defRPr/>
            </a:pPr>
            <a:r>
              <a:rPr lang="en-US" altLang="zh-CN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10. My sister met him at the Grand Theatre yesterday afternoon, so he ___ your lecture. </a:t>
            </a:r>
            <a:endParaRPr lang="zh-CN" altLang="en-US" sz="40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zh-CN" altLang="en-US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A. couldn’t have attended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 B. needn’t have attended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 C. mustn’t have attended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  <a:defRPr/>
            </a:pPr>
            <a:r>
              <a:rPr lang="en-US" altLang="zh-CN" sz="4000" b="1">
                <a:solidFill>
                  <a:srgbClr val="008000"/>
                </a:solidFill>
                <a:latin typeface="Times New Roman" panose="02020603050405020304" pitchFamily="18" charset="0"/>
              </a:rPr>
              <a:t>    D. shouldn’t have attended</a:t>
            </a:r>
            <a:endParaRPr lang="en-US" altLang="zh-CN" sz="4000" b="1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9875" name="图片 79874" descr="g2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84213" y="2498725"/>
            <a:ext cx="83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" y="-30483"/>
            <a:ext cx="8292045" cy="699594"/>
          </a:xfrm>
        </p:spPr>
        <p:txBody>
          <a:bodyPr>
            <a:normAutofit/>
          </a:bodyPr>
          <a:lstStyle/>
          <a:p>
            <a:r>
              <a:rPr kumimoji="1" lang="zh-CN" altLang="en-US" sz="3000" b="1" i="1" kern="0" dirty="0">
                <a:solidFill>
                  <a:schemeClr val="accent1">
                    <a:lumMod val="50000"/>
                  </a:schemeClr>
                </a:solidFill>
                <a:latin typeface="Bell MT" panose="02020503060305020303" pitchFamily="18" charset="0"/>
              </a:rPr>
              <a:t>情态动词重点总结</a:t>
            </a:r>
            <a:endParaRPr kumimoji="1" lang="zh-CN" altLang="en-US" sz="3000" b="1" i="1" kern="0" dirty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669290"/>
            <a:ext cx="8973820" cy="6032500"/>
          </a:xfrm>
          <a:ln w="47625" cmpd="sng">
            <a:solidFill>
              <a:srgbClr val="FF0000"/>
            </a:solidFill>
            <a:prstDash val="solid"/>
          </a:ln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40000"/>
              </a:lnSpc>
              <a:buAutoNum type="arabicPeriod"/>
            </a:pPr>
            <a:r>
              <a:rPr kumimoji="1" sz="2700" b="1" kern="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+mj-ea"/>
              </a:rPr>
              <a:t>区别</a:t>
            </a:r>
            <a:r>
              <a:rPr kumimoji="1" lang="en-US" altLang="zh-CN" sz="2700" b="1" kern="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+mj-ea"/>
              </a:rPr>
              <a:t>can/be able to;     must/have to;</a:t>
            </a:r>
            <a:endParaRPr kumimoji="1" lang="en-US" altLang="zh-CN" sz="2700" b="1" kern="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+mj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kumimoji="1" lang="en-US" altLang="zh-CN" sz="2700" b="1" kern="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+mj-ea"/>
              </a:rPr>
              <a:t>          should/ought to;    would/used to</a:t>
            </a:r>
            <a:endParaRPr kumimoji="1" sz="2700" b="1" kern="0" dirty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+mj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2. </a:t>
            </a:r>
            <a:r>
              <a:rPr sz="2700" b="1">
                <a:solidFill>
                  <a:srgbClr val="FF0000"/>
                </a:solidFill>
                <a:latin typeface="+mj-ea"/>
                <a:ea typeface="+mj-ea"/>
                <a:cs typeface="+mj-ea"/>
                <a:sym typeface="+mn-ea"/>
              </a:rPr>
              <a:t>表推测时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，</a:t>
            </a:r>
            <a:r>
              <a:rPr lang="en-US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can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不用于肯定句，</a:t>
            </a:r>
            <a:r>
              <a:rPr lang="en-US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must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只能用于肯定句。  </a:t>
            </a:r>
            <a:endParaRPr sz="2700" b="1">
              <a:solidFill>
                <a:srgbClr val="551308"/>
              </a:solidFill>
              <a:latin typeface="+mj-ea"/>
              <a:ea typeface="+mj-ea"/>
              <a:cs typeface="+mj-ea"/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3.  shall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用于二，三人称时的特殊语气。</a:t>
            </a:r>
            <a:endParaRPr sz="2700" b="1">
              <a:solidFill>
                <a:srgbClr val="551308"/>
              </a:solidFill>
              <a:latin typeface="+mj-ea"/>
              <a:ea typeface="+mj-ea"/>
              <a:cs typeface="+mj-ea"/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   （命令</a:t>
            </a: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/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警告</a:t>
            </a: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/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决心</a:t>
            </a: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/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法令强制</a:t>
            </a: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/</a:t>
            </a:r>
            <a:r>
              <a:rPr sz="2700" b="1">
                <a:solidFill>
                  <a:srgbClr val="FF0000"/>
                </a:solidFill>
                <a:latin typeface="+mj-ea"/>
                <a:ea typeface="+mj-ea"/>
                <a:cs typeface="+mj-ea"/>
                <a:sym typeface="+mn-ea"/>
              </a:rPr>
              <a:t>允诺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）</a:t>
            </a:r>
            <a:endParaRPr sz="2700" b="1">
              <a:solidFill>
                <a:srgbClr val="551308"/>
              </a:solidFill>
              <a:latin typeface="+mj-ea"/>
              <a:ea typeface="+mj-ea"/>
              <a:cs typeface="+mj-ea"/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4.  need/dare 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既作情态动词，也作实义动词。</a:t>
            </a:r>
            <a:endParaRPr sz="2700" b="1">
              <a:solidFill>
                <a:srgbClr val="551308"/>
              </a:solidFill>
              <a:latin typeface="+mj-ea"/>
              <a:ea typeface="+mj-ea"/>
              <a:cs typeface="+mj-ea"/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5. 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情态动词</a:t>
            </a: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+have done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的用法：推测和虚拟</a:t>
            </a:r>
            <a:endParaRPr sz="2700" b="1">
              <a:solidFill>
                <a:srgbClr val="551308"/>
              </a:solidFill>
              <a:latin typeface="+mj-ea"/>
              <a:ea typeface="+mj-ea"/>
              <a:cs typeface="+mj-ea"/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6. must have done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的反意疑问句时态有两种。</a:t>
            </a:r>
            <a:endParaRPr sz="2700" b="1">
              <a:solidFill>
                <a:srgbClr val="551308"/>
              </a:solidFill>
              <a:latin typeface="+mj-ea"/>
              <a:ea typeface="+mj-ea"/>
              <a:cs typeface="+mj-ea"/>
              <a:sym typeface="+mn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   （一般过去时</a:t>
            </a:r>
            <a:r>
              <a:rPr lang="en-US" altLang="zh-CN"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/</a:t>
            </a:r>
            <a:r>
              <a:rPr sz="2700" b="1">
                <a:solidFill>
                  <a:srgbClr val="551308"/>
                </a:solidFill>
                <a:latin typeface="+mj-ea"/>
                <a:ea typeface="+mj-ea"/>
                <a:cs typeface="+mj-ea"/>
                <a:sym typeface="+mn-ea"/>
              </a:rPr>
              <a:t>现在完成时）</a:t>
            </a:r>
            <a:endParaRPr kumimoji="1" sz="2700" b="1" kern="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+mj-ea"/>
            </a:endParaRPr>
          </a:p>
          <a:p>
            <a:pPr marL="514350" indent="-514350">
              <a:buAutoNum type="arabicPeriod"/>
            </a:pPr>
            <a:endParaRPr kumimoji="1" sz="2700" b="1" kern="0" dirty="0" smtClean="0">
              <a:solidFill>
                <a:schemeClr val="accent1">
                  <a:lumMod val="50000"/>
                </a:schemeClr>
              </a:solidFill>
              <a:latin typeface="Bell MT" panose="02020503060305020303" pitchFamily="18" charset="0"/>
              <a:ea typeface="+mj-ea"/>
              <a:cs typeface="+mj-cs"/>
            </a:endParaRPr>
          </a:p>
          <a:p>
            <a:pPr marL="514350" indent="-514350">
              <a:buAutoNum type="arabicPeriod"/>
            </a:pP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6061075" y="2990850"/>
            <a:ext cx="2625090" cy="66167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>
                <a:solidFill>
                  <a:srgbClr val="FF0000"/>
                </a:solidFill>
              </a:rPr>
              <a:t>You shall have a candy.</a:t>
            </a:r>
            <a:endParaRPr lang="en-US" altLang="zh-CN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uiExpand="1" build="p"/>
      <p:bldP spid="3" grpId="1" animBg="1" build="p"/>
      <p:bldP spid="4" grpId="0" bldLvl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标题 1"/>
          <p:cNvSpPr>
            <a:spLocks noGrp="1"/>
          </p:cNvSpPr>
          <p:nvPr>
            <p:ph type="title"/>
          </p:nvPr>
        </p:nvSpPr>
        <p:spPr>
          <a:xfrm>
            <a:off x="0" y="-30162"/>
            <a:ext cx="8291513" cy="700087"/>
          </a:xfrm>
        </p:spPr>
        <p:txBody>
          <a:bodyPr vert="horz" wrap="square" lIns="91440" tIns="45720" rIns="91440" bIns="45720" anchor="b"/>
          <a:p>
            <a:pPr eaLnBrk="1" hangingPunct="1"/>
            <a:r>
              <a:rPr lang="zh-CN" altLang="en-US" sz="3000" b="1" i="1" dirty="0">
                <a:solidFill>
                  <a:srgbClr val="551308"/>
                </a:solidFill>
                <a:latin typeface="Bell MT" panose="02020503060305020303" pitchFamily="18" charset="0"/>
              </a:rPr>
              <a:t>虚拟语气重点总结</a:t>
            </a:r>
            <a:endParaRPr lang="zh-CN" altLang="en-US" sz="3000" b="1" i="1" dirty="0">
              <a:solidFill>
                <a:srgbClr val="551308"/>
              </a:solidFill>
              <a:latin typeface="Bell MT" panose="02020503060305020303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726758"/>
            <a:ext cx="8972550" cy="5781675"/>
          </a:xfrm>
          <a:ln w="47625"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82500"/>
          </a:bodyPr>
          <a:lstStyle/>
          <a:p>
            <a:pPr marL="0" marR="0" lvl="0" indent="0" algn="just" defTabSz="685800" rtl="0" eaLnBrk="1" fontAlgn="auto" latinLnBrk="0" hangingPunct="1">
              <a:lnSpc>
                <a:spcPct val="14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1" lang="en-US" altLang="zh-CN" sz="2700" b="1" i="0" u="none" strike="noStrike" kern="0" cap="none" spc="0" normalizeH="0" baseline="0" noProof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1. </a:t>
            </a:r>
            <a:r>
              <a:rPr kumimoji="1" lang="zh-CN" altLang="en-US" sz="2700" b="1" i="0" u="none" strike="noStrike" kern="0" cap="none" spc="0" normalizeH="0" baseline="0" noProof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虚拟语气在有</a:t>
            </a:r>
            <a:r>
              <a:rPr kumimoji="1" lang="en-US" altLang="zh-CN" sz="2700" b="1" i="0" u="none" strike="noStrike" kern="0" cap="none" spc="0" normalizeH="0" baseline="0" noProof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if</a:t>
            </a:r>
            <a:r>
              <a:rPr kumimoji="1" lang="zh-CN" altLang="en-US" sz="2700" b="1" i="0" u="none" strike="noStrike" kern="0" cap="none" spc="0" normalizeH="0" baseline="0" noProof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条件句的复合句中的</a:t>
            </a:r>
            <a:r>
              <a:rPr kumimoji="1" lang="zh-CN" altLang="en-US" sz="2700" b="1" i="0" u="sng" strike="noStrike" kern="0" cap="none" spc="0" normalizeH="0" baseline="0" noProof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三种时态情况（条件句和主句的时态配套）</a:t>
            </a:r>
            <a:r>
              <a:rPr kumimoji="1" lang="zh-CN" altLang="en-US" sz="2700" b="1" i="0" u="none" strike="noStrike" kern="0" cap="none" spc="0" normalizeH="0" baseline="0" noProof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ea"/>
                <a:ea typeface="+mj-ea"/>
                <a:cs typeface="+mj-ea"/>
              </a:rPr>
              <a:t>；错综条件句</a:t>
            </a:r>
            <a:endParaRPr kumimoji="1" lang="zh-CN" altLang="en-US" sz="2700" b="1" i="0" u="none" strike="noStrike" kern="0" cap="none" spc="0" normalizeH="0" baseline="0" noProof="1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  <a:p>
            <a:pPr marL="0" marR="0" lvl="0" indent="0" algn="just" defTabSz="685800" rtl="0" eaLnBrk="1" fontAlgn="auto" latinLnBrk="0" hangingPunct="1">
              <a:lnSpc>
                <a:spcPct val="14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2. 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省略</a:t>
            </a: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if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的条件句：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保留</a:t>
            </a:r>
            <a:r>
              <a:rPr kumimoji="0" lang="zh-CN" altLang="en-US" sz="2700" b="1" i="0" u="none" strike="noStrike" kern="1200" cap="none" spc="0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主句</a:t>
            </a:r>
            <a:r>
              <a:rPr kumimoji="0" lang="zh-CN" altLang="en-US" sz="2700" b="1" i="0" u="none" strike="noStrike" kern="1200" cap="none" spc="0" normalizeH="0" baseline="0" noProof="1" smtClean="0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。</a:t>
            </a:r>
            <a:endParaRPr kumimoji="0" lang="zh-CN" altLang="en-US" sz="2700" b="1" i="0" u="none" strike="noStrike" kern="1200" cap="none" spc="0" normalizeH="0" baseline="0" noProof="1">
              <a:ln>
                <a:noFill/>
              </a:ln>
              <a:solidFill>
                <a:srgbClr val="551308"/>
              </a:solidFill>
              <a:effectLst/>
              <a:uLnTx/>
              <a:uFillTx/>
              <a:latin typeface="+mj-ea"/>
              <a:ea typeface="+mj-ea"/>
              <a:cs typeface="+mj-ea"/>
              <a:sym typeface="+mn-ea"/>
            </a:endParaRPr>
          </a:p>
          <a:p>
            <a:pPr marL="0" marR="0" lvl="0" indent="0" algn="just" defTabSz="685800" rtl="0" eaLnBrk="1" fontAlgn="auto" latinLnBrk="0" hangingPunct="1">
              <a:lnSpc>
                <a:spcPct val="14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倒装</a:t>
            </a: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(were/had/should)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和</a:t>
            </a:r>
            <a:endParaRPr kumimoji="0" lang="zh-CN" altLang="en-US" sz="2700" b="1" i="0" u="none" strike="noStrike" kern="1200" cap="none" spc="0" normalizeH="0" baseline="0" noProof="1">
              <a:ln>
                <a:noFill/>
              </a:ln>
              <a:solidFill>
                <a:srgbClr val="551308"/>
              </a:solidFill>
              <a:effectLst/>
              <a:uLnTx/>
              <a:uFillTx/>
              <a:latin typeface="+mj-ea"/>
              <a:ea typeface="+mj-ea"/>
              <a:cs typeface="+mj-ea"/>
              <a:sym typeface="+mn-ea"/>
            </a:endParaRPr>
          </a:p>
          <a:p>
            <a:pPr marL="0" marR="0" lvl="0" indent="0" algn="just" defTabSz="685800" rtl="0" eaLnBrk="1" fontAlgn="auto" latinLnBrk="0" hangingPunct="1">
              <a:lnSpc>
                <a:spcPct val="14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含蓄</a:t>
            </a: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(but for, without, otherwise)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 </a:t>
            </a:r>
            <a:endParaRPr kumimoji="0" lang="zh-CN" altLang="en-US" sz="2700" b="1" i="0" u="none" strike="noStrike" kern="1200" cap="none" spc="0" normalizeH="0" baseline="0" noProof="1">
              <a:ln>
                <a:noFill/>
              </a:ln>
              <a:solidFill>
                <a:srgbClr val="551308"/>
              </a:solidFill>
              <a:effectLst/>
              <a:uLnTx/>
              <a:uFillTx/>
              <a:latin typeface="+mj-ea"/>
              <a:ea typeface="+mj-ea"/>
              <a:cs typeface="+mj-ea"/>
              <a:sym typeface="+mn-ea"/>
            </a:endParaRPr>
          </a:p>
          <a:p>
            <a:pPr marL="0" marR="0" lvl="0" indent="0" algn="just" defTabSz="685800" rtl="0" eaLnBrk="1" fontAlgn="auto" latinLnBrk="0" hangingPunct="1">
              <a:lnSpc>
                <a:spcPct val="14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3. I wish/If only/I would rather/ as if </a:t>
            </a:r>
            <a:r>
              <a:rPr kumimoji="0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引导的</a:t>
            </a:r>
            <a:r>
              <a:rPr kumimoji="0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从句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时态基本相同</a:t>
            </a: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, </a:t>
            </a:r>
            <a:r>
              <a:rPr kumimoji="0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类比</a:t>
            </a: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if</a:t>
            </a:r>
            <a:r>
              <a:rPr kumimoji="0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条件句中</a:t>
            </a: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if</a:t>
            </a:r>
            <a:r>
              <a:rPr kumimoji="0" sz="27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从句</a:t>
            </a:r>
            <a:r>
              <a:rPr kumimoji="0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的时态。</a:t>
            </a:r>
            <a:endParaRPr kumimoji="0" lang="zh-CN" altLang="en-US" sz="2700" b="1" i="0" u="none" strike="noStrike" kern="1200" cap="none" spc="0" normalizeH="0" baseline="0" noProof="1">
              <a:ln>
                <a:noFill/>
              </a:ln>
              <a:solidFill>
                <a:srgbClr val="551308"/>
              </a:solidFill>
              <a:effectLst/>
              <a:uLnTx/>
              <a:uFillTx/>
              <a:latin typeface="+mj-ea"/>
              <a:ea typeface="+mj-ea"/>
              <a:cs typeface="+mj-ea"/>
              <a:sym typeface="+mn-ea"/>
            </a:endParaRPr>
          </a:p>
          <a:p>
            <a:pPr marL="0" marR="0" lvl="0" indent="0" algn="just" defTabSz="685800" rtl="0" eaLnBrk="1" fontAlgn="auto" latinLnBrk="0" hangingPunct="1">
              <a:lnSpc>
                <a:spcPct val="14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4.  should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的用法（应当</a:t>
            </a: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/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竟然）：命令要求建议； 重要惊讶遗憾</a:t>
            </a:r>
            <a:endParaRPr kumimoji="0" lang="zh-CN" altLang="en-US" sz="2700" b="1" i="0" u="none" strike="noStrike" kern="1200" cap="none" spc="0" normalizeH="0" baseline="0" noProof="1">
              <a:ln>
                <a:noFill/>
              </a:ln>
              <a:solidFill>
                <a:srgbClr val="551308"/>
              </a:solidFill>
              <a:effectLst/>
              <a:uLnTx/>
              <a:uFillTx/>
              <a:latin typeface="+mj-ea"/>
              <a:ea typeface="+mj-ea"/>
              <a:cs typeface="+mj-ea"/>
              <a:sym typeface="+mn-ea"/>
            </a:endParaRPr>
          </a:p>
          <a:p>
            <a:pPr marL="0" marR="0" lvl="0" indent="0" algn="just" defTabSz="685800" rtl="0" eaLnBrk="1" fontAlgn="auto" latinLnBrk="0" hangingPunct="1">
              <a:lnSpc>
                <a:spcPct val="14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5.  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特殊句式： </a:t>
            </a: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It's (high/about) time that...</a:t>
            </a:r>
            <a:endParaRPr kumimoji="0" lang="en-US" altLang="zh-CN" sz="2700" b="1" i="0" u="none" strike="noStrike" kern="1200" cap="none" spc="0" normalizeH="0" baseline="0" noProof="1">
              <a:ln>
                <a:noFill/>
              </a:ln>
              <a:solidFill>
                <a:srgbClr val="551308"/>
              </a:solidFill>
              <a:effectLst/>
              <a:uLnTx/>
              <a:uFillTx/>
              <a:latin typeface="+mj-ea"/>
              <a:ea typeface="+mj-ea"/>
              <a:cs typeface="+mj-ea"/>
              <a:sym typeface="+mn-ea"/>
            </a:endParaRPr>
          </a:p>
          <a:p>
            <a:pPr marL="0" marR="0" lvl="0" indent="0" algn="just" defTabSz="685800" rtl="0" eaLnBrk="1" fontAlgn="auto" latinLnBrk="0" hangingPunct="1">
              <a:lnSpc>
                <a:spcPct val="14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en-US" altLang="zh-CN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6. 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做题时，可通过</a:t>
            </a:r>
            <a:r>
              <a:rPr kumimoji="0" lang="zh-CN" altLang="en-US" sz="2700" b="1" i="0" u="sng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配套原则、时间标志、上下文语境</a:t>
            </a:r>
            <a:r>
              <a:rPr kumimoji="0" lang="zh-CN" altLang="en-US" sz="2700" b="1" i="0" u="none" strike="noStrike" kern="1200" cap="none" spc="0" normalizeH="0" baseline="0" noProof="1">
                <a:ln>
                  <a:noFill/>
                </a:ln>
                <a:solidFill>
                  <a:srgbClr val="551308"/>
                </a:solidFill>
                <a:effectLst/>
                <a:uLnTx/>
                <a:uFillTx/>
                <a:latin typeface="+mj-ea"/>
                <a:ea typeface="+mj-ea"/>
                <a:cs typeface="+mj-ea"/>
                <a:sym typeface="+mn-ea"/>
              </a:rPr>
              <a:t>去判断虚拟的时间。</a:t>
            </a:r>
            <a:endParaRPr kumimoji="0" lang="zh-CN" altLang="en-US" sz="2700" b="1" i="0" u="none" strike="noStrike" kern="1200" cap="none" spc="0" normalizeH="0" baseline="0" noProof="1">
              <a:ln>
                <a:noFill/>
              </a:ln>
              <a:solidFill>
                <a:srgbClr val="551308"/>
              </a:solidFill>
              <a:effectLst/>
              <a:uLnTx/>
              <a:uFillTx/>
              <a:latin typeface="+mj-ea"/>
              <a:ea typeface="+mj-ea"/>
              <a:cs typeface="+mj-ea"/>
              <a:sym typeface="+mn-ea"/>
            </a:endParaRPr>
          </a:p>
          <a:p>
            <a:pPr marL="0" marR="0" lvl="0" indent="0" algn="just" defTabSz="685800" rtl="0" eaLnBrk="1" fontAlgn="auto" latinLnBrk="0" hangingPunct="1">
              <a:lnSpc>
                <a:spcPct val="14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endParaRPr kumimoji="1" lang="zh-CN" altLang="en-US" sz="2700" b="1" i="0" u="none" strike="noStrike" kern="0" cap="none" spc="0" normalizeH="0" baseline="0" noProof="1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ea"/>
              <a:ea typeface="+mj-ea"/>
              <a:cs typeface="+mj-ea"/>
            </a:endParaRPr>
          </a:p>
          <a:p>
            <a:pPr marL="514350" marR="0" lvl="0" indent="-514350" algn="just" defTabSz="685800" rtl="0" eaLnBrk="1" fontAlgn="auto" latinLnBrk="0" hangingPunct="1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AutoNum type="arabicPeriod"/>
              <a:defRPr/>
            </a:pPr>
            <a:endParaRPr kumimoji="1" lang="zh-CN" altLang="en-US" sz="2700" b="1" i="0" u="none" strike="noStrike" kern="0" cap="none" spc="0" normalizeH="0" baseline="0" noProof="1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Bell MT" panose="02020503060305020303" pitchFamily="18" charset="0"/>
              <a:ea typeface="+mj-ea"/>
              <a:cs typeface="+mj-cs"/>
            </a:endParaRPr>
          </a:p>
          <a:p>
            <a:pPr marL="514350" marR="0" lvl="0" indent="-514350" algn="just" defTabSz="685800" rtl="0" eaLnBrk="1" fontAlgn="auto" latinLnBrk="0" hangingPunct="1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AutoNum type="arabicPeriod"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8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charRg st="28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charRg st="28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charRg st="47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charRg st="47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8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charRg st="68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charRg st="68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1" end="1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charRg st="101" end="14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charRg st="101" end="14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49" end="1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charRg st="149" end="18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charRg st="149" end="18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85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charRg st="185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charRg st="185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26" end="2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charRg st="226" end="26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charRg st="226" end="26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uiExpand="1" build="p"/>
      <p:bldP spid="3" grpId="1" animBg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55575" y="335915"/>
            <a:ext cx="8607425" cy="4030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/>
              <a:t>③当must用来表示对过去的情况进行“推测”（must + have done）时</a:t>
            </a:r>
            <a:endParaRPr lang="zh-CN" altLang="en-US" sz="3200"/>
          </a:p>
          <a:p>
            <a:endParaRPr lang="zh-CN" altLang="en-US" sz="3200"/>
          </a:p>
          <a:p>
            <a:r>
              <a:rPr lang="zh-CN" altLang="en-US" sz="3200"/>
              <a:t>She </a:t>
            </a:r>
            <a:r>
              <a:rPr lang="zh-CN" altLang="en-US" sz="3200" u="sng"/>
              <a:t>must have read</a:t>
            </a:r>
            <a:r>
              <a:rPr lang="zh-CN" altLang="en-US" sz="3200"/>
              <a:t> the novel </a:t>
            </a:r>
            <a:r>
              <a:rPr lang="zh-CN" altLang="en-US" sz="3200">
                <a:solidFill>
                  <a:srgbClr val="FF0000"/>
                </a:solidFill>
              </a:rPr>
              <a:t>last week</a:t>
            </a:r>
            <a:r>
              <a:rPr lang="zh-CN" altLang="en-US" sz="3200"/>
              <a:t>, didn</a:t>
            </a:r>
            <a:r>
              <a:rPr lang="en-US" altLang="zh-CN" sz="3200"/>
              <a:t>’</a:t>
            </a:r>
            <a:r>
              <a:rPr lang="zh-CN" altLang="en-US" sz="3200"/>
              <a:t>t she? </a:t>
            </a:r>
            <a:endParaRPr lang="zh-CN" altLang="en-US" sz="3200"/>
          </a:p>
          <a:p>
            <a:r>
              <a:rPr lang="zh-CN" altLang="en-US" sz="3200"/>
              <a:t>她上星期一定读了这本小说了，是吗？ </a:t>
            </a:r>
            <a:endParaRPr lang="zh-CN" altLang="en-US" sz="3200"/>
          </a:p>
          <a:p>
            <a:r>
              <a:rPr lang="zh-CN" altLang="en-US" sz="3200"/>
              <a:t>You </a:t>
            </a:r>
            <a:r>
              <a:rPr lang="zh-CN" altLang="en-US" sz="3200" u="sng"/>
              <a:t>must have told</a:t>
            </a:r>
            <a:r>
              <a:rPr lang="zh-CN" altLang="en-US" sz="3200"/>
              <a:t> her about it, haven</a:t>
            </a:r>
            <a:r>
              <a:rPr lang="en-US" altLang="zh-CN" sz="3200"/>
              <a:t>’</a:t>
            </a:r>
            <a:r>
              <a:rPr lang="zh-CN" altLang="en-US" sz="3200"/>
              <a:t>t you? 你一定把这事告诉她了，是吗？</a:t>
            </a:r>
            <a:endParaRPr lang="zh-CN" altLang="en-US" sz="3200"/>
          </a:p>
        </p:txBody>
      </p:sp>
      <p:sp>
        <p:nvSpPr>
          <p:cNvPr id="3" name="矩形 2"/>
          <p:cNvSpPr/>
          <p:nvPr/>
        </p:nvSpPr>
        <p:spPr>
          <a:xfrm>
            <a:off x="7668260" y="1917065"/>
            <a:ext cx="100838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059805" y="3343275"/>
            <a:ext cx="133223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4" grpId="0" bldLvl="0" animBg="1"/>
      <p:bldP spid="4" grpId="1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文本框 121857"/>
          <p:cNvSpPr txBox="1">
            <a:spLocks noChangeArrowheads="1"/>
          </p:cNvSpPr>
          <p:nvPr/>
        </p:nvSpPr>
        <p:spPr bwMode="auto">
          <a:xfrm>
            <a:off x="457200" y="457200"/>
            <a:ext cx="79248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5400" b="1">
              <a:latin typeface="Times New Roman" panose="02020603050405020304" pitchFamily="18" charset="0"/>
            </a:endParaRPr>
          </a:p>
        </p:txBody>
      </p:sp>
      <p:graphicFrame>
        <p:nvGraphicFramePr>
          <p:cNvPr id="121859" name="表格 121858"/>
          <p:cNvGraphicFramePr/>
          <p:nvPr>
            <p:custDataLst>
              <p:tags r:id="rId1"/>
            </p:custDataLst>
          </p:nvPr>
        </p:nvGraphicFramePr>
        <p:xfrm>
          <a:off x="119380" y="0"/>
          <a:ext cx="9024620" cy="6329680"/>
        </p:xfrm>
        <a:graphic>
          <a:graphicData uri="http://schemas.openxmlformats.org/drawingml/2006/table">
            <a:tbl>
              <a:tblPr/>
              <a:tblGrid>
                <a:gridCol w="4116070"/>
                <a:gridCol w="4908550"/>
              </a:tblGrid>
              <a:tr h="89598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must have done</a:t>
                      </a:r>
                      <a:endParaRPr lang="en-US" altLang="zh-CN" sz="2600" b="1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/>
                        <a:t>对过去某事的肯定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推测：</a:t>
                      </a:r>
                      <a:endParaRPr lang="zh-CN" altLang="en-US" sz="2400" b="1" dirty="0"/>
                    </a:p>
                    <a:p>
                      <a:pPr marL="0" lvl="0"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一定已经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35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can</a:t>
                      </a:r>
                      <a:r>
                        <a:rPr lang="en-US" altLang="zh-CN" sz="2600" b="1">
                          <a:solidFill>
                            <a:srgbClr val="FF0000"/>
                          </a:solidFill>
                        </a:rPr>
                        <a:t>’t </a:t>
                      </a: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/ couldn</a:t>
                      </a:r>
                      <a:r>
                        <a:rPr lang="en-US" altLang="zh-CN" sz="2600" b="1">
                          <a:solidFill>
                            <a:srgbClr val="FF0000"/>
                          </a:solidFill>
                        </a:rPr>
                        <a:t>’t </a:t>
                      </a: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have done</a:t>
                      </a:r>
                      <a:endParaRPr lang="en-US" altLang="zh-CN" sz="2600" b="1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/>
                        <a:t>对过去某事的否定性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推测：</a:t>
                      </a:r>
                      <a:endParaRPr lang="zh-CN" altLang="en-US" sz="2400" b="1" dirty="0"/>
                    </a:p>
                    <a:p>
                      <a:pPr marL="0" lvl="0" indent="0"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想必不可能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174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may /</a:t>
                      </a: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 might have done</a:t>
                      </a: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400" b="1" dirty="0"/>
                        <a:t>1.</a:t>
                      </a:r>
                      <a:r>
                        <a:rPr lang="zh-CN" altLang="en-US" sz="2400" b="1" dirty="0"/>
                        <a:t>对过去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推测：</a:t>
                      </a:r>
                      <a:r>
                        <a:rPr lang="zh-CN" altLang="en-US" sz="2400" b="1" dirty="0"/>
                        <a:t> 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可能已经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zh-CN" altLang="en-US" sz="2400" b="1" dirty="0">
                          <a:solidFill>
                            <a:srgbClr val="D60093"/>
                          </a:solidFill>
                        </a:rPr>
                        <a:t>虚拟：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本可能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</a:rPr>
                        <a:t>做的事实际没做（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might)</a:t>
                      </a:r>
                      <a:endParaRPr lang="en-US" altLang="zh-CN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853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could have done </a:t>
                      </a: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400" b="1" dirty="0"/>
                        <a:t>1.</a:t>
                      </a:r>
                      <a:r>
                        <a:rPr lang="zh-CN" altLang="en-US" sz="2400" b="1" dirty="0"/>
                        <a:t>对过去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推测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</a:rPr>
                        <a:t>：可能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已经</a:t>
                      </a:r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2.</a:t>
                      </a:r>
                      <a:r>
                        <a:rPr lang="zh-CN" altLang="en-US" sz="2400" b="1" dirty="0">
                          <a:solidFill>
                            <a:srgbClr val="D60093"/>
                          </a:solidFill>
                        </a:rPr>
                        <a:t>虚拟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sym typeface="+mn-ea"/>
                        </a:rPr>
                        <a:t>本能</a:t>
                      </a:r>
                      <a:r>
                        <a:rPr lang="zh-CN" altLang="en-US" sz="2400" b="1" dirty="0">
                          <a:sym typeface="+mn-ea"/>
                        </a:rPr>
                        <a:t>做的事实际未做</a:t>
                      </a:r>
                      <a:endParaRPr lang="zh-CN" alt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45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should/</a:t>
                      </a: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 (ought to)</a:t>
                      </a:r>
                      <a:r>
                        <a:rPr lang="en-US" altLang="zh-CN" sz="2600" b="1" u="sng">
                          <a:solidFill>
                            <a:srgbClr val="008000"/>
                          </a:solidFill>
                        </a:rPr>
                        <a:t> have done</a:t>
                      </a:r>
                      <a:endParaRPr lang="en-US" altLang="zh-CN" sz="2600" b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Tx/>
                        <a:buChar char="•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zh-CN" altLang="en-US" sz="2400" b="1" dirty="0">
                          <a:sym typeface="+mn-ea"/>
                        </a:rPr>
                        <a:t>对过去</a:t>
                      </a:r>
                      <a:r>
                        <a:rPr lang="zh-CN" altLang="en-US" sz="2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sym typeface="+mn-ea"/>
                        </a:rPr>
                        <a:t>推测</a:t>
                      </a:r>
                      <a:r>
                        <a:rPr lang="zh-CN" altLang="en-US" sz="2400" b="1" dirty="0">
                          <a:sym typeface="+mn-ea"/>
                        </a:rPr>
                        <a:t>：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sym typeface="+mn-ea"/>
                        </a:rPr>
                        <a:t>应该已经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rgbClr val="FF0000"/>
                          </a:solidFill>
                          <a:sym typeface="+mn-ea"/>
                        </a:rPr>
                        <a:t>2. </a:t>
                      </a:r>
                      <a:r>
                        <a:rPr lang="zh-CN" altLang="en-US" sz="2400" b="1" dirty="0">
                          <a:sym typeface="+mn-ea"/>
                        </a:rPr>
                        <a:t>虚拟：</a:t>
                      </a:r>
                      <a:r>
                        <a:rPr lang="en-US" altLang="zh-CN" sz="2400" b="1" dirty="0">
                          <a:sym typeface="+mn-ea"/>
                        </a:rPr>
                        <a:t>对已经出现的事态感到“惊奇、惊喜、怀疑”。</a:t>
                      </a:r>
                      <a:endParaRPr lang="zh-CN" altLang="en-US" sz="2400" b="1" dirty="0">
                        <a:solidFill>
                          <a:srgbClr val="D60093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zh-CN" altLang="en-US" sz="2400" b="1" dirty="0">
                          <a:solidFill>
                            <a:srgbClr val="D60093"/>
                          </a:solidFill>
                        </a:rPr>
                        <a:t>虚拟：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</a:rPr>
                        <a:t>本应该</a:t>
                      </a:r>
                      <a:r>
                        <a:rPr lang="zh-CN" altLang="en-US" sz="2400" b="1" dirty="0"/>
                        <a:t>做的事实际却未做 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880"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en-US" altLang="zh-CN" sz="2600" b="1" i="1" u="sng">
                          <a:solidFill>
                            <a:srgbClr val="008000"/>
                          </a:solidFill>
                        </a:rPr>
                        <a:t>would have done</a:t>
                      </a:r>
                      <a:endParaRPr lang="en-US" altLang="zh-CN" sz="2600" b="1" i="1" u="sng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D60093"/>
                          </a:solidFill>
                          <a:latin typeface="Times New Roman" panose="02020603050405020304" pitchFamily="18" charset="0"/>
                        </a:rPr>
                        <a:t>虚拟：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本要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做的事实际没做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0565"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en-US" altLang="zh-CN" sz="2600" b="1">
                          <a:solidFill>
                            <a:srgbClr val="008000"/>
                          </a:solidFill>
                        </a:rPr>
                        <a:t>need/needn't have done</a:t>
                      </a:r>
                      <a:endParaRPr lang="en-US" altLang="zh-CN" sz="2600" b="1">
                        <a:solidFill>
                          <a:srgbClr val="008000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本（不）需要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做的事实际没做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4356100" y="3429000"/>
            <a:ext cx="4608830" cy="575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Of course, you </a:t>
            </a:r>
            <a:r>
              <a:rPr lang="en-US" altLang="zh-CN" sz="2000" u="sng">
                <a:solidFill>
                  <a:schemeClr val="tx1"/>
                </a:solidFill>
              </a:rPr>
              <a:t>could have eaten it.</a:t>
            </a:r>
            <a:r>
              <a:rPr lang="en-US" altLang="zh-CN" sz="2000">
                <a:solidFill>
                  <a:schemeClr val="tx1"/>
                </a:solidFill>
              </a:rPr>
              <a:t> 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23190" y="4004945"/>
            <a:ext cx="4608830" cy="575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He was Minister; he </a:t>
            </a:r>
            <a:r>
              <a:rPr lang="en-US" altLang="zh-CN" sz="2000" u="sng">
                <a:solidFill>
                  <a:schemeClr val="tx1"/>
                </a:solidFill>
              </a:rPr>
              <a:t>ought to have been </a:t>
            </a:r>
            <a:r>
              <a:rPr lang="en-US" altLang="zh-CN" sz="2000">
                <a:solidFill>
                  <a:schemeClr val="tx1"/>
                </a:solidFill>
              </a:rPr>
              <a:t>expert on Dark stuff. 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356100" y="2200910"/>
            <a:ext cx="4608830" cy="7359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Don't move her. She might have broken something.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23190" y="4580890"/>
            <a:ext cx="4608830" cy="575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>
                <a:solidFill>
                  <a:schemeClr val="tx1"/>
                </a:solidFill>
              </a:rPr>
              <a:t>I'm surprised that he </a:t>
            </a:r>
            <a:r>
              <a:rPr lang="en-US" altLang="zh-CN" sz="2000" u="sng">
                <a:solidFill>
                  <a:schemeClr val="tx1"/>
                </a:solidFill>
              </a:rPr>
              <a:t>should have been so foolish</a:t>
            </a:r>
            <a:r>
              <a:rPr lang="en-US" altLang="zh-CN" sz="2000">
                <a:solidFill>
                  <a:schemeClr val="tx1"/>
                </a:solidFill>
              </a:rPr>
              <a:t>. </a:t>
            </a:r>
            <a:endParaRPr lang="en-US" altLang="zh-CN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nimBg="1"/>
      <p:bldP spid="4" grpId="0" bldLvl="0" animBg="1"/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QQ_17587143103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9370"/>
            <a:ext cx="9302115" cy="68167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548130" y="548640"/>
            <a:ext cx="935990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能力</a:t>
            </a:r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397635" y="981075"/>
            <a:ext cx="1584960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能够</a:t>
            </a:r>
            <a:r>
              <a:rPr lang="zh-CN" altLang="en-US" sz="1400"/>
              <a:t>（请求</a:t>
            </a:r>
            <a:r>
              <a:rPr lang="en-US" altLang="zh-CN" sz="1400"/>
              <a:t>/</a:t>
            </a:r>
            <a:r>
              <a:rPr lang="zh-CN" altLang="en-US" sz="1400"/>
              <a:t>允许）</a:t>
            </a:r>
            <a:endParaRPr lang="zh-CN" altLang="en-US" sz="1400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1473835" y="1485265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可能</a:t>
            </a:r>
            <a:r>
              <a:rPr lang="zh-CN" altLang="en-US" sz="1400"/>
              <a:t>（推测）</a:t>
            </a:r>
            <a:endParaRPr lang="zh-CN" altLang="en-US" sz="1400"/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5796280" y="836930"/>
            <a:ext cx="324421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b="1"/>
              <a:t>be able to: </a:t>
            </a:r>
            <a:r>
              <a:rPr lang="zh-CN" altLang="en-US" b="1"/>
              <a:t>具体，努力，做成</a:t>
            </a:r>
            <a:endParaRPr lang="zh-CN" altLang="en-US" b="1"/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1475740" y="1917065"/>
            <a:ext cx="1584960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400"/>
              <a:t>可以（请求</a:t>
            </a:r>
            <a:r>
              <a:rPr lang="en-US" altLang="zh-CN" sz="1400"/>
              <a:t>/</a:t>
            </a:r>
            <a:r>
              <a:rPr lang="zh-CN" altLang="en-US" sz="1400"/>
              <a:t>允许）</a:t>
            </a:r>
            <a:endParaRPr lang="zh-CN" altLang="en-US" sz="1400"/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1475740" y="2421890"/>
            <a:ext cx="1584960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400"/>
              <a:t>可以（请求</a:t>
            </a:r>
            <a:r>
              <a:rPr lang="en-US" altLang="zh-CN" sz="1400"/>
              <a:t>/</a:t>
            </a:r>
            <a:r>
              <a:rPr lang="zh-CN" altLang="en-US" sz="1400"/>
              <a:t>允许）</a:t>
            </a:r>
            <a:endParaRPr lang="zh-CN" altLang="en-US" sz="1400"/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1475740" y="2853055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也许</a:t>
            </a:r>
            <a:r>
              <a:rPr lang="zh-CN" altLang="en-US" sz="1400"/>
              <a:t>（推测）</a:t>
            </a:r>
            <a:endParaRPr lang="zh-CN" altLang="en-US" sz="1400"/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1473835" y="3285490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必须</a:t>
            </a:r>
            <a:endParaRPr lang="zh-CN" altLang="en-US" sz="1400"/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1473835" y="3717925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一定</a:t>
            </a:r>
            <a:r>
              <a:rPr lang="zh-CN" altLang="en-US" sz="1400"/>
              <a:t>（推测）</a:t>
            </a:r>
            <a:endParaRPr lang="zh-CN" altLang="en-US" sz="1400"/>
          </a:p>
        </p:txBody>
      </p:sp>
      <p:sp>
        <p:nvSpPr>
          <p:cNvPr id="16" name="矩形 15"/>
          <p:cNvSpPr/>
          <p:nvPr>
            <p:custDataLst>
              <p:tags r:id="rId10"/>
            </p:custDataLst>
          </p:nvPr>
        </p:nvSpPr>
        <p:spPr>
          <a:xfrm>
            <a:off x="7812405" y="3573145"/>
            <a:ext cx="1374140" cy="45275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1400" b="1"/>
              <a:t>must</a:t>
            </a:r>
            <a:r>
              <a:rPr lang="zh-CN" altLang="en-US" sz="1400" b="1"/>
              <a:t>表推测只用于肯定句</a:t>
            </a:r>
            <a:endParaRPr lang="zh-CN" altLang="en-US" sz="1400" b="1"/>
          </a:p>
        </p:txBody>
      </p:sp>
      <p:sp>
        <p:nvSpPr>
          <p:cNvPr id="17" name="矩形 16"/>
          <p:cNvSpPr/>
          <p:nvPr>
            <p:custDataLst>
              <p:tags r:id="rId11"/>
            </p:custDataLst>
          </p:nvPr>
        </p:nvSpPr>
        <p:spPr>
          <a:xfrm>
            <a:off x="1397635" y="4220845"/>
            <a:ext cx="158559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应该</a:t>
            </a:r>
            <a:r>
              <a:rPr lang="zh-CN" altLang="en-US" sz="1400">
                <a:sym typeface="+mn-ea"/>
              </a:rPr>
              <a:t>（责任</a:t>
            </a:r>
            <a:r>
              <a:rPr lang="en-US" altLang="zh-CN" sz="1400">
                <a:sym typeface="+mn-ea"/>
              </a:rPr>
              <a:t>/</a:t>
            </a:r>
            <a:r>
              <a:rPr lang="zh-CN" altLang="en-US" sz="1400">
                <a:sym typeface="+mn-ea"/>
              </a:rPr>
              <a:t>义务）</a:t>
            </a:r>
            <a:endParaRPr lang="zh-CN" altLang="en-US" sz="1400"/>
          </a:p>
        </p:txBody>
      </p:sp>
      <p:sp>
        <p:nvSpPr>
          <p:cNvPr id="19" name="矩形 18"/>
          <p:cNvSpPr/>
          <p:nvPr>
            <p:custDataLst>
              <p:tags r:id="rId12"/>
            </p:custDataLst>
          </p:nvPr>
        </p:nvSpPr>
        <p:spPr>
          <a:xfrm>
            <a:off x="1475740" y="4596765"/>
            <a:ext cx="1307465" cy="63436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本应该</a:t>
            </a:r>
            <a:r>
              <a:rPr lang="zh-CN" altLang="en-US" sz="1400"/>
              <a:t>（虚拟）</a:t>
            </a:r>
            <a:endParaRPr lang="zh-CN" altLang="en-US" sz="1400"/>
          </a:p>
        </p:txBody>
      </p:sp>
      <p:sp>
        <p:nvSpPr>
          <p:cNvPr id="20" name="矩形 19"/>
          <p:cNvSpPr/>
          <p:nvPr>
            <p:custDataLst>
              <p:tags r:id="rId13"/>
            </p:custDataLst>
          </p:nvPr>
        </p:nvSpPr>
        <p:spPr>
          <a:xfrm>
            <a:off x="1547495" y="5518785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400"/>
              <a:t>竟然（推测）</a:t>
            </a:r>
            <a:endParaRPr lang="zh-CN" altLang="en-US" sz="1400"/>
          </a:p>
        </p:txBody>
      </p:sp>
      <p:sp>
        <p:nvSpPr>
          <p:cNvPr id="21" name="矩形 20"/>
          <p:cNvSpPr/>
          <p:nvPr>
            <p:custDataLst>
              <p:tags r:id="rId14"/>
            </p:custDataLst>
          </p:nvPr>
        </p:nvSpPr>
        <p:spPr>
          <a:xfrm>
            <a:off x="1475740" y="6022340"/>
            <a:ext cx="158559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应当</a:t>
            </a:r>
            <a:r>
              <a:rPr lang="zh-CN" altLang="en-US" sz="1400">
                <a:sym typeface="+mn-ea"/>
              </a:rPr>
              <a:t>（责任</a:t>
            </a:r>
            <a:r>
              <a:rPr lang="en-US" altLang="zh-CN" sz="1400">
                <a:sym typeface="+mn-ea"/>
              </a:rPr>
              <a:t>/</a:t>
            </a:r>
            <a:r>
              <a:rPr lang="zh-CN" altLang="en-US" sz="1400">
                <a:sym typeface="+mn-ea"/>
              </a:rPr>
              <a:t>义务）</a:t>
            </a:r>
            <a:endParaRPr lang="zh-CN" altLang="en-US" sz="1400"/>
          </a:p>
        </p:txBody>
      </p:sp>
      <p:sp>
        <p:nvSpPr>
          <p:cNvPr id="22" name="矩形 21"/>
          <p:cNvSpPr/>
          <p:nvPr>
            <p:custDataLst>
              <p:tags r:id="rId15"/>
            </p:custDataLst>
          </p:nvPr>
        </p:nvSpPr>
        <p:spPr>
          <a:xfrm>
            <a:off x="1457960" y="6416040"/>
            <a:ext cx="160274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本应当</a:t>
            </a:r>
            <a:r>
              <a:rPr lang="zh-CN" altLang="en-US" sz="1400"/>
              <a:t>（虚拟）</a:t>
            </a:r>
            <a:endParaRPr lang="zh-CN" altLang="en-US" sz="1400"/>
          </a:p>
        </p:txBody>
      </p:sp>
      <p:sp>
        <p:nvSpPr>
          <p:cNvPr id="2" name="矩形 1"/>
          <p:cNvSpPr/>
          <p:nvPr>
            <p:custDataLst>
              <p:tags r:id="rId16"/>
            </p:custDataLst>
          </p:nvPr>
        </p:nvSpPr>
        <p:spPr>
          <a:xfrm>
            <a:off x="3924300" y="3285490"/>
            <a:ext cx="3435985" cy="24066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 b="1"/>
              <a:t>have to </a:t>
            </a:r>
            <a:r>
              <a:rPr lang="zh-CN" altLang="en-US" sz="1400" b="1"/>
              <a:t>客观，</a:t>
            </a:r>
            <a:r>
              <a:rPr lang="en-US" altLang="zh-CN" sz="1400" b="1"/>
              <a:t> don’t have to </a:t>
            </a:r>
            <a:r>
              <a:rPr lang="zh-CN" altLang="en-US" sz="1400" b="1"/>
              <a:t>不必</a:t>
            </a:r>
            <a:endParaRPr lang="zh-CN" altLang="en-US" sz="1400" b="1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ldLvl="0" animBg="1"/>
      <p:bldP spid="8" grpId="0" bldLvl="0" animBg="1"/>
      <p:bldP spid="9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84810" y="-446405"/>
            <a:ext cx="9528810" cy="73888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3" name="墨迹 2"/>
              <p14:cNvContentPartPr/>
              <p14:nvPr/>
            </p14:nvContentPartPr>
            <p14:xfrm>
              <a:off x="6509385" y="2115820"/>
              <a:ext cx="294640" cy="17780"/>
            </p14:xfrm>
          </p:contentPart>
        </mc:Choice>
        <mc:Fallback xmlns="">
          <p:pic>
            <p:nvPicPr>
              <p:cNvPr id="3" name="墨迹 2"/>
            </p:nvPicPr>
            <p:blipFill>
              <a:blip r:embed="rId3"/>
            </p:blipFill>
            <p:spPr>
              <a:xfrm>
                <a:off x="6509385" y="2115820"/>
                <a:ext cx="294640" cy="1778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4" name="墨迹 3"/>
              <p14:cNvContentPartPr/>
              <p14:nvPr/>
            </p14:nvContentPartPr>
            <p14:xfrm>
              <a:off x="3419475" y="2374900"/>
              <a:ext cx="187960" cy="360"/>
            </p14:xfrm>
          </p:contentPart>
        </mc:Choice>
        <mc:Fallback xmlns="">
          <p:pic>
            <p:nvPicPr>
              <p:cNvPr id="4" name="墨迹 3"/>
            </p:nvPicPr>
            <p:blipFill>
              <a:blip r:embed="rId5"/>
            </p:blipFill>
            <p:spPr>
              <a:xfrm>
                <a:off x="3419475" y="2374900"/>
                <a:ext cx="1879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6" p14:bwMode="auto">
            <p14:nvContentPartPr>
              <p14:cNvPr id="5" name="墨迹 4"/>
              <p14:cNvContentPartPr/>
              <p14:nvPr/>
            </p14:nvContentPartPr>
            <p14:xfrm>
              <a:off x="4053840" y="3098165"/>
              <a:ext cx="321310" cy="26670"/>
            </p14:xfrm>
          </p:contentPart>
        </mc:Choice>
        <mc:Fallback xmlns="">
          <p:pic>
            <p:nvPicPr>
              <p:cNvPr id="5" name="墨迹 4"/>
            </p:nvPicPr>
            <p:blipFill>
              <a:blip r:embed="rId7"/>
            </p:blipFill>
            <p:spPr>
              <a:xfrm>
                <a:off x="4053840" y="3098165"/>
                <a:ext cx="321310" cy="2667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8" p14:bwMode="auto">
            <p14:nvContentPartPr>
              <p14:cNvPr id="6" name="墨迹 5"/>
              <p14:cNvContentPartPr/>
              <p14:nvPr/>
            </p14:nvContentPartPr>
            <p14:xfrm>
              <a:off x="8750935" y="2562225"/>
              <a:ext cx="374650" cy="107315"/>
            </p14:xfrm>
          </p:contentPart>
        </mc:Choice>
        <mc:Fallback xmlns="">
          <p:pic>
            <p:nvPicPr>
              <p:cNvPr id="6" name="墨迹 5"/>
            </p:nvPicPr>
            <p:blipFill>
              <a:blip r:embed="rId9"/>
            </p:blipFill>
            <p:spPr>
              <a:xfrm>
                <a:off x="8750935" y="2562225"/>
                <a:ext cx="374650" cy="107315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0" p14:bwMode="auto">
            <p14:nvContentPartPr>
              <p14:cNvPr id="7" name="墨迹 6"/>
              <p14:cNvContentPartPr/>
              <p14:nvPr/>
            </p14:nvContentPartPr>
            <p14:xfrm>
              <a:off x="2750185" y="2741295"/>
              <a:ext cx="687705" cy="62230"/>
            </p14:xfrm>
          </p:contentPart>
        </mc:Choice>
        <mc:Fallback xmlns="">
          <p:pic>
            <p:nvPicPr>
              <p:cNvPr id="7" name="墨迹 6"/>
            </p:nvPicPr>
            <p:blipFill>
              <a:blip r:embed="rId11"/>
            </p:blipFill>
            <p:spPr>
              <a:xfrm>
                <a:off x="2750185" y="2741295"/>
                <a:ext cx="687705" cy="6223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2" p14:bwMode="auto">
            <p14:nvContentPartPr>
              <p14:cNvPr id="8" name="墨迹 7"/>
              <p14:cNvContentPartPr/>
              <p14:nvPr/>
            </p14:nvContentPartPr>
            <p14:xfrm>
              <a:off x="2794635" y="2696210"/>
              <a:ext cx="580390" cy="45085"/>
            </p14:xfrm>
          </p:contentPart>
        </mc:Choice>
        <mc:Fallback xmlns="">
          <p:pic>
            <p:nvPicPr>
              <p:cNvPr id="8" name="墨迹 7"/>
            </p:nvPicPr>
            <p:blipFill>
              <a:blip r:embed="rId13"/>
            </p:blipFill>
            <p:spPr>
              <a:xfrm>
                <a:off x="2794635" y="2696210"/>
                <a:ext cx="580390" cy="45085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4" p14:bwMode="auto">
            <p14:nvContentPartPr>
              <p14:cNvPr id="9" name="墨迹 8"/>
              <p14:cNvContentPartPr/>
              <p14:nvPr/>
            </p14:nvContentPartPr>
            <p14:xfrm>
              <a:off x="4357370" y="3491230"/>
              <a:ext cx="553720" cy="80645"/>
            </p14:xfrm>
          </p:contentPart>
        </mc:Choice>
        <mc:Fallback xmlns="">
          <p:pic>
            <p:nvPicPr>
              <p:cNvPr id="9" name="墨迹 8"/>
            </p:nvPicPr>
            <p:blipFill>
              <a:blip r:embed="rId15"/>
            </p:blipFill>
            <p:spPr>
              <a:xfrm>
                <a:off x="4357370" y="3491230"/>
                <a:ext cx="553720" cy="80645"/>
              </a:xfrm>
              <a:prstGeom prst="rect"/>
            </p:spPr>
          </p:pic>
        </mc:Fallback>
      </mc:AlternateContent>
      <p:sp>
        <p:nvSpPr>
          <p:cNvPr id="10" name="文本框 9"/>
          <p:cNvSpPr txBox="1"/>
          <p:nvPr/>
        </p:nvSpPr>
        <p:spPr>
          <a:xfrm>
            <a:off x="1522095" y="324485"/>
            <a:ext cx="46431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>
                <a:solidFill>
                  <a:srgbClr val="FF0000"/>
                </a:solidFill>
              </a:rPr>
              <a:t>unable to take care of yourelf or things without the help of others</a:t>
            </a:r>
            <a:r>
              <a:rPr lang="en-US" altLang="zh-CN" sz="1600">
                <a:solidFill>
                  <a:srgbClr val="FF0000"/>
                </a:solidFill>
              </a:rPr>
              <a:t> </a:t>
            </a:r>
            <a:endParaRPr lang="en-US" altLang="zh-CN" sz="1600">
              <a:solidFill>
                <a:srgbClr val="FF0000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899535" y="3712845"/>
            <a:ext cx="46431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无自理能力的，不能自立的，无助的。</a:t>
            </a:r>
            <a:r>
              <a:rPr lang="en-US" altLang="zh-CN" sz="1600"/>
              <a:t> </a:t>
            </a:r>
            <a:endParaRPr lang="en-US" altLang="zh-CN" sz="1600"/>
          </a:p>
        </p:txBody>
      </p:sp>
      <p:sp>
        <p:nvSpPr>
          <p:cNvPr id="25" name="文本框 24"/>
          <p:cNvSpPr txBox="1"/>
          <p:nvPr/>
        </p:nvSpPr>
        <p:spPr>
          <a:xfrm>
            <a:off x="3263265" y="1247140"/>
            <a:ext cx="46431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>
                <a:solidFill>
                  <a:schemeClr val="tx2">
                    <a:lumMod val="60000"/>
                    <a:lumOff val="40000"/>
                  </a:schemeClr>
                </a:solidFill>
              </a:rPr>
              <a:t>unhappy/disappointed/worried</a:t>
            </a:r>
            <a:endParaRPr lang="en-US" altLang="zh-CN" sz="16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16" p14:bwMode="auto">
            <p14:nvContentPartPr>
              <p14:cNvPr id="11" name="墨迹 10"/>
              <p14:cNvContentPartPr/>
              <p14:nvPr/>
            </p14:nvContentPartPr>
            <p14:xfrm>
              <a:off x="3196590" y="3812540"/>
              <a:ext cx="401955" cy="53975"/>
            </p14:xfrm>
          </p:contentPart>
        </mc:Choice>
        <mc:Fallback xmlns="">
          <p:pic>
            <p:nvPicPr>
              <p:cNvPr id="11" name="墨迹 10"/>
            </p:nvPicPr>
            <p:blipFill>
              <a:blip r:embed="rId17"/>
            </p:blipFill>
            <p:spPr>
              <a:xfrm>
                <a:off x="3196590" y="3812540"/>
                <a:ext cx="401955" cy="53975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8" p14:bwMode="auto">
            <p14:nvContentPartPr>
              <p14:cNvPr id="12" name="墨迹 11"/>
              <p14:cNvContentPartPr/>
              <p14:nvPr/>
            </p14:nvContentPartPr>
            <p14:xfrm>
              <a:off x="6509385" y="4634230"/>
              <a:ext cx="500380" cy="17780"/>
            </p14:xfrm>
          </p:contentPart>
        </mc:Choice>
        <mc:Fallback xmlns="">
          <p:pic>
            <p:nvPicPr>
              <p:cNvPr id="12" name="墨迹 11"/>
            </p:nvPicPr>
            <p:blipFill>
              <a:blip r:embed="rId19"/>
            </p:blipFill>
            <p:spPr>
              <a:xfrm>
                <a:off x="6509385" y="4634230"/>
                <a:ext cx="500380" cy="1778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0" p14:bwMode="auto">
            <p14:nvContentPartPr>
              <p14:cNvPr id="13" name="墨迹 12"/>
              <p14:cNvContentPartPr/>
              <p14:nvPr/>
            </p14:nvContentPartPr>
            <p14:xfrm>
              <a:off x="6500495" y="4598670"/>
              <a:ext cx="544830" cy="26670"/>
            </p14:xfrm>
          </p:contentPart>
        </mc:Choice>
        <mc:Fallback xmlns="">
          <p:pic>
            <p:nvPicPr>
              <p:cNvPr id="13" name="墨迹 12"/>
            </p:nvPicPr>
            <p:blipFill>
              <a:blip r:embed="rId21"/>
            </p:blipFill>
            <p:spPr>
              <a:xfrm>
                <a:off x="6500495" y="4598670"/>
                <a:ext cx="544830" cy="2667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2" p14:bwMode="auto">
            <p14:nvContentPartPr>
              <p14:cNvPr id="14" name="墨迹 13"/>
              <p14:cNvContentPartPr/>
              <p14:nvPr/>
            </p14:nvContentPartPr>
            <p14:xfrm>
              <a:off x="2374900" y="6295390"/>
              <a:ext cx="741045" cy="8890"/>
            </p14:xfrm>
          </p:contentPart>
        </mc:Choice>
        <mc:Fallback xmlns="">
          <p:pic>
            <p:nvPicPr>
              <p:cNvPr id="14" name="墨迹 13"/>
            </p:nvPicPr>
            <p:blipFill>
              <a:blip r:embed="rId23"/>
            </p:blipFill>
            <p:spPr>
              <a:xfrm>
                <a:off x="2374900" y="6295390"/>
                <a:ext cx="741045" cy="889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4" p14:bwMode="auto">
            <p14:nvContentPartPr>
              <p14:cNvPr id="15" name="墨迹 14"/>
              <p14:cNvContentPartPr/>
              <p14:nvPr/>
            </p14:nvContentPartPr>
            <p14:xfrm>
              <a:off x="4616450" y="5946775"/>
              <a:ext cx="160655" cy="428625"/>
            </p14:xfrm>
          </p:contentPart>
        </mc:Choice>
        <mc:Fallback xmlns="">
          <p:pic>
            <p:nvPicPr>
              <p:cNvPr id="15" name="墨迹 14"/>
            </p:nvPicPr>
            <p:blipFill>
              <a:blip r:embed="rId25"/>
            </p:blipFill>
            <p:spPr>
              <a:xfrm>
                <a:off x="4616450" y="5946775"/>
                <a:ext cx="160655" cy="428625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6" p14:bwMode="auto">
            <p14:nvContentPartPr>
              <p14:cNvPr id="16" name="墨迹 15"/>
              <p14:cNvContentPartPr/>
              <p14:nvPr/>
            </p14:nvContentPartPr>
            <p14:xfrm>
              <a:off x="7348855" y="5920105"/>
              <a:ext cx="213995" cy="473075"/>
            </p14:xfrm>
          </p:contentPart>
        </mc:Choice>
        <mc:Fallback xmlns="">
          <p:pic>
            <p:nvPicPr>
              <p:cNvPr id="16" name="墨迹 15"/>
            </p:nvPicPr>
            <p:blipFill>
              <a:blip r:embed="rId27"/>
            </p:blipFill>
            <p:spPr>
              <a:xfrm>
                <a:off x="7348855" y="5920105"/>
                <a:ext cx="213995" cy="473075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8" p14:bwMode="auto">
            <p14:nvContentPartPr>
              <p14:cNvPr id="17" name="墨迹 16"/>
              <p14:cNvContentPartPr/>
              <p14:nvPr/>
            </p14:nvContentPartPr>
            <p14:xfrm>
              <a:off x="7804150" y="6357620"/>
              <a:ext cx="446405" cy="44450"/>
            </p14:xfrm>
          </p:contentPart>
        </mc:Choice>
        <mc:Fallback xmlns="">
          <p:pic>
            <p:nvPicPr>
              <p:cNvPr id="17" name="墨迹 16"/>
            </p:nvPicPr>
            <p:blipFill>
              <a:blip r:embed="rId29"/>
            </p:blipFill>
            <p:spPr>
              <a:xfrm>
                <a:off x="7804150" y="6357620"/>
                <a:ext cx="446405" cy="444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30" p14:bwMode="auto">
            <p14:nvContentPartPr>
              <p14:cNvPr id="18" name="墨迹 17"/>
              <p14:cNvContentPartPr/>
              <p14:nvPr/>
            </p14:nvContentPartPr>
            <p14:xfrm>
              <a:off x="1312545" y="6509385"/>
              <a:ext cx="571500" cy="17780"/>
            </p14:xfrm>
          </p:contentPart>
        </mc:Choice>
        <mc:Fallback xmlns="">
          <p:pic>
            <p:nvPicPr>
              <p:cNvPr id="18" name="墨迹 17"/>
            </p:nvPicPr>
            <p:blipFill>
              <a:blip r:embed="rId31"/>
            </p:blipFill>
            <p:spPr>
              <a:xfrm>
                <a:off x="1312545" y="6509385"/>
                <a:ext cx="571500" cy="17780"/>
              </a:xfrm>
              <a:prstGeom prst="rect"/>
            </p:spPr>
          </p:pic>
        </mc:Fallback>
      </mc:AlternateContent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23" grpId="0"/>
      <p:bldP spid="23" grpId="1"/>
      <p:bldP spid="25" grpId="0"/>
      <p:bldP spid="25" grpId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/>
          </p:cNvSpPr>
          <p:nvPr>
            <p:ph type="title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106500" name="Picture 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1"/>
          <a:srcRect/>
          <a:stretch>
            <a:fillRect/>
          </a:stretch>
        </p:blipFill>
        <p:spPr>
          <a:xfrm>
            <a:off x="179388" y="0"/>
            <a:ext cx="9263062" cy="6858000"/>
          </a:xfrm>
          <a:noFill/>
        </p:spPr>
      </p:pic>
    </p:spTree>
  </p:cSld>
  <p:clrMapOvr>
    <a:masterClrMapping/>
  </p:clrMapOvr>
  <p:transition>
    <p:blinds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QQ_17587154907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95985"/>
            <a:ext cx="10113010" cy="4393565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1475740" y="836930"/>
            <a:ext cx="160274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可以（请求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允许）</a:t>
            </a:r>
            <a:endParaRPr lang="zh-CN" altLang="en-US" sz="1400"/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1475740" y="1412875"/>
            <a:ext cx="1403985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警告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命令</a:t>
            </a:r>
            <a:endParaRPr lang="zh-CN" altLang="en-US" sz="1400"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1602740" y="1988820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允诺</a:t>
            </a:r>
            <a:endParaRPr lang="zh-CN" sz="1400"/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619250" y="2564765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意愿</a:t>
            </a:r>
            <a:endParaRPr lang="zh-CN" sz="1400"/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692910" y="3068955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意愿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决心</a:t>
            </a:r>
            <a:endParaRPr lang="zh-CN" altLang="en-US" sz="1400"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5579745" y="1845310"/>
            <a:ext cx="3357245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在条约，规章制度中用</a:t>
            </a:r>
            <a:r>
              <a:rPr lang="en-US" altLang="zh-CN">
                <a:sym typeface="+mn-ea"/>
              </a:rPr>
              <a:t>shall</a:t>
            </a:r>
            <a:r>
              <a:rPr lang="zh-CN" altLang="en-US">
                <a:sym typeface="+mn-ea"/>
              </a:rPr>
              <a:t>表示义务或者规定。</a:t>
            </a:r>
            <a:endParaRPr lang="zh-CN" altLang="en-US" sz="1400"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1619250" y="3573145"/>
            <a:ext cx="145923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过去的习惯</a:t>
            </a:r>
            <a:endParaRPr lang="zh-CN" sz="1400"/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7164070" y="3645535"/>
            <a:ext cx="251460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>
                <a:sym typeface="+mn-ea"/>
              </a:rPr>
              <a:t>used to do</a:t>
            </a:r>
            <a:r>
              <a:rPr lang="zh-CN" altLang="en-US">
                <a:sym typeface="+mn-ea"/>
              </a:rPr>
              <a:t>过去习惯，现在不做了</a:t>
            </a:r>
            <a:endParaRPr lang="zh-CN" altLang="en-US" sz="1400"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1403350" y="4149090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需要</a:t>
            </a:r>
            <a:endParaRPr lang="zh-CN" sz="1400"/>
          </a:p>
        </p:txBody>
      </p:sp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1547495" y="4725670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sz="1800"/>
              <a:t>敢</a:t>
            </a:r>
            <a:endParaRPr lang="zh-CN" sz="1800"/>
          </a:p>
        </p:txBody>
      </p:sp>
      <p:sp>
        <p:nvSpPr>
          <p:cNvPr id="12" name="矩形 11"/>
          <p:cNvSpPr/>
          <p:nvPr>
            <p:custDataLst>
              <p:tags r:id="rId12"/>
            </p:custDataLst>
          </p:nvPr>
        </p:nvSpPr>
        <p:spPr>
          <a:xfrm>
            <a:off x="5652135" y="4725670"/>
            <a:ext cx="4578350" cy="59182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>
                <a:sym typeface="+mn-ea"/>
              </a:rPr>
              <a:t>need, dare</a:t>
            </a:r>
            <a:r>
              <a:rPr lang="zh-CN" altLang="en-US">
                <a:sym typeface="+mn-ea"/>
              </a:rPr>
              <a:t>实义动词？</a:t>
            </a:r>
            <a:endParaRPr lang="zh-CN" altLang="en-US" sz="1400"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66140" y="5516880"/>
            <a:ext cx="8070850" cy="145288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4.</a:t>
            </a:r>
            <a:r>
              <a:rPr lang="zh-CN" altLang="en-US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用非人称主语时，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won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’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zh-CN" altLang="en-US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和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wouldn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’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 </a:t>
            </a:r>
            <a:r>
              <a:rPr lang="zh-CN" altLang="en-US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表示某物暂时的特性，“就是不能”。</a:t>
            </a:r>
            <a:endParaRPr lang="zh-CN" altLang="en-US" sz="1800" b="0">
              <a:highlight>
                <a:srgbClr val="FFFF00"/>
              </a:highlight>
              <a:latin typeface="Times New Roman" panose="02020603050405020304"/>
              <a:ea typeface="宋体" panose="02010600030101010101" pitchFamily="2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 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The door 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won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’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 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shut. Better have it repaired.      That morning my car 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wouldn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’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 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start.</a:t>
            </a:r>
            <a:endParaRPr lang="en-US" altLang="zh-CN" sz="1800" b="0">
              <a:highlight>
                <a:srgbClr val="FFFF00"/>
              </a:highlight>
              <a:latin typeface="Times New Roman" panose="02020603050405020304"/>
              <a:ea typeface="Times New Roman" panose="02020603050405020304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open,close, stop, move</a:t>
            </a:r>
            <a:r>
              <a:rPr lang="en-US" altLang="zh-CN" sz="1800" b="0">
                <a:latin typeface="Times New Roman" panose="02020603050405020304"/>
                <a:ea typeface="Times New Roman" panose="02020603050405020304"/>
              </a:rPr>
              <a:t> </a:t>
            </a:r>
            <a:endParaRPr lang="en-US" altLang="zh-CN" sz="1800" b="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QQ_175871289469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74675"/>
            <a:ext cx="9688195" cy="5665470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/>
          </p:cNvSpPr>
          <p:nvPr>
            <p:ph type="title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103427" name="Rectangle 3"/>
          <p:cNvSpPr>
            <a:spLocks noGrp="1" noRot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5575" y="12700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文本框 1"/>
          <p:cNvSpPr txBox="1"/>
          <p:nvPr/>
        </p:nvSpPr>
        <p:spPr>
          <a:xfrm>
            <a:off x="2851150" y="2707640"/>
            <a:ext cx="26225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</a:rPr>
              <a:t>can't be donig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must be doing</a:t>
            </a:r>
            <a:endParaRPr lang="en-US" altLang="zh-CN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might be doing</a:t>
            </a:r>
            <a:endParaRPr lang="en-US" altLang="zh-CN" b="1">
              <a:solidFill>
                <a:srgbClr val="FF0000"/>
              </a:solidFill>
            </a:endParaRPr>
          </a:p>
          <a:p>
            <a:endParaRPr lang="en-US" altLang="zh-CN" b="1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3" name="墨迹 2"/>
              <p14:cNvContentPartPr/>
              <p14:nvPr/>
            </p14:nvContentPartPr>
            <p14:xfrm>
              <a:off x="1910715" y="1752600"/>
              <a:ext cx="3009265" cy="2035810"/>
            </p14:xfrm>
          </p:contentPart>
        </mc:Choice>
        <mc:Fallback xmlns="">
          <p:pic>
            <p:nvPicPr>
              <p:cNvPr id="3" name="墨迹 2"/>
            </p:nvPicPr>
            <p:blipFill>
              <a:blip r:embed="rId3"/>
            </p:blipFill>
            <p:spPr>
              <a:xfrm>
                <a:off x="1910715" y="1752600"/>
                <a:ext cx="3009265" cy="203581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4" name="墨迹 3"/>
              <p14:cNvContentPartPr/>
              <p14:nvPr/>
            </p14:nvContentPartPr>
            <p14:xfrm>
              <a:off x="-142875" y="3401695"/>
              <a:ext cx="3375025" cy="1464945"/>
            </p14:xfrm>
          </p:contentPart>
        </mc:Choice>
        <mc:Fallback xmlns="">
          <p:pic>
            <p:nvPicPr>
              <p:cNvPr id="4" name="墨迹 3"/>
            </p:nvPicPr>
            <p:blipFill>
              <a:blip r:embed="rId5"/>
            </p:blipFill>
            <p:spPr>
              <a:xfrm>
                <a:off x="-142875" y="3401695"/>
                <a:ext cx="3375025" cy="1464945"/>
              </a:xfrm>
              <a:prstGeom prst="rect"/>
            </p:spPr>
          </p:pic>
        </mc:Fallback>
      </mc:AlternateContent>
    </p:spTree>
  </p:cSld>
  <p:clrMapOvr>
    <a:masterClrMapping/>
  </p:clrMapOvr>
  <p:transition>
    <p:blinds dir="vert"/>
  </p:transition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UNIT_TABLE_BEAUTIFY" val="smartTable{41b2a51c-9d1a-45f3-953a-4d5d71e1a244}"/>
  <p:tag name="TABLE_ENDDRAG_ORIGIN_RECT" val="710*536"/>
  <p:tag name="TABLE_ENDDRAG_RECT" val="9*0*710*536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TABLE_ENDDRAG_ORIGIN_RECT" val="586*170"/>
  <p:tag name="TABLE_ENDDRAG_RECT" val="24*195*586*170"/>
</p:tagLst>
</file>

<file path=ppt/tags/tag32.xml><?xml version="1.0" encoding="utf-8"?>
<p:tagLst xmlns:p="http://schemas.openxmlformats.org/presentationml/2006/main">
  <p:tag name="KSO_WM_UNIT_TABLE_BEAUTIFY" val="smartTable{091f9df6-f894-4e6f-abda-17c3d61d410c}"/>
</p:tagLst>
</file>

<file path=ppt/tags/tag33.xml><?xml version="1.0" encoding="utf-8"?>
<p:tagLst xmlns:p="http://schemas.openxmlformats.org/presentationml/2006/main">
  <p:tag name="KSO_WM_UNIT_TABLE_BEAUTIFY" val="smartTable{4f8934be-7fe4-4d10-9978-3d1933e02b10}"/>
</p:tagLst>
</file>

<file path=ppt/tags/tag34.xml><?xml version="1.0" encoding="utf-8"?>
<p:tagLst xmlns:p="http://schemas.openxmlformats.org/presentationml/2006/main">
  <p:tag name="commondata" val="eyJoZGlkIjoiZGE3Y2I3OTRlNTA1NjUwZGY1NGI3NTM4NWZhMGI4N2I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万里长城">
  <a:themeElements>
    <a:clrScheme name="">
      <a:dk1>
        <a:srgbClr val="000000"/>
      </a:dk1>
      <a:lt1>
        <a:srgbClr val="FFFFFF"/>
      </a:lt1>
      <a:dk2>
        <a:srgbClr val="000099"/>
      </a:dk2>
      <a:lt2>
        <a:srgbClr val="969696"/>
      </a:lt2>
      <a:accent1>
        <a:srgbClr val="FFFF99"/>
      </a:accent1>
      <a:accent2>
        <a:srgbClr val="006666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5B5B"/>
      </a:accent6>
      <a:hlink>
        <a:srgbClr val="800080"/>
      </a:hlink>
      <a:folHlink>
        <a:srgbClr val="FF66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1_万里长城 1">
        <a:dk1>
          <a:srgbClr val="000000"/>
        </a:dk1>
        <a:lt1>
          <a:srgbClr val="FFFFFF"/>
        </a:lt1>
        <a:dk2>
          <a:srgbClr val="000099"/>
        </a:dk2>
        <a:lt2>
          <a:srgbClr val="969696"/>
        </a:lt2>
        <a:accent1>
          <a:srgbClr val="FFFF99"/>
        </a:accent1>
        <a:accent2>
          <a:srgbClr val="006666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5C5C"/>
        </a:accent6>
        <a:hlink>
          <a:srgbClr val="80008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万里长城 2">
        <a:dk1>
          <a:srgbClr val="000000"/>
        </a:dk1>
        <a:lt1>
          <a:srgbClr val="8EA4EA"/>
        </a:lt1>
        <a:dk2>
          <a:srgbClr val="0033CC"/>
        </a:dk2>
        <a:lt2>
          <a:srgbClr val="969696"/>
        </a:lt2>
        <a:accent1>
          <a:srgbClr val="86B5B6"/>
        </a:accent1>
        <a:accent2>
          <a:srgbClr val="FFCC66"/>
        </a:accent2>
        <a:accent3>
          <a:srgbClr val="C6CFF3"/>
        </a:accent3>
        <a:accent4>
          <a:srgbClr val="000000"/>
        </a:accent4>
        <a:accent5>
          <a:srgbClr val="C3D7D7"/>
        </a:accent5>
        <a:accent6>
          <a:srgbClr val="E7B95C"/>
        </a:accent6>
        <a:hlink>
          <a:srgbClr val="626292"/>
        </a:hlink>
        <a:folHlink>
          <a:srgbClr val="A23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万里长城 3">
        <a:dk1>
          <a:srgbClr val="0000FF"/>
        </a:dk1>
        <a:lt1>
          <a:srgbClr val="C0C0C0"/>
        </a:lt1>
        <a:dk2>
          <a:srgbClr val="000000"/>
        </a:dk2>
        <a:lt2>
          <a:srgbClr val="B2B2B2"/>
        </a:lt2>
        <a:accent1>
          <a:srgbClr val="FFCC99"/>
        </a:accent1>
        <a:accent2>
          <a:srgbClr val="FF99CC"/>
        </a:accent2>
        <a:accent3>
          <a:srgbClr val="DCDCDC"/>
        </a:accent3>
        <a:accent4>
          <a:srgbClr val="0000DA"/>
        </a:accent4>
        <a:accent5>
          <a:srgbClr val="FFE2CA"/>
        </a:accent5>
        <a:accent6>
          <a:srgbClr val="E78AB9"/>
        </a:accent6>
        <a:hlink>
          <a:srgbClr val="9C4070"/>
        </a:hlink>
        <a:folHlink>
          <a:srgbClr val="0071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万里长城 4">
        <a:dk1>
          <a:srgbClr val="0029AC"/>
        </a:dk1>
        <a:lt1>
          <a:srgbClr val="CCFFCC"/>
        </a:lt1>
        <a:dk2>
          <a:srgbClr val="993366"/>
        </a:dk2>
        <a:lt2>
          <a:srgbClr val="969696"/>
        </a:lt2>
        <a:accent1>
          <a:srgbClr val="FFCC99"/>
        </a:accent1>
        <a:accent2>
          <a:srgbClr val="6699FF"/>
        </a:accent2>
        <a:accent3>
          <a:srgbClr val="E2FFE2"/>
        </a:accent3>
        <a:accent4>
          <a:srgbClr val="002192"/>
        </a:accent4>
        <a:accent5>
          <a:srgbClr val="FFE2CA"/>
        </a:accent5>
        <a:accent6>
          <a:srgbClr val="5C8AE7"/>
        </a:accent6>
        <a:hlink>
          <a:srgbClr val="006600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万里长城 5">
        <a:dk1>
          <a:srgbClr val="333333"/>
        </a:dk1>
        <a:lt1>
          <a:srgbClr val="FF99CC"/>
        </a:lt1>
        <a:dk2>
          <a:srgbClr val="006600"/>
        </a:dk2>
        <a:lt2>
          <a:srgbClr val="B2B2B2"/>
        </a:lt2>
        <a:accent1>
          <a:srgbClr val="FFFF66"/>
        </a:accent1>
        <a:accent2>
          <a:srgbClr val="33CCFF"/>
        </a:accent2>
        <a:accent3>
          <a:srgbClr val="FFCAE2"/>
        </a:accent3>
        <a:accent4>
          <a:srgbClr val="2A2A2A"/>
        </a:accent4>
        <a:accent5>
          <a:srgbClr val="FFFFB8"/>
        </a:accent5>
        <a:accent6>
          <a:srgbClr val="2DB9E7"/>
        </a:accent6>
        <a:hlink>
          <a:srgbClr val="6600FF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万里长城 6">
        <a:dk1>
          <a:srgbClr val="000000"/>
        </a:dk1>
        <a:lt1>
          <a:srgbClr val="FFFFCC"/>
        </a:lt1>
        <a:dk2>
          <a:srgbClr val="6756A6"/>
        </a:dk2>
        <a:lt2>
          <a:srgbClr val="969696"/>
        </a:lt2>
        <a:accent1>
          <a:srgbClr val="99CCFF"/>
        </a:accent1>
        <a:accent2>
          <a:srgbClr val="008000"/>
        </a:accent2>
        <a:accent3>
          <a:srgbClr val="FFFFE2"/>
        </a:accent3>
        <a:accent4>
          <a:srgbClr val="000000"/>
        </a:accent4>
        <a:accent5>
          <a:srgbClr val="CAE2FF"/>
        </a:accent5>
        <a:accent6>
          <a:srgbClr val="007300"/>
        </a:accent6>
        <a:hlink>
          <a:srgbClr val="990033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万里长城 7">
        <a:dk1>
          <a:srgbClr val="CC3300"/>
        </a:dk1>
        <a:lt1>
          <a:srgbClr val="99CCFF"/>
        </a:lt1>
        <a:dk2>
          <a:srgbClr val="003399"/>
        </a:dk2>
        <a:lt2>
          <a:srgbClr val="969696"/>
        </a:lt2>
        <a:accent1>
          <a:srgbClr val="CED7FE"/>
        </a:accent1>
        <a:accent2>
          <a:srgbClr val="FFFFFF"/>
        </a:accent2>
        <a:accent3>
          <a:srgbClr val="CAE2FF"/>
        </a:accent3>
        <a:accent4>
          <a:srgbClr val="AE2A00"/>
        </a:accent4>
        <a:accent5>
          <a:srgbClr val="E3E8FE"/>
        </a:accent5>
        <a:accent6>
          <a:srgbClr val="E7E7E7"/>
        </a:accent6>
        <a:hlink>
          <a:srgbClr val="0066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万里长城 8">
        <a:dk1>
          <a:srgbClr val="006600"/>
        </a:dk1>
        <a:lt1>
          <a:srgbClr val="FFCC99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FF66"/>
        </a:accent2>
        <a:accent3>
          <a:srgbClr val="FFE2CA"/>
        </a:accent3>
        <a:accent4>
          <a:srgbClr val="005600"/>
        </a:accent4>
        <a:accent5>
          <a:srgbClr val="FFFFFF"/>
        </a:accent5>
        <a:accent6>
          <a:srgbClr val="E7E75C"/>
        </a:accent6>
        <a:hlink>
          <a:srgbClr val="5B5B89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7"/>
      </a:accent6>
      <a:hlink>
        <a:srgbClr val="CCCCFF"/>
      </a:hlink>
      <a:folHlink>
        <a:srgbClr val="B2B2B2"/>
      </a:folHlink>
    </a:clrScheme>
    <a:fontScheme name="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000120140530A99PPBG">
  <a:themeElements>
    <a:clrScheme name="自定义 385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A9250F"/>
      </a:accent1>
      <a:accent2>
        <a:srgbClr val="FB4E3F"/>
      </a:accent2>
      <a:accent3>
        <a:srgbClr val="FC8492"/>
      </a:accent3>
      <a:accent4>
        <a:srgbClr val="FAB480"/>
      </a:accent4>
      <a:accent5>
        <a:srgbClr val="84ADE4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11515</Words>
  <Application>WPS 演示</Application>
  <PresentationFormat>全屏显示(4:3)</PresentationFormat>
  <Paragraphs>596</Paragraphs>
  <Slides>61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61</vt:i4>
      </vt:variant>
    </vt:vector>
  </HeadingPairs>
  <TitlesOfParts>
    <vt:vector size="79" baseType="lpstr">
      <vt:lpstr>Arial</vt:lpstr>
      <vt:lpstr>宋体</vt:lpstr>
      <vt:lpstr>Wingdings</vt:lpstr>
      <vt:lpstr>Times New Roman</vt:lpstr>
      <vt:lpstr>微软雅黑</vt:lpstr>
      <vt:lpstr>Wingdings 2</vt:lpstr>
      <vt:lpstr>幼圆</vt:lpstr>
      <vt:lpstr>华文楷体</vt:lpstr>
      <vt:lpstr>Times New Roman</vt:lpstr>
      <vt:lpstr>Arial Unicode MS</vt:lpstr>
      <vt:lpstr>华文行楷</vt:lpstr>
      <vt:lpstr>Comic Sans MS</vt:lpstr>
      <vt:lpstr>楷体_GB2312</vt:lpstr>
      <vt:lpstr>新宋体</vt:lpstr>
      <vt:lpstr>Bell MT</vt:lpstr>
      <vt:lpstr>1_万里长城</vt:lpstr>
      <vt:lpstr>1_默认设计模板</vt:lpstr>
      <vt:lpstr>A000120140530A99PPBG</vt:lpstr>
      <vt:lpstr>PowerPoint 演示文稿</vt:lpstr>
      <vt:lpstr>PowerPoint 演示文稿</vt:lpstr>
      <vt:lpstr>PowerPoint 演示文稿</vt:lpstr>
      <vt:lpstr>基本概念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情态动词重点总结</vt:lpstr>
      <vt:lpstr>虚拟语气重点总结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杨常金</dc:creator>
  <cp:lastModifiedBy>Sally</cp:lastModifiedBy>
  <cp:revision>88</cp:revision>
  <dcterms:created xsi:type="dcterms:W3CDTF">2007-05-23T11:53:00Z</dcterms:created>
  <dcterms:modified xsi:type="dcterms:W3CDTF">2025-09-25T12:21:07Z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2052-12.1.0.16120</vt:lpwstr>
  </property>
  <property fmtid="{D5CDD505-2E9C-101B-9397-08002B2CF9AE}" pid="3" name="ICV">
    <vt:lpwstr>E67BF23BBC214189822CF06C910A80FF_12</vt:lpwstr>
  </property>
</Properties>
</file>