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423" r:id="rId4"/>
    <p:sldId id="424" r:id="rId5"/>
    <p:sldId id="419" r:id="rId6"/>
    <p:sldId id="420" r:id="rId7"/>
    <p:sldId id="425" r:id="rId8"/>
    <p:sldId id="418" r:id="rId9"/>
    <p:sldId id="259" r:id="rId10"/>
    <p:sldId id="261" r:id="rId11"/>
    <p:sldId id="415" r:id="rId12"/>
    <p:sldId id="416" r:id="rId13"/>
    <p:sldId id="417" r:id="rId14"/>
    <p:sldId id="402" r:id="rId15"/>
    <p:sldId id="379" r:id="rId16"/>
    <p:sldId id="404" r:id="rId17"/>
    <p:sldId id="381" r:id="rId18"/>
    <p:sldId id="391" r:id="rId19"/>
  </p:sldIdLst>
  <p:sldSz cx="9144000" cy="6858000" type="screen4x3"/>
  <p:notesSz cx="6858000" cy="9144000"/>
  <p:custDataLst>
    <p:tags r:id="rId24"/>
  </p:custDataLst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33CC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214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4" Type="http://schemas.openxmlformats.org/officeDocument/2006/relationships/tags" Target="tags/tag28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宋体" panose="02010600030101010101" pitchFamily="2" charset="-122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宋体" panose="02010600030101010101" pitchFamily="2" charset="-122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lvl="0"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en-US" altLang="zh-CN" dirty="0">
                <a:latin typeface="Arial" panose="020B0604020202020204" pitchFamily="34" charset="0"/>
              </a:rPr>
            </a:fld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宋体" panose="02010600030101010101" pitchFamily="2" charset="-122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  <a:cs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宋体" panose="02010600030101010101" pitchFamily="2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7" Type="http://schemas.openxmlformats.org/officeDocument/2006/relationships/slideLayout" Target="../slideLayouts/slideLayout7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26.xml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图片 43009" descr="BJ_00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矩形 43010"/>
          <p:cNvSpPr>
            <a:spLocks noChangeArrowheads="1" noChangeShapeType="1" noTextEdit="1"/>
          </p:cNvSpPr>
          <p:nvPr/>
        </p:nvSpPr>
        <p:spPr bwMode="auto">
          <a:xfrm>
            <a:off x="1835150" y="2492375"/>
            <a:ext cx="5326063" cy="1333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9525">
                  <a:solidFill>
                    <a:srgbClr val="000000"/>
                  </a:solidFill>
                  <a:round/>
                </a:ln>
                <a:solidFill>
                  <a:srgbClr val="FFFFFF"/>
                </a:solidFill>
                <a:effectLst>
                  <a:outerShdw dist="35921" dir="2700000" algn="ctr" rotWithShape="0">
                    <a:schemeClr val="tx1">
                      <a:alpha val="79999"/>
                    </a:schemeClr>
                  </a:outerShdw>
                </a:effectLst>
                <a:latin typeface="华文楷体" panose="02010600040101010101" charset="-122"/>
              </a:rPr>
              <a:t>情态动词</a:t>
            </a:r>
            <a:endParaRPr lang="zh-CN" altLang="en-US" sz="3600" b="1" kern="10">
              <a:ln w="9525">
                <a:solidFill>
                  <a:srgbClr val="000000"/>
                </a:solidFill>
                <a:round/>
              </a:ln>
              <a:solidFill>
                <a:srgbClr val="FFFFFF"/>
              </a:solidFill>
              <a:effectLst>
                <a:outerShdw dist="35921" dir="2700000" algn="ctr" rotWithShape="0">
                  <a:schemeClr val="tx1">
                    <a:alpha val="79999"/>
                  </a:schemeClr>
                </a:outerShdw>
              </a:effectLst>
              <a:latin typeface="华文楷体" panose="02010600040101010101" charset="-122"/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blinds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-188595" y="274955"/>
            <a:ext cx="9180830" cy="1143000"/>
          </a:xfrm>
        </p:spPr>
        <p:txBody>
          <a:bodyPr/>
          <a:p>
            <a:r>
              <a:rPr lang="zh-CN" altLang="en-US" sz="3600"/>
              <a:t>含蓄条件句（省略了</a:t>
            </a:r>
            <a:r>
              <a:rPr lang="en-US" altLang="zh-CN" sz="3600"/>
              <a:t>If</a:t>
            </a:r>
            <a:r>
              <a:rPr lang="zh-CN" altLang="en-US" sz="3600"/>
              <a:t>的条件句，主句不变）</a:t>
            </a:r>
            <a:endParaRPr lang="zh-CN" altLang="en-US" sz="360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1925" y="1212215"/>
            <a:ext cx="8524875" cy="4914265"/>
          </a:xfrm>
        </p:spPr>
        <p:txBody>
          <a:bodyPr/>
          <a:p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与过去相反：</a:t>
            </a:r>
            <a:endParaRPr lang="en-US" altLang="zh-CN" dirty="0">
              <a:solidFill>
                <a:srgbClr val="FF0000"/>
              </a:solidFill>
              <a:highlight>
                <a:srgbClr val="FFFF00"/>
              </a:highlight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Without 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/</a:t>
            </a:r>
            <a:r>
              <a:rPr lang="en-US" altLang="zh-CN" dirty="0">
                <a:solidFill>
                  <a:srgbClr val="FF3300"/>
                </a:solidFill>
                <a:latin typeface="Arial" panose="020B0604020202020204" pitchFamily="34" charset="0"/>
                <a:sym typeface="+mn-ea"/>
              </a:rPr>
              <a:t>But for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 your advice,</a:t>
            </a:r>
            <a:r>
              <a:rPr lang="en-US" altLang="zh-CN" u="sng" dirty="0">
                <a:latin typeface="Arial" panose="020B0604020202020204" pitchFamily="34" charset="0"/>
                <a:sym typeface="+mn-ea"/>
              </a:rPr>
              <a:t> I </a:t>
            </a:r>
            <a:r>
              <a:rPr lang="en-US" altLang="zh-CN" u="sng" dirty="0">
                <a:solidFill>
                  <a:srgbClr val="0033CC"/>
                </a:solidFill>
                <a:latin typeface="Arial" panose="020B0604020202020204" pitchFamily="34" charset="0"/>
                <a:sym typeface="+mn-ea"/>
              </a:rPr>
              <a:t>would not have made</a:t>
            </a:r>
            <a:r>
              <a:rPr lang="en-US" altLang="zh-CN" u="sng" dirty="0">
                <a:latin typeface="Arial" panose="020B0604020202020204" pitchFamily="34" charset="0"/>
                <a:sym typeface="+mn-ea"/>
              </a:rPr>
              <a:t> such rapid progress. 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要不是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...</a:t>
            </a:r>
            <a:endParaRPr lang="zh-CN" altLang="en-US" dirty="0">
              <a:latin typeface="Arial" panose="020B0604020202020204" pitchFamily="34" charset="0"/>
              <a:sym typeface="+mn-ea"/>
            </a:endParaRPr>
          </a:p>
          <a:p>
            <a:r>
              <a:rPr lang="en-US" altLang="zh-CN">
                <a:sym typeface="+mn-ea"/>
              </a:rPr>
              <a:t>Thanks to your advice,</a:t>
            </a:r>
            <a:r>
              <a:rPr lang="en-US" altLang="zh-CN" u="sng">
                <a:sym typeface="+mn-ea"/>
              </a:rPr>
              <a:t> </a:t>
            </a:r>
            <a:r>
              <a:rPr lang="en-US" altLang="zh-CN" u="sng">
                <a:solidFill>
                  <a:srgbClr val="FF0000"/>
                </a:solidFill>
                <a:sym typeface="+mn-ea"/>
              </a:rPr>
              <a:t>otherwise/ or (else) </a:t>
            </a:r>
            <a:r>
              <a:rPr lang="en-US" altLang="zh-CN" u="sng">
                <a:sym typeface="+mn-ea"/>
              </a:rPr>
              <a:t> I </a:t>
            </a:r>
            <a:r>
              <a:rPr lang="en-US" altLang="zh-CN" u="sng">
                <a:solidFill>
                  <a:srgbClr val="0033CC"/>
                </a:solidFill>
                <a:sym typeface="+mn-ea"/>
              </a:rPr>
              <a:t>would not have make</a:t>
            </a:r>
            <a:r>
              <a:rPr lang="en-US" altLang="zh-CN" u="sng">
                <a:sym typeface="+mn-ea"/>
              </a:rPr>
              <a:t> such rapid progress.  </a:t>
            </a:r>
            <a:r>
              <a:rPr lang="zh-CN" altLang="en-US">
                <a:sym typeface="+mn-ea"/>
              </a:rPr>
              <a:t>否则</a:t>
            </a:r>
            <a:r>
              <a:rPr lang="en-US" altLang="zh-CN">
                <a:sym typeface="+mn-ea"/>
              </a:rPr>
              <a:t>...</a:t>
            </a:r>
            <a:endParaRPr lang="en-US" altLang="zh-CN"/>
          </a:p>
          <a:p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与现在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/</a:t>
            </a:r>
            <a:r>
              <a:rPr lang="zh-CN" altLang="en-US" dirty="0">
                <a:solidFill>
                  <a:srgbClr val="FF0000"/>
                </a:solidFill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将来相反</a:t>
            </a:r>
            <a:r>
              <a:rPr lang="zh-CN" altLang="en-US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：</a:t>
            </a:r>
            <a:endParaRPr lang="zh-CN" altLang="en-US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sym typeface="+mn-ea"/>
              </a:rPr>
              <a:t>Without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your help, I </a:t>
            </a:r>
            <a:r>
              <a:rPr lang="en-US" altLang="zh-CN" u="sng" dirty="0">
                <a:solidFill>
                  <a:srgbClr val="0033CC"/>
                </a:solidFill>
                <a:latin typeface="Arial" panose="020B0604020202020204" pitchFamily="34" charset="0"/>
                <a:sym typeface="+mn-ea"/>
              </a:rPr>
              <a:t>wouldn’t be</a:t>
            </a:r>
            <a:r>
              <a:rPr lang="en-US" altLang="zh-CN" u="sng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where I am today/ in the future.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</a:t>
            </a:r>
            <a:endParaRPr lang="en-US" altLang="zh-CN" dirty="0">
              <a:solidFill>
                <a:srgbClr val="FF0000"/>
              </a:solidFill>
              <a:latin typeface="Arial" panose="020B0604020202020204" pitchFamily="34" charset="0"/>
              <a:sym typeface="+mn-ea"/>
            </a:endParaRPr>
          </a:p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7315" y="260985"/>
            <a:ext cx="9036685" cy="6522085"/>
          </a:xfrm>
        </p:spPr>
        <p:txBody>
          <a:bodyPr/>
          <a:p>
            <a:r>
              <a:rPr lang="en-US" altLang="zh-CN" sz="2400" b="1">
                <a:solidFill>
                  <a:srgbClr val="FF0000"/>
                </a:solidFill>
              </a:rPr>
              <a:t>if only, wish, would rather, as if/though</a:t>
            </a:r>
            <a:r>
              <a:rPr lang="zh-CN" altLang="en-US" sz="2400" b="1">
                <a:solidFill>
                  <a:srgbClr val="FF0000"/>
                </a:solidFill>
              </a:rPr>
              <a:t>引导的从句的虚拟</a:t>
            </a:r>
            <a:endParaRPr lang="en-US" altLang="zh-CN" sz="2400" b="1">
              <a:solidFill>
                <a:srgbClr val="FF0000"/>
              </a:solidFill>
            </a:endParaRPr>
          </a:p>
          <a:p>
            <a:pPr>
              <a:lnSpc>
                <a:spcPct val="80000"/>
              </a:lnSpc>
            </a:pPr>
            <a:r>
              <a:rPr lang="zh-CN" altLang="en-US" sz="2400"/>
              <a:t>现在：</a:t>
            </a:r>
            <a:r>
              <a:rPr lang="en-US" altLang="zh-CN" sz="2400" u="sng"/>
              <a:t>If only</a:t>
            </a:r>
            <a:r>
              <a:rPr lang="en-US" altLang="zh-CN" sz="2400"/>
              <a:t> I </a:t>
            </a:r>
            <a:r>
              <a:rPr lang="en-US" altLang="zh-CN" sz="2400">
                <a:solidFill>
                  <a:srgbClr val="FF0000"/>
                </a:solidFill>
              </a:rPr>
              <a:t>were</a:t>
            </a:r>
            <a:r>
              <a:rPr lang="en-US" altLang="zh-CN" sz="2400"/>
              <a:t> a bird.                                             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过去：</a:t>
            </a:r>
            <a:r>
              <a:rPr lang="en-US" altLang="zh-CN" sz="2400" u="sng"/>
              <a:t> If only</a:t>
            </a:r>
            <a:r>
              <a:rPr lang="en-US" altLang="zh-CN" sz="2400"/>
              <a:t> I</a:t>
            </a:r>
            <a:r>
              <a:rPr lang="en-US" altLang="zh-CN" sz="2400">
                <a:solidFill>
                  <a:srgbClr val="FF0000"/>
                </a:solidFill>
              </a:rPr>
              <a:t> had listened </a:t>
            </a:r>
            <a:r>
              <a:rPr lang="en-US" altLang="zh-CN" sz="2400"/>
              <a:t>to your advice years ago.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将来：</a:t>
            </a:r>
            <a:r>
              <a:rPr lang="en-US" altLang="zh-CN" sz="2400" u="sng"/>
              <a:t> If only</a:t>
            </a:r>
            <a:r>
              <a:rPr lang="en-US" altLang="zh-CN" sz="2400"/>
              <a:t> he </a:t>
            </a:r>
            <a:r>
              <a:rPr lang="en-US" altLang="zh-CN" sz="2400">
                <a:solidFill>
                  <a:srgbClr val="FF0000"/>
                </a:solidFill>
              </a:rPr>
              <a:t>would/could</a:t>
            </a:r>
            <a:r>
              <a:rPr lang="en-US" altLang="zh-CN" sz="2400"/>
              <a:t> go to Tsinghua University. </a:t>
            </a:r>
            <a:endParaRPr lang="en-US" altLang="zh-CN" sz="2400"/>
          </a:p>
          <a:p>
            <a:pPr>
              <a:lnSpc>
                <a:spcPct val="80000"/>
              </a:lnSpc>
            </a:pP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现在：</a:t>
            </a:r>
            <a:r>
              <a:rPr lang="en-US" altLang="zh-CN" sz="2400" u="sng"/>
              <a:t>I wish</a:t>
            </a:r>
            <a:r>
              <a:rPr lang="en-US" altLang="zh-CN" sz="2400"/>
              <a:t> I</a:t>
            </a:r>
            <a:r>
              <a:rPr lang="en-US" altLang="zh-CN" sz="2400">
                <a:solidFill>
                  <a:srgbClr val="FF0000"/>
                </a:solidFill>
              </a:rPr>
              <a:t> knew</a:t>
            </a:r>
            <a:r>
              <a:rPr lang="en-US" altLang="zh-CN" sz="2400"/>
              <a:t> what to do.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过去：</a:t>
            </a:r>
            <a:r>
              <a:rPr lang="en-US" altLang="zh-CN" sz="2400" u="sng"/>
              <a:t>I wish</a:t>
            </a:r>
            <a:r>
              <a:rPr lang="en-US" altLang="zh-CN" sz="2400"/>
              <a:t> you </a:t>
            </a:r>
            <a:r>
              <a:rPr lang="en-US" altLang="zh-CN" sz="2400">
                <a:solidFill>
                  <a:srgbClr val="FF0000"/>
                </a:solidFill>
              </a:rPr>
              <a:t>had come</a:t>
            </a:r>
            <a:r>
              <a:rPr lang="en-US" altLang="zh-CN" sz="2400"/>
              <a:t> to our party last night.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将来：</a:t>
            </a:r>
            <a:r>
              <a:rPr lang="en-US" altLang="zh-CN" sz="2400" u="sng"/>
              <a:t>I wish</a:t>
            </a:r>
            <a:r>
              <a:rPr lang="en-US" altLang="zh-CN" sz="2400"/>
              <a:t> he </a:t>
            </a:r>
            <a:r>
              <a:rPr lang="en-US" altLang="zh-CN" sz="2400">
                <a:solidFill>
                  <a:srgbClr val="FF0000"/>
                </a:solidFill>
              </a:rPr>
              <a:t>would/could </a:t>
            </a:r>
            <a:r>
              <a:rPr lang="en-US" altLang="zh-CN" sz="2400"/>
              <a:t>try again. </a:t>
            </a:r>
            <a:endParaRPr lang="en-US" altLang="zh-CN" sz="2400"/>
          </a:p>
          <a:p>
            <a:pPr>
              <a:lnSpc>
                <a:spcPct val="80000"/>
              </a:lnSpc>
            </a:pP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sym typeface="+mn-ea"/>
              </a:rPr>
              <a:t>现在：</a:t>
            </a:r>
            <a:r>
              <a:rPr lang="en-US" altLang="zh-CN" sz="2400">
                <a:sym typeface="+mn-ea"/>
              </a:rPr>
              <a:t>He talks </a:t>
            </a:r>
            <a:r>
              <a:rPr lang="en-US" altLang="zh-CN" sz="2400" u="sng">
                <a:sym typeface="+mn-ea"/>
              </a:rPr>
              <a:t>as if </a:t>
            </a:r>
            <a:r>
              <a:rPr lang="en-US" altLang="zh-CN" sz="2400">
                <a:sym typeface="+mn-ea"/>
              </a:rPr>
              <a:t>he 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knew</a:t>
            </a:r>
            <a:r>
              <a:rPr lang="en-US" altLang="zh-CN" sz="2400">
                <a:sym typeface="+mn-ea"/>
              </a:rPr>
              <a:t> everything.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sym typeface="+mn-ea"/>
              </a:rPr>
              <a:t>过去：</a:t>
            </a:r>
            <a:r>
              <a:rPr lang="en-US" altLang="zh-CN" sz="2400">
                <a:sym typeface="+mn-ea"/>
              </a:rPr>
              <a:t>Why are you talking to me </a:t>
            </a:r>
            <a:r>
              <a:rPr lang="en-US" altLang="zh-CN" sz="2400" u="sng">
                <a:sym typeface="+mn-ea"/>
              </a:rPr>
              <a:t>as if</a:t>
            </a:r>
            <a:r>
              <a:rPr lang="en-US" altLang="zh-CN" sz="2400">
                <a:sym typeface="+mn-ea"/>
              </a:rPr>
              <a:t> 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I had done </a:t>
            </a:r>
            <a:r>
              <a:rPr lang="en-US" altLang="zh-CN" sz="2400">
                <a:sym typeface="+mn-ea"/>
              </a:rPr>
              <a:t>it?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sym typeface="+mn-ea"/>
              </a:rPr>
              <a:t>将来：</a:t>
            </a:r>
            <a:r>
              <a:rPr lang="en-US" altLang="zh-CN" sz="2400">
                <a:sym typeface="+mn-ea"/>
              </a:rPr>
              <a:t>Mr. Smith is so happy</a:t>
            </a:r>
            <a:r>
              <a:rPr lang="en-US" altLang="zh-CN" sz="2400" u="sng">
                <a:sym typeface="+mn-ea"/>
              </a:rPr>
              <a:t> as if </a:t>
            </a:r>
            <a:r>
              <a:rPr lang="en-US" altLang="zh-CN" sz="2400">
                <a:sym typeface="+mn-ea"/>
              </a:rPr>
              <a:t>he </a:t>
            </a:r>
            <a:r>
              <a:rPr lang="en-US" altLang="zh-CN" sz="2400">
                <a:solidFill>
                  <a:srgbClr val="FF0000"/>
                </a:solidFill>
                <a:sym typeface="+mn-ea"/>
              </a:rPr>
              <a:t>would/could</a:t>
            </a:r>
            <a:r>
              <a:rPr lang="en-US" altLang="zh-CN" sz="2400">
                <a:sym typeface="+mn-ea"/>
              </a:rPr>
              <a:t> fly.</a:t>
            </a:r>
            <a:endParaRPr lang="en-US" altLang="zh-CN" sz="2400"/>
          </a:p>
          <a:p>
            <a:pPr>
              <a:lnSpc>
                <a:spcPct val="80000"/>
              </a:lnSpc>
            </a:pP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现在：</a:t>
            </a:r>
            <a:r>
              <a:rPr lang="en-US" altLang="zh-CN" sz="2400" u="sng"/>
              <a:t>I’d rather</a:t>
            </a:r>
            <a:r>
              <a:rPr lang="en-US" altLang="zh-CN" sz="2400"/>
              <a:t> you </a:t>
            </a:r>
            <a:r>
              <a:rPr lang="en-US" altLang="zh-CN" sz="2400">
                <a:solidFill>
                  <a:srgbClr val="FF0000"/>
                </a:solidFill>
              </a:rPr>
              <a:t>took </a:t>
            </a:r>
            <a:r>
              <a:rPr lang="en-US" altLang="zh-CN" sz="2400">
                <a:solidFill>
                  <a:schemeClr val="tx1"/>
                </a:solidFill>
              </a:rPr>
              <a:t>me away now</a:t>
            </a:r>
            <a:r>
              <a:rPr lang="en-US" altLang="zh-CN" sz="2400"/>
              <a:t>.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过去：</a:t>
            </a:r>
            <a:r>
              <a:rPr lang="en-US" altLang="zh-CN" sz="2400" u="sng"/>
              <a:t>I’d rather</a:t>
            </a:r>
            <a:r>
              <a:rPr lang="en-US" altLang="zh-CN" sz="2400"/>
              <a:t> you </a:t>
            </a:r>
            <a:r>
              <a:rPr lang="en-US" altLang="zh-CN" sz="2400">
                <a:solidFill>
                  <a:srgbClr val="FF0000"/>
                </a:solidFill>
              </a:rPr>
              <a:t>hadn’t done</a:t>
            </a:r>
            <a:r>
              <a:rPr lang="en-US" altLang="zh-CN" sz="2400"/>
              <a:t> it.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/>
              <a:t>将来：</a:t>
            </a:r>
            <a:r>
              <a:rPr lang="en-US" altLang="zh-CN" sz="2400" u="sng"/>
              <a:t>I’d rather</a:t>
            </a:r>
            <a:r>
              <a:rPr lang="en-US" altLang="zh-CN" sz="2400"/>
              <a:t> Tom </a:t>
            </a:r>
            <a:r>
              <a:rPr lang="en-US" altLang="zh-CN" sz="2400">
                <a:solidFill>
                  <a:srgbClr val="FF0000"/>
                </a:solidFill>
              </a:rPr>
              <a:t>were</a:t>
            </a:r>
            <a:r>
              <a:rPr lang="en-US" altLang="zh-CN" sz="2400"/>
              <a:t> here tomorrow.  </a:t>
            </a:r>
            <a:endParaRPr lang="en-US" altLang="zh-CN" sz="2400"/>
          </a:p>
          <a:p>
            <a:pPr>
              <a:lnSpc>
                <a:spcPct val="80000"/>
              </a:lnSpc>
            </a:pPr>
            <a:r>
              <a:rPr lang="zh-CN" altLang="en-US" sz="2400">
                <a:highlight>
                  <a:srgbClr val="FFFF00"/>
                </a:highlight>
              </a:rPr>
              <a:t>不同于</a:t>
            </a:r>
            <a:r>
              <a:rPr lang="en-US" altLang="zh-CN" sz="2400">
                <a:highlight>
                  <a:srgbClr val="FFFF00"/>
                </a:highlight>
              </a:rPr>
              <a:t>I’d rather do sth that do sth</a:t>
            </a:r>
            <a:r>
              <a:rPr lang="en-US" altLang="zh-CN" sz="2400"/>
              <a:t> </a:t>
            </a:r>
            <a:endParaRPr lang="en-US" altLang="zh-CN" sz="2400"/>
          </a:p>
          <a:p>
            <a:endParaRPr lang="en-US" altLang="zh-CN" sz="2800"/>
          </a:p>
          <a:p>
            <a:endParaRPr lang="en-US" altLang="zh-CN" sz="2800"/>
          </a:p>
          <a:p>
            <a:endParaRPr lang="en-US" altLang="zh-CN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505" name="Oval 4"/>
          <p:cNvSpPr/>
          <p:nvPr/>
        </p:nvSpPr>
        <p:spPr>
          <a:xfrm>
            <a:off x="0" y="2276475"/>
            <a:ext cx="8904605" cy="2376805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p>
            <a:pPr algn="ctr" eaLnBrk="1" hangingPunct="1"/>
            <a:r>
              <a:rPr lang="en-US" altLang="zh-CN" sz="3600" b="1" dirty="0">
                <a:latin typeface="Arial" panose="020B0604020202020204" pitchFamily="34" charset="0"/>
                <a:ea typeface="华文楷体" panose="02010600040101010101" charset="-122"/>
              </a:rPr>
              <a:t>    2. </a:t>
            </a:r>
            <a:r>
              <a:rPr lang="zh-CN" altLang="en-US" sz="3600" b="1" dirty="0">
                <a:latin typeface="Arial" panose="020B0604020202020204" pitchFamily="34" charset="0"/>
                <a:ea typeface="华文楷体" panose="02010600040101010101" charset="-122"/>
              </a:rPr>
              <a:t>虚拟语气的其他情况</a:t>
            </a:r>
            <a:r>
              <a:rPr lang="en-US" altLang="zh-CN" sz="3600" b="1" dirty="0">
                <a:latin typeface="Arial" panose="020B0604020202020204" pitchFamily="34" charset="0"/>
                <a:ea typeface="华文楷体" panose="02010600040101010101" charset="-122"/>
              </a:rPr>
              <a:t> should</a:t>
            </a:r>
            <a:endParaRPr lang="en-US" altLang="zh-CN" sz="3600" b="1" dirty="0">
              <a:latin typeface="Arial" panose="020B0604020202020204" pitchFamily="34" charset="0"/>
              <a:ea typeface="华文楷体" panose="02010600040101010101" charset="-122"/>
            </a:endParaRPr>
          </a:p>
          <a:p>
            <a:pPr algn="ctr" eaLnBrk="1" hangingPunct="1"/>
            <a:r>
              <a:rPr lang="zh-CN" altLang="en-US" sz="3600" b="1" dirty="0">
                <a:latin typeface="Arial" panose="020B0604020202020204" pitchFamily="34" charset="0"/>
                <a:ea typeface="华文楷体" panose="02010600040101010101" charset="-122"/>
              </a:rPr>
              <a:t>（各种从句中的用法）</a:t>
            </a:r>
            <a:endParaRPr lang="zh-CN" altLang="en-US" sz="3600" b="1" dirty="0">
              <a:latin typeface="Arial" panose="020B0604020202020204" pitchFamily="34" charset="0"/>
              <a:ea typeface="华文楷体" panose="02010600040101010101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21" name="Text Box 2"/>
          <p:cNvSpPr txBox="1"/>
          <p:nvPr/>
        </p:nvSpPr>
        <p:spPr>
          <a:xfrm>
            <a:off x="0" y="0"/>
            <a:ext cx="8893175" cy="76962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一、表示要求</a:t>
            </a:r>
            <a:r>
              <a:rPr lang="en-US" altLang="zh-CN" sz="4400" b="1" dirty="0">
                <a:latin typeface="Times New Roman" panose="02020603050405020304" charset="0"/>
                <a:ea typeface="华文新魏" panose="02010800040101010101" pitchFamily="2" charset="-122"/>
              </a:rPr>
              <a:t>,</a:t>
            </a: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命令</a:t>
            </a:r>
            <a:r>
              <a:rPr lang="en-US" altLang="zh-CN" sz="4400" b="1" dirty="0">
                <a:latin typeface="Times New Roman" panose="02020603050405020304" charset="0"/>
                <a:ea typeface="华文新魏" panose="02010800040101010101" pitchFamily="2" charset="-122"/>
              </a:rPr>
              <a:t>,</a:t>
            </a: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建议的虚拟语气</a:t>
            </a:r>
            <a:endParaRPr lang="zh-CN" altLang="en-US" sz="44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23907" name="Text Box 3"/>
          <p:cNvSpPr txBox="1"/>
          <p:nvPr/>
        </p:nvSpPr>
        <p:spPr>
          <a:xfrm>
            <a:off x="0" y="1412875"/>
            <a:ext cx="9313545" cy="461010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6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宾语从句中，主句的谓语动词如果是以下词：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    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     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命令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要求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建议，坚持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1. order, command  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  <a:sym typeface="+mn-ea"/>
              </a:rPr>
              <a:t>      2. demand , require, request, desire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3. advise, suggest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（建议，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非暗示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）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, propose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     4. insist  (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坚持要求做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...,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非坚持认为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) 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r>
              <a:rPr lang="zh-CN" altLang="en-US" sz="3200" b="1" dirty="0">
                <a:latin typeface="Times New Roman" panose="02020603050405020304" charset="0"/>
                <a:ea typeface="华文新魏" panose="02010800040101010101" pitchFamily="2" charset="-122"/>
              </a:rPr>
              <a:t>从句中的谓语动词用： 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(</a:t>
            </a:r>
            <a:r>
              <a:rPr lang="en-US" altLang="zh-CN" sz="3200" b="1" i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should )+ do</a:t>
            </a:r>
            <a:endParaRPr lang="zh-CN" altLang="en-US" sz="3200" b="1" i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eaLnBrk="1" hangingPunct="1">
              <a:spcBef>
                <a:spcPct val="15000"/>
              </a:spcBef>
            </a:pPr>
            <a:endParaRPr lang="zh-CN" altLang="en-US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907">
                                            <p:txEl>
                                              <p:charRg st="0" end="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32" end="5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907">
                                            <p:txEl>
                                              <p:charRg st="32" end="5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3907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3907">
                                            <p:txEl>
                                              <p:char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118" end="15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3907">
                                            <p:txEl>
                                              <p:charRg st="118" end="15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152" end="1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3907">
                                            <p:txEl>
                                              <p:charRg st="152" end="1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7">
                                            <p:txEl>
                                              <p:charRg st="195" end="2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3907">
                                            <p:txEl>
                                              <p:charRg st="195" end="2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0" y="260350"/>
            <a:ext cx="9248140" cy="4526280"/>
          </a:xfrm>
        </p:spPr>
        <p:txBody>
          <a:bodyPr/>
          <a:p>
            <a:pPr eaLnBrk="1" hangingPunct="1">
              <a:lnSpc>
                <a:spcPct val="125000"/>
              </a:lnSpc>
            </a:pPr>
            <a:r>
              <a:rPr lang="en-US" altLang="zh-CN" b="1" dirty="0">
                <a:latin typeface="Times New Roman" panose="02020603050405020304" charset="0"/>
                <a:sym typeface="+mn-ea"/>
              </a:rPr>
              <a:t>1.</a:t>
            </a:r>
            <a:r>
              <a:rPr lang="en-US" altLang="zh-CN" dirty="0">
                <a:latin typeface="Times New Roman" panose="02020603050405020304" charset="0"/>
                <a:sym typeface="+mn-ea"/>
              </a:rPr>
              <a:t>The guard at gate</a:t>
            </a:r>
            <a:r>
              <a:rPr lang="en-US" altLang="zh-CN" b="1" dirty="0">
                <a:latin typeface="Times New Roman" panose="02020603050405020304" charset="0"/>
                <a:sym typeface="+mn-ea"/>
              </a:rPr>
              <a:t> insisted</a:t>
            </a:r>
            <a:r>
              <a:rPr lang="en-US" altLang="zh-CN" dirty="0">
                <a:latin typeface="Times New Roman" panose="02020603050405020304" charset="0"/>
                <a:sym typeface="+mn-ea"/>
              </a:rPr>
              <a:t> that everybody   </a:t>
            </a:r>
            <a:endParaRPr lang="en-US" altLang="zh-CN" dirty="0">
              <a:latin typeface="Times New Roman" panose="02020603050405020304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en-US" altLang="zh-CN" dirty="0">
                <a:latin typeface="Times New Roman" panose="02020603050405020304" charset="0"/>
                <a:sym typeface="+mn-ea"/>
              </a:rPr>
              <a:t>   _______________(obey)the rules. </a:t>
            </a:r>
            <a:r>
              <a:rPr lang="zh-CN" altLang="en-US" b="1" dirty="0">
                <a:highlight>
                  <a:srgbClr val="FFFF00"/>
                </a:highlight>
                <a:latin typeface="Times New Roman" panose="02020603050405020304" charset="0"/>
                <a:sym typeface="+mn-ea"/>
              </a:rPr>
              <a:t>？从句</a:t>
            </a:r>
            <a:endParaRPr lang="en-US" altLang="zh-CN" b="1" dirty="0">
              <a:highlight>
                <a:srgbClr val="FFFF00"/>
              </a:highlight>
              <a:latin typeface="Times New Roman" panose="02020603050405020304" charset="0"/>
            </a:endParaRPr>
          </a:p>
          <a:p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2. Your </a:t>
            </a: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suggestion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that she _____</a:t>
            </a:r>
            <a:r>
              <a:rPr lang="en-US" altLang="zh-CN" b="1" dirty="0">
                <a:latin typeface="Times New Roman" panose="02020603050405020304" charset="0"/>
                <a:sym typeface="+mn-ea"/>
              </a:rPr>
              <a:t>__________</a:t>
            </a:r>
            <a:endParaRPr lang="en-US" altLang="zh-CN" b="1" dirty="0">
              <a:latin typeface="Times New Roman" panose="02020603050405020304" charset="0"/>
              <a:sym typeface="+mn-ea"/>
            </a:endParaRPr>
          </a:p>
          <a:p>
            <a:r>
              <a:rPr lang="en-US" altLang="zh-CN" b="1" dirty="0">
                <a:latin typeface="Times New Roman" panose="02020603050405020304" charset="0"/>
                <a:sym typeface="+mn-ea"/>
              </a:rPr>
              <a:t>(wait)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till next week is reasonable.</a:t>
            </a:r>
            <a:endParaRPr lang="en-US" altLang="zh-CN" dirty="0">
              <a:solidFill>
                <a:schemeClr val="tx1"/>
              </a:solidFill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latin typeface="Arial" panose="020B0604020202020204" pitchFamily="34" charset="0"/>
              </a:rPr>
              <a:t>3. 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The </a:t>
            </a:r>
            <a:r>
              <a:rPr lang="en-US" altLang="zh-CN" b="1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orders</a:t>
            </a:r>
            <a:r>
              <a:rPr lang="en-US" altLang="zh-CN" dirty="0">
                <a:solidFill>
                  <a:schemeClr val="tx1"/>
                </a:solidFill>
                <a:latin typeface="Arial" panose="020B0604020202020204" pitchFamily="34" charset="0"/>
                <a:sym typeface="+mn-ea"/>
              </a:rPr>
              <a:t> ar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e that nobody _____________ (leave) here.</a:t>
            </a:r>
            <a:endParaRPr lang="en-US" altLang="zh-CN" dirty="0">
              <a:latin typeface="Arial" panose="020B0604020202020204" pitchFamily="34" charset="0"/>
              <a:sym typeface="+mn-ea"/>
            </a:endParaRPr>
          </a:p>
          <a:p>
            <a:r>
              <a:rPr lang="en-US" altLang="zh-CN" dirty="0">
                <a:latin typeface="Arial" panose="020B0604020202020204" pitchFamily="34" charset="0"/>
                <a:sym typeface="+mn-ea"/>
              </a:rPr>
              <a:t>4. It is </a:t>
            </a:r>
            <a:r>
              <a:rPr lang="en-US" altLang="zh-CN" b="1" dirty="0">
                <a:latin typeface="Arial" panose="020B0604020202020204" pitchFamily="34" charset="0"/>
                <a:sym typeface="+mn-ea"/>
              </a:rPr>
              <a:t>proposed</a:t>
            </a:r>
            <a:r>
              <a:rPr lang="en-US" altLang="zh-CN" dirty="0">
                <a:latin typeface="Arial" panose="020B0604020202020204" pitchFamily="34" charset="0"/>
                <a:sym typeface="+mn-ea"/>
              </a:rPr>
              <a:t> that overtime working  ________________________(abolish).</a:t>
            </a:r>
            <a:endParaRPr lang="en-US" altLang="zh-CN" dirty="0">
              <a:latin typeface="Arial" panose="020B0604020202020204" pitchFamily="34" charset="0"/>
              <a:sym typeface="+mn-ea"/>
            </a:endParaRPr>
          </a:p>
          <a:p>
            <a:r>
              <a:rPr lang="zh-CN" altLang="en-US" dirty="0"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命令要求建议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的虚拟可见于</a:t>
            </a:r>
            <a:r>
              <a:rPr lang="en-US" altLang="zh-CN" dirty="0"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 </a:t>
            </a:r>
            <a:r>
              <a:rPr lang="zh-CN" altLang="en-US" dirty="0">
                <a:highlight>
                  <a:srgbClr val="FFFF00"/>
                </a:highlight>
                <a:latin typeface="Arial" panose="020B0604020202020204" pitchFamily="34" charset="0"/>
                <a:sym typeface="+mn-ea"/>
              </a:rPr>
              <a:t>各种名从，</a:t>
            </a:r>
            <a:r>
              <a:rPr lang="zh-CN" altLang="en-US" dirty="0">
                <a:latin typeface="Arial" panose="020B0604020202020204" pitchFamily="34" charset="0"/>
                <a:sym typeface="+mn-ea"/>
              </a:rPr>
              <a:t>宾从较为常见。</a:t>
            </a:r>
            <a:endParaRPr lang="en-US" altLang="zh-CN" dirty="0">
              <a:latin typeface="Arial" panose="020B0604020202020204" pitchFamily="34" charset="0"/>
            </a:endParaRPr>
          </a:p>
          <a:p>
            <a:endParaRPr lang="en-US" altLang="zh-CN" dirty="0">
              <a:latin typeface="Arial" panose="020B0604020202020204" pitchFamily="34" charset="0"/>
            </a:endParaRPr>
          </a:p>
          <a:p>
            <a:endParaRPr lang="zh-CN" altLang="en-US"/>
          </a:p>
        </p:txBody>
      </p:sp>
      <p:sp>
        <p:nvSpPr>
          <p:cNvPr id="124932" name="Text Box 4"/>
          <p:cNvSpPr txBox="1"/>
          <p:nvPr/>
        </p:nvSpPr>
        <p:spPr>
          <a:xfrm>
            <a:off x="457200" y="908685"/>
            <a:ext cx="342773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(should)obey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  <p:sp>
        <p:nvSpPr>
          <p:cNvPr id="4" name="Text Box 4"/>
          <p:cNvSpPr txBox="1"/>
          <p:nvPr/>
        </p:nvSpPr>
        <p:spPr>
          <a:xfrm>
            <a:off x="5723890" y="1484630"/>
            <a:ext cx="329057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(should)wait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5870575" y="2663190"/>
            <a:ext cx="329057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(should)leave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  <p:sp>
        <p:nvSpPr>
          <p:cNvPr id="6" name="Text Box 4"/>
          <p:cNvSpPr txBox="1"/>
          <p:nvPr/>
        </p:nvSpPr>
        <p:spPr>
          <a:xfrm>
            <a:off x="611505" y="4292600"/>
            <a:ext cx="5151120" cy="769620"/>
          </a:xfrm>
          <a:prstGeom prst="rect">
            <a:avLst/>
          </a:prstGeom>
          <a:noFill/>
          <a:ln w="9525">
            <a:noFill/>
          </a:ln>
        </p:spPr>
        <p:txBody>
          <a:bodyPr wrap="square" lIns="93600" tIns="46800" rIns="93600" bIns="46800"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4400" b="1" dirty="0">
                <a:solidFill>
                  <a:srgbClr val="FF0000"/>
                </a:solidFill>
                <a:latin typeface="Arial Narrow" panose="020B0606020202030204" charset="0"/>
                <a:ea typeface="华文新魏" panose="02010800040101010101" pitchFamily="2" charset="-122"/>
              </a:rPr>
              <a:t>(should) be abolished</a:t>
            </a:r>
            <a:endParaRPr lang="en-US" altLang="zh-CN" sz="4400" b="1" dirty="0">
              <a:solidFill>
                <a:srgbClr val="FF0000"/>
              </a:solidFill>
              <a:latin typeface="Arial Narrow" panose="020B06060202020302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2" grpId="0"/>
      <p:bldP spid="4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5956" name="Rectangle 4"/>
          <p:cNvSpPr>
            <a:spLocks noGrp="1"/>
          </p:cNvSpPr>
          <p:nvPr>
            <p:ph idx="1" hasCustomPrompt="1"/>
          </p:nvPr>
        </p:nvSpPr>
        <p:spPr>
          <a:xfrm>
            <a:off x="251460" y="1700530"/>
            <a:ext cx="8801735" cy="5764530"/>
          </a:xfrm>
        </p:spPr>
        <p:txBody>
          <a:bodyPr vert="horz" wrap="square" lIns="91440" tIns="45720" rIns="91440" bIns="45720" anchor="t" anchorCtr="0"/>
          <a:p>
            <a:pPr marL="381000" indent="-381000" eaLnBrk="1" hangingPunct="1">
              <a:lnSpc>
                <a:spcPct val="80000"/>
              </a:lnSpc>
              <a:buNone/>
            </a:pPr>
            <a:r>
              <a:rPr lang="zh-CN" altLang="en-US" sz="2800" b="1" dirty="0"/>
              <a:t>在句型 “</a:t>
            </a:r>
            <a:r>
              <a:rPr lang="en-US" altLang="zh-CN" sz="2800" b="1" dirty="0">
                <a:solidFill>
                  <a:srgbClr val="FF3300"/>
                </a:solidFill>
              </a:rPr>
              <a:t>It is important (necessary, natural</a:t>
            </a:r>
            <a:r>
              <a:rPr lang="zh-CN" altLang="en-US" sz="2800" b="1" dirty="0">
                <a:solidFill>
                  <a:srgbClr val="FF3300"/>
                </a:solidFill>
              </a:rPr>
              <a:t>，</a:t>
            </a:r>
            <a:r>
              <a:rPr lang="en-US" altLang="zh-CN" sz="2800" b="1" dirty="0">
                <a:solidFill>
                  <a:srgbClr val="FF3300"/>
                </a:solidFill>
              </a:rPr>
              <a:t> advisable, strange) that ....</a:t>
            </a:r>
            <a:r>
              <a:rPr lang="en-US" altLang="zh-CN" sz="2800" b="1" dirty="0"/>
              <a:t> ” </a:t>
            </a:r>
            <a:r>
              <a:rPr lang="zh-CN" altLang="en-US" sz="2800" b="1" dirty="0"/>
              <a:t>中，</a:t>
            </a:r>
            <a:r>
              <a:rPr lang="en-US" altLang="zh-CN" sz="2800" b="1" dirty="0"/>
              <a:t>that </a:t>
            </a:r>
            <a:r>
              <a:rPr lang="zh-CN" altLang="en-US" sz="2800" b="1" dirty="0"/>
              <a:t>后面的从句中的谓语动词用： </a:t>
            </a:r>
            <a:r>
              <a:rPr lang="en-US" altLang="zh-CN" sz="2800" b="1" dirty="0"/>
              <a:t>(should) + </a:t>
            </a:r>
            <a:r>
              <a:rPr lang="zh-CN" altLang="en-US" sz="2800" b="1" dirty="0"/>
              <a:t>动词原形 </a:t>
            </a:r>
            <a:br>
              <a:rPr lang="zh-CN" altLang="en-US" sz="2800" b="1" dirty="0"/>
            </a:br>
            <a:endParaRPr lang="zh-CN" altLang="en-US" sz="2800" b="1" dirty="0"/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>
                <a:solidFill>
                  <a:srgbClr val="FF3300"/>
                </a:solidFill>
              </a:rPr>
              <a:t>[</a:t>
            </a:r>
            <a:r>
              <a:rPr lang="zh-CN" altLang="en-US" sz="2800" b="1" dirty="0">
                <a:solidFill>
                  <a:srgbClr val="FF3300"/>
                </a:solidFill>
              </a:rPr>
              <a:t>例句</a:t>
            </a:r>
            <a:r>
              <a:rPr lang="en-US" altLang="zh-CN" sz="2800" b="1" dirty="0">
                <a:solidFill>
                  <a:srgbClr val="FF3300"/>
                </a:solidFill>
              </a:rPr>
              <a:t>]</a:t>
            </a:r>
            <a:endParaRPr lang="en-US" altLang="zh-CN" sz="2800" b="1" dirty="0">
              <a:solidFill>
                <a:srgbClr val="FF3300"/>
              </a:solidFill>
            </a:endParaRPr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/>
              <a:t>1) It’s </a:t>
            </a:r>
            <a:r>
              <a:rPr lang="en-US" altLang="zh-CN" sz="2800" b="1" dirty="0">
                <a:solidFill>
                  <a:srgbClr val="996600"/>
                </a:solidFill>
              </a:rPr>
              <a:t>necessary</a:t>
            </a:r>
            <a:r>
              <a:rPr lang="en-US" altLang="zh-CN" sz="2800" b="1" dirty="0"/>
              <a:t> that we (</a:t>
            </a:r>
            <a:r>
              <a:rPr lang="en-US" altLang="zh-CN" sz="2800" b="1" u="sng" dirty="0"/>
              <a:t>should )have</a:t>
            </a:r>
            <a:r>
              <a:rPr lang="en-US" altLang="zh-CN" sz="2800" b="1" dirty="0"/>
              <a:t> a walk now. </a:t>
            </a:r>
            <a:br>
              <a:rPr lang="en-US" altLang="zh-CN" sz="2800" b="1" dirty="0"/>
            </a:br>
            <a:r>
              <a:rPr lang="zh-CN" altLang="en-US" sz="2800" b="1" dirty="0"/>
              <a:t>我们有必要出去散散步。 </a:t>
            </a:r>
            <a:endParaRPr lang="zh-CN" altLang="en-US" sz="2800" b="1" dirty="0"/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/>
              <a:t>2) It’s</a:t>
            </a:r>
            <a:r>
              <a:rPr lang="en-US" altLang="zh-CN" sz="2800" b="1" dirty="0">
                <a:solidFill>
                  <a:srgbClr val="9900FF"/>
                </a:solidFill>
              </a:rPr>
              <a:t> natural</a:t>
            </a:r>
            <a:r>
              <a:rPr lang="en-US" altLang="zh-CN" sz="2800" b="1" dirty="0"/>
              <a:t> that she (</a:t>
            </a:r>
            <a:r>
              <a:rPr lang="en-US" altLang="zh-CN" sz="2800" b="1" u="sng" dirty="0"/>
              <a:t>should) do</a:t>
            </a:r>
            <a:r>
              <a:rPr lang="en-US" altLang="zh-CN" sz="2800" b="1" dirty="0"/>
              <a:t> so. </a:t>
            </a:r>
            <a:br>
              <a:rPr lang="en-US" altLang="zh-CN" sz="2800" b="1" dirty="0"/>
            </a:br>
            <a:r>
              <a:rPr lang="zh-CN" altLang="en-US" sz="2800" b="1" dirty="0"/>
              <a:t>她这样做是很自然的。</a:t>
            </a:r>
            <a:endParaRPr lang="zh-CN" altLang="en-US" sz="2800" b="1" dirty="0"/>
          </a:p>
          <a:p>
            <a:pPr marL="381000" indent="-381000" eaLnBrk="1" hangingPunct="1">
              <a:lnSpc>
                <a:spcPct val="80000"/>
              </a:lnSpc>
              <a:buNone/>
            </a:pPr>
            <a:r>
              <a:rPr lang="en-US" altLang="zh-CN" sz="2800" b="1" dirty="0"/>
              <a:t>3) It’s </a:t>
            </a:r>
            <a:r>
              <a:rPr lang="en-US" altLang="zh-CN" sz="2800" b="1" dirty="0">
                <a:solidFill>
                  <a:srgbClr val="FF66FF"/>
                </a:solidFill>
              </a:rPr>
              <a:t>important</a:t>
            </a:r>
            <a:r>
              <a:rPr lang="en-US" altLang="zh-CN" sz="2800" b="1" dirty="0"/>
              <a:t> that we (</a:t>
            </a:r>
            <a:r>
              <a:rPr lang="en-US" altLang="zh-CN" sz="2800" b="1" u="sng" dirty="0"/>
              <a:t>should) take</a:t>
            </a:r>
            <a:r>
              <a:rPr lang="en-US" altLang="zh-CN" sz="2800" b="1" dirty="0"/>
              <a:t> good care of the patient. </a:t>
            </a:r>
            <a:br>
              <a:rPr lang="en-US" altLang="zh-CN" sz="2800" b="1" dirty="0"/>
            </a:br>
            <a:r>
              <a:rPr lang="zh-CN" altLang="en-US" sz="2800" b="1" dirty="0"/>
              <a:t>重要的是我们要照顾好病人。 </a:t>
            </a:r>
            <a:br>
              <a:rPr lang="zh-CN" altLang="en-US" sz="2800" b="1" dirty="0"/>
            </a:br>
            <a:br>
              <a:rPr lang="zh-CN" altLang="en-US" sz="2800" b="1" dirty="0"/>
            </a:br>
            <a:br>
              <a:rPr lang="zh-CN" altLang="en-US" sz="2800" dirty="0"/>
            </a:br>
            <a:endParaRPr lang="zh-CN" altLang="en-US" sz="2800" dirty="0"/>
          </a:p>
        </p:txBody>
      </p:sp>
      <p:sp>
        <p:nvSpPr>
          <p:cNvPr id="30721" name="Text Box 2"/>
          <p:cNvSpPr txBox="1"/>
          <p:nvPr/>
        </p:nvSpPr>
        <p:spPr>
          <a:xfrm>
            <a:off x="0" y="0"/>
            <a:ext cx="8893175" cy="1446530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二、表达</a:t>
            </a:r>
            <a:r>
              <a:rPr lang="zh-CN" sz="4400" b="1" dirty="0">
                <a:latin typeface="Times New Roman" panose="02020603050405020304" charset="0"/>
                <a:ea typeface="华文新魏" panose="02010800040101010101" pitchFamily="2" charset="-122"/>
              </a:rPr>
              <a:t>重要、必要、惊讶</a:t>
            </a: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的主语从句</a:t>
            </a:r>
            <a:endParaRPr lang="zh-CN" altLang="en-US" sz="44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100" end="1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5956">
                                            <p:txEl>
                                              <p:charRg st="100" end="10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105" end="1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5956">
                                            <p:txEl>
                                              <p:charRg st="105" end="1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169" end="2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5956">
                                            <p:txEl>
                                              <p:charRg st="169" end="2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>
                                            <p:txEl>
                                              <p:charRg st="220" end="30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25956">
                                            <p:txEl>
                                              <p:charRg st="220" end="30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8548" name="Text Box 4"/>
          <p:cNvSpPr txBox="1"/>
          <p:nvPr/>
        </p:nvSpPr>
        <p:spPr>
          <a:xfrm>
            <a:off x="827088" y="1916113"/>
            <a:ext cx="7632700" cy="460375"/>
          </a:xfrm>
          <a:prstGeom prst="rect">
            <a:avLst/>
          </a:prstGeom>
          <a:solidFill>
            <a:srgbClr val="C9E4BA"/>
          </a:solidFill>
          <a:ln w="9525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endParaRPr lang="zh-CN" altLang="en-US" sz="2400" dirty="0">
              <a:latin typeface="Arial" panose="020B0604020202020204" pitchFamily="34" charset="0"/>
            </a:endParaRPr>
          </a:p>
        </p:txBody>
      </p:sp>
      <p:sp>
        <p:nvSpPr>
          <p:cNvPr id="108549" name="Text Box 5"/>
          <p:cNvSpPr txBox="1"/>
          <p:nvPr/>
        </p:nvSpPr>
        <p:spPr>
          <a:xfrm>
            <a:off x="395605" y="1844675"/>
            <a:ext cx="8368030" cy="987425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noAutofit/>
          </a:bodyPr>
          <a:p>
            <a:pPr eaLnBrk="1" hangingPunct="1"/>
            <a:r>
              <a:rPr lang="en-US" altLang="zh-CN" sz="2800" dirty="0">
                <a:latin typeface="Arial" panose="020B0604020202020204" pitchFamily="34" charset="0"/>
              </a:rPr>
              <a:t>It is time that everyone </a:t>
            </a:r>
            <a:r>
              <a:rPr lang="en-US" altLang="zh-CN" sz="2800" dirty="0">
                <a:solidFill>
                  <a:srgbClr val="FF0000"/>
                </a:solidFill>
                <a:latin typeface="Arial" panose="020B0604020202020204" pitchFamily="34" charset="0"/>
              </a:rPr>
              <a:t>should/ took action</a:t>
            </a:r>
            <a:r>
              <a:rPr lang="en-US" altLang="zh-CN" sz="2800" dirty="0">
                <a:latin typeface="Arial" panose="020B0604020202020204" pitchFamily="34" charset="0"/>
              </a:rPr>
              <a:t> to make a change . 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sp>
        <p:nvSpPr>
          <p:cNvPr id="108550" name="Text Box 6"/>
          <p:cNvSpPr txBox="1"/>
          <p:nvPr/>
        </p:nvSpPr>
        <p:spPr>
          <a:xfrm>
            <a:off x="1475423" y="3644900"/>
            <a:ext cx="4826000" cy="460375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rgbClr val="66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eaLnBrk="1" hangingPunct="1">
              <a:spcBef>
                <a:spcPct val="50000"/>
              </a:spcBef>
            </a:pPr>
            <a:r>
              <a:rPr lang="en-US" altLang="zh-CN" sz="2400" dirty="0">
                <a:solidFill>
                  <a:schemeClr val="tx1"/>
                </a:solidFill>
                <a:latin typeface="Arial" panose="020B0604020202020204" pitchFamily="34" charset="0"/>
              </a:rPr>
              <a:t>should</a:t>
            </a:r>
            <a:r>
              <a:rPr lang="zh-CN" altLang="en-US" sz="2400" dirty="0">
                <a:solidFill>
                  <a:schemeClr val="tx1"/>
                </a:solidFill>
                <a:latin typeface="Arial" panose="020B0604020202020204" pitchFamily="34" charset="0"/>
              </a:rPr>
              <a:t>此时不能省略 </a:t>
            </a:r>
            <a:endParaRPr lang="zh-CN" altLang="en-U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9700" name="Rectangle 7"/>
          <p:cNvSpPr/>
          <p:nvPr/>
        </p:nvSpPr>
        <p:spPr>
          <a:xfrm>
            <a:off x="3132138" y="476250"/>
            <a:ext cx="2336800" cy="579438"/>
          </a:xfrm>
          <a:prstGeom prst="rect">
            <a:avLst/>
          </a:prstGeom>
          <a:solidFill>
            <a:srgbClr val="CC0000"/>
          </a:solidFill>
          <a:ln w="9525">
            <a:noFill/>
          </a:ln>
        </p:spPr>
        <p:txBody>
          <a:bodyPr wrap="none" anchor="ctr" anchorCtr="0">
            <a:spAutoFit/>
          </a:bodyPr>
          <a:p>
            <a:pPr eaLnBrk="1" hangingPunct="1"/>
            <a:r>
              <a:rPr lang="zh-CN" altLang="en-US" sz="3200" b="1" dirty="0">
                <a:latin typeface="Arial" panose="020B0604020202020204" pitchFamily="34" charset="0"/>
              </a:rPr>
              <a:t>五 定语从句</a:t>
            </a:r>
            <a:endParaRPr lang="zh-CN" altLang="en-US" sz="3200" b="1" dirty="0">
              <a:latin typeface="Arial" panose="020B0604020202020204" pitchFamily="34" charset="0"/>
            </a:endParaRPr>
          </a:p>
        </p:txBody>
      </p:sp>
      <p:sp>
        <p:nvSpPr>
          <p:cNvPr id="30721" name="Text Box 2"/>
          <p:cNvSpPr txBox="1"/>
          <p:nvPr/>
        </p:nvSpPr>
        <p:spPr>
          <a:xfrm>
            <a:off x="35560" y="332105"/>
            <a:ext cx="8893175" cy="1388745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txBody>
          <a:bodyPr lIns="93600" tIns="46800" rIns="93600" bIns="46800">
            <a:no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charset="0"/>
                <a:ea typeface="华文新魏" panose="02010800040101010101" pitchFamily="2" charset="-122"/>
              </a:rPr>
              <a:t>三、</a:t>
            </a:r>
            <a:r>
              <a:rPr lang="zh-CN" altLang="en-US" sz="3600" dirty="0">
                <a:sym typeface="+mn-ea"/>
              </a:rPr>
              <a:t>用在</a:t>
            </a:r>
            <a:r>
              <a:rPr lang="en-US" altLang="zh-CN" sz="3600" dirty="0">
                <a:sym typeface="+mn-ea"/>
              </a:rPr>
              <a:t>It is (about/high) time (that)…</a:t>
            </a:r>
            <a:r>
              <a:rPr lang="zh-CN" altLang="en-US" sz="3600" dirty="0">
                <a:sym typeface="+mn-ea"/>
              </a:rPr>
              <a:t>句型中，其中</a:t>
            </a:r>
            <a:r>
              <a:rPr lang="en-US" altLang="zh-CN" sz="3600" dirty="0">
                <a:sym typeface="+mn-ea"/>
              </a:rPr>
              <a:t>that-</a:t>
            </a:r>
            <a:r>
              <a:rPr lang="zh-CN" altLang="en-US" sz="3600" dirty="0">
                <a:sym typeface="+mn-ea"/>
              </a:rPr>
              <a:t>从句属于定语从句范畴。</a:t>
            </a:r>
            <a:endParaRPr lang="zh-CN" altLang="en-US" sz="3600" dirty="0"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50000"/>
              </a:spcBef>
            </a:pPr>
            <a:endParaRPr lang="zh-CN" altLang="en-US" sz="3600" b="1" dirty="0">
              <a:latin typeface="华文新魏" panose="02010800040101010101" pitchFamily="2" charset="-122"/>
              <a:ea typeface="华文新魏" panose="02010800040101010101" pitchFamily="2" charset="-122"/>
              <a:cs typeface="华文新魏" panose="0201080004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8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8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>
                                            <p:txEl>
                                              <p:charRg st="0" end="4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8549">
                                            <p:txEl>
                                              <p:charRg st="0" end="4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8" grpId="0" bldLvl="0" animBg="1"/>
      <p:bldP spid="108549" grpId="0" animBg="1" uiExpand="1" build="p"/>
      <p:bldP spid="108550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6" name="Picture 4"/>
          <p:cNvPicPr>
            <a:picLocks noChangeAspect="1" noChangeArrowheads="1"/>
          </p:cNvPicPr>
          <p:nvPr>
            <p:ph type="body" idx="4294967295"/>
          </p:nvPr>
        </p:nvPicPr>
        <p:blipFill>
          <a:blip r:embed="rId1"/>
          <a:srcRect/>
          <a:stretch>
            <a:fillRect/>
          </a:stretch>
        </p:blipFill>
        <p:spPr>
          <a:xfrm>
            <a:off x="1476375" y="1844675"/>
            <a:ext cx="5362575" cy="877888"/>
          </a:xfrm>
          <a:noFill/>
        </p:spPr>
      </p:pic>
      <p:pic>
        <p:nvPicPr>
          <p:cNvPr id="105480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3" y="3068638"/>
            <a:ext cx="62769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48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7950" y="4154488"/>
            <a:ext cx="57150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5482" name="Picture 10"/>
          <p:cNvPicPr>
            <a:picLocks noChangeAspect="1" noChangeArrowheads="1"/>
          </p:cNvPicPr>
          <p:nvPr>
            <p:ph type="title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1258888" y="585788"/>
            <a:ext cx="5867400" cy="733425"/>
          </a:xfrm>
          <a:noFill/>
        </p:spPr>
      </p:pic>
    </p:spTree>
  </p:cSld>
  <p:clrMapOvr>
    <a:masterClrMapping/>
  </p:clrMapOvr>
  <p:transition>
    <p:blinds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QQ_17587143103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39370"/>
            <a:ext cx="9302115" cy="681672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548130" y="548640"/>
            <a:ext cx="935990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能力</a:t>
            </a:r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1397635" y="981075"/>
            <a:ext cx="1584960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能够</a:t>
            </a:r>
            <a:r>
              <a:rPr lang="zh-CN" altLang="en-US" sz="1400"/>
              <a:t>（请求</a:t>
            </a:r>
            <a:r>
              <a:rPr lang="en-US" altLang="zh-CN" sz="1400"/>
              <a:t>/</a:t>
            </a:r>
            <a:r>
              <a:rPr lang="zh-CN" altLang="en-US" sz="1400"/>
              <a:t>允许）</a:t>
            </a:r>
            <a:endParaRPr lang="zh-CN" altLang="en-US" sz="1400"/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1473835" y="1485265"/>
            <a:ext cx="130746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可能</a:t>
            </a:r>
            <a:r>
              <a:rPr lang="zh-CN" altLang="en-US" sz="1400"/>
              <a:t>（推测）</a:t>
            </a:r>
            <a:endParaRPr lang="zh-CN" altLang="en-US" sz="1400"/>
          </a:p>
        </p:txBody>
      </p:sp>
      <p:sp>
        <p:nvSpPr>
          <p:cNvPr id="9" name="矩形 8"/>
          <p:cNvSpPr/>
          <p:nvPr>
            <p:custDataLst>
              <p:tags r:id="rId4"/>
            </p:custDataLst>
          </p:nvPr>
        </p:nvSpPr>
        <p:spPr>
          <a:xfrm>
            <a:off x="5796280" y="836930"/>
            <a:ext cx="324421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b="1"/>
              <a:t>be able to: </a:t>
            </a:r>
            <a:r>
              <a:rPr lang="zh-CN" altLang="en-US" b="1"/>
              <a:t>具体，努力，做成</a:t>
            </a:r>
            <a:endParaRPr lang="zh-CN" altLang="en-US" b="1"/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1475740" y="1917065"/>
            <a:ext cx="1584960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400"/>
              <a:t>可以（请求</a:t>
            </a:r>
            <a:r>
              <a:rPr lang="en-US" altLang="zh-CN" sz="1400"/>
              <a:t>/</a:t>
            </a:r>
            <a:r>
              <a:rPr lang="zh-CN" altLang="en-US" sz="1400"/>
              <a:t>允许）</a:t>
            </a:r>
            <a:endParaRPr lang="zh-CN" altLang="en-US" sz="1400"/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1475740" y="2421890"/>
            <a:ext cx="1584960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400"/>
              <a:t>可以（请求</a:t>
            </a:r>
            <a:r>
              <a:rPr lang="en-US" altLang="zh-CN" sz="1400"/>
              <a:t>/</a:t>
            </a:r>
            <a:r>
              <a:rPr lang="zh-CN" altLang="en-US" sz="1400"/>
              <a:t>允许）</a:t>
            </a:r>
            <a:endParaRPr lang="zh-CN" altLang="en-US" sz="1400"/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1475740" y="2853055"/>
            <a:ext cx="130746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也许</a:t>
            </a:r>
            <a:r>
              <a:rPr lang="zh-CN" altLang="en-US" sz="1400"/>
              <a:t>（推测）</a:t>
            </a:r>
            <a:endParaRPr lang="zh-CN" altLang="en-US" sz="1400"/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1473835" y="3285490"/>
            <a:ext cx="130746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必须</a:t>
            </a:r>
            <a:endParaRPr lang="zh-CN" altLang="en-US" sz="1400"/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1473835" y="3717925"/>
            <a:ext cx="130746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一定</a:t>
            </a:r>
            <a:r>
              <a:rPr lang="zh-CN" altLang="en-US" sz="1400"/>
              <a:t>（推测）</a:t>
            </a:r>
            <a:endParaRPr lang="zh-CN" altLang="en-US" sz="1400"/>
          </a:p>
        </p:txBody>
      </p:sp>
      <p:sp>
        <p:nvSpPr>
          <p:cNvPr id="16" name="矩形 15"/>
          <p:cNvSpPr/>
          <p:nvPr>
            <p:custDataLst>
              <p:tags r:id="rId10"/>
            </p:custDataLst>
          </p:nvPr>
        </p:nvSpPr>
        <p:spPr>
          <a:xfrm>
            <a:off x="7812405" y="3573145"/>
            <a:ext cx="1374140" cy="45275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 sz="1400" b="1"/>
              <a:t>must</a:t>
            </a:r>
            <a:r>
              <a:rPr lang="zh-CN" altLang="en-US" sz="1400" b="1"/>
              <a:t>表推测只用于肯定句</a:t>
            </a:r>
            <a:endParaRPr lang="zh-CN" altLang="en-US" sz="1400" b="1"/>
          </a:p>
        </p:txBody>
      </p:sp>
      <p:sp>
        <p:nvSpPr>
          <p:cNvPr id="17" name="矩形 16"/>
          <p:cNvSpPr/>
          <p:nvPr>
            <p:custDataLst>
              <p:tags r:id="rId11"/>
            </p:custDataLst>
          </p:nvPr>
        </p:nvSpPr>
        <p:spPr>
          <a:xfrm>
            <a:off x="1397635" y="4220845"/>
            <a:ext cx="158559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应该</a:t>
            </a:r>
            <a:r>
              <a:rPr lang="zh-CN" altLang="en-US" sz="1400">
                <a:sym typeface="+mn-ea"/>
              </a:rPr>
              <a:t>（责任</a:t>
            </a:r>
            <a:r>
              <a:rPr lang="en-US" altLang="zh-CN" sz="1400">
                <a:sym typeface="+mn-ea"/>
              </a:rPr>
              <a:t>/</a:t>
            </a:r>
            <a:r>
              <a:rPr lang="zh-CN" altLang="en-US" sz="1400">
                <a:sym typeface="+mn-ea"/>
              </a:rPr>
              <a:t>义务）</a:t>
            </a:r>
            <a:endParaRPr lang="zh-CN" altLang="en-US" sz="1400"/>
          </a:p>
        </p:txBody>
      </p:sp>
      <p:sp>
        <p:nvSpPr>
          <p:cNvPr id="19" name="矩形 18"/>
          <p:cNvSpPr/>
          <p:nvPr>
            <p:custDataLst>
              <p:tags r:id="rId12"/>
            </p:custDataLst>
          </p:nvPr>
        </p:nvSpPr>
        <p:spPr>
          <a:xfrm>
            <a:off x="1475740" y="4596765"/>
            <a:ext cx="1307465" cy="63436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本应该</a:t>
            </a:r>
            <a:r>
              <a:rPr lang="zh-CN" altLang="en-US" sz="1400"/>
              <a:t>（虚拟）</a:t>
            </a:r>
            <a:endParaRPr lang="zh-CN" altLang="en-US" sz="1400"/>
          </a:p>
        </p:txBody>
      </p:sp>
      <p:sp>
        <p:nvSpPr>
          <p:cNvPr id="20" name="矩形 19"/>
          <p:cNvSpPr/>
          <p:nvPr>
            <p:custDataLst>
              <p:tags r:id="rId13"/>
            </p:custDataLst>
          </p:nvPr>
        </p:nvSpPr>
        <p:spPr>
          <a:xfrm>
            <a:off x="1547495" y="5518785"/>
            <a:ext cx="130746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 sz="1400"/>
              <a:t>竟然（推测）</a:t>
            </a:r>
            <a:endParaRPr lang="zh-CN" altLang="en-US" sz="1400"/>
          </a:p>
        </p:txBody>
      </p:sp>
      <p:sp>
        <p:nvSpPr>
          <p:cNvPr id="21" name="矩形 20"/>
          <p:cNvSpPr/>
          <p:nvPr>
            <p:custDataLst>
              <p:tags r:id="rId14"/>
            </p:custDataLst>
          </p:nvPr>
        </p:nvSpPr>
        <p:spPr>
          <a:xfrm>
            <a:off x="1475740" y="6022340"/>
            <a:ext cx="1585595" cy="28829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应当</a:t>
            </a:r>
            <a:r>
              <a:rPr lang="zh-CN" altLang="en-US" sz="1400">
                <a:sym typeface="+mn-ea"/>
              </a:rPr>
              <a:t>（责任</a:t>
            </a:r>
            <a:r>
              <a:rPr lang="en-US" altLang="zh-CN" sz="1400">
                <a:sym typeface="+mn-ea"/>
              </a:rPr>
              <a:t>/</a:t>
            </a:r>
            <a:r>
              <a:rPr lang="zh-CN" altLang="en-US" sz="1400">
                <a:sym typeface="+mn-ea"/>
              </a:rPr>
              <a:t>义务）</a:t>
            </a:r>
            <a:endParaRPr lang="zh-CN" altLang="en-US" sz="1400"/>
          </a:p>
        </p:txBody>
      </p:sp>
      <p:sp>
        <p:nvSpPr>
          <p:cNvPr id="22" name="矩形 21"/>
          <p:cNvSpPr/>
          <p:nvPr>
            <p:custDataLst>
              <p:tags r:id="rId15"/>
            </p:custDataLst>
          </p:nvPr>
        </p:nvSpPr>
        <p:spPr>
          <a:xfrm>
            <a:off x="1457960" y="6416040"/>
            <a:ext cx="160274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/>
              <a:t>本应当</a:t>
            </a:r>
            <a:r>
              <a:rPr lang="zh-CN" altLang="en-US" sz="1400"/>
              <a:t>（虚拟）</a:t>
            </a:r>
            <a:endParaRPr lang="zh-CN" altLang="en-US" sz="1400"/>
          </a:p>
        </p:txBody>
      </p:sp>
      <p:sp>
        <p:nvSpPr>
          <p:cNvPr id="2" name="矩形 1"/>
          <p:cNvSpPr/>
          <p:nvPr>
            <p:custDataLst>
              <p:tags r:id="rId16"/>
            </p:custDataLst>
          </p:nvPr>
        </p:nvSpPr>
        <p:spPr>
          <a:xfrm>
            <a:off x="3924300" y="3285490"/>
            <a:ext cx="3435985" cy="240665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sz="1400" b="1"/>
              <a:t>have to </a:t>
            </a:r>
            <a:r>
              <a:rPr lang="zh-CN" altLang="en-US" sz="1400" b="1"/>
              <a:t>客观，</a:t>
            </a:r>
            <a:r>
              <a:rPr lang="en-US" altLang="zh-CN" sz="1400" b="1"/>
              <a:t> don’t have to </a:t>
            </a:r>
            <a:r>
              <a:rPr lang="zh-CN" altLang="en-US" sz="1400" b="1"/>
              <a:t>不必</a:t>
            </a:r>
            <a:endParaRPr lang="zh-CN" altLang="en-US" sz="1400" b="1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QQ_175871549070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895985"/>
            <a:ext cx="10113010" cy="4393565"/>
          </a:xfrm>
          <a:prstGeom prst="rect">
            <a:avLst/>
          </a:prstGeom>
        </p:spPr>
      </p:pic>
      <p:sp>
        <p:nvSpPr>
          <p:cNvPr id="22" name="矩形 21"/>
          <p:cNvSpPr/>
          <p:nvPr>
            <p:custDataLst>
              <p:tags r:id="rId2"/>
            </p:custDataLst>
          </p:nvPr>
        </p:nvSpPr>
        <p:spPr>
          <a:xfrm>
            <a:off x="1475740" y="836930"/>
            <a:ext cx="160274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>
                <a:sym typeface="+mn-ea"/>
              </a:rPr>
              <a:t>可以（请求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允许）</a:t>
            </a:r>
            <a:endParaRPr lang="zh-CN" altLang="en-US" sz="1400"/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1475740" y="1412875"/>
            <a:ext cx="1403985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警告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命令</a:t>
            </a:r>
            <a:endParaRPr lang="zh-CN" altLang="en-US" sz="1400"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1602740" y="1988820"/>
            <a:ext cx="132207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允诺</a:t>
            </a:r>
            <a:endParaRPr lang="zh-CN" sz="1400"/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1619250" y="2564765"/>
            <a:ext cx="132207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意愿</a:t>
            </a:r>
            <a:endParaRPr lang="zh-CN" sz="1400"/>
          </a:p>
        </p:txBody>
      </p:sp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1692910" y="3068955"/>
            <a:ext cx="132207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意愿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决心</a:t>
            </a:r>
            <a:endParaRPr lang="zh-CN" altLang="en-US" sz="1400">
              <a:sym typeface="+mn-ea"/>
            </a:endParaRPr>
          </a:p>
        </p:txBody>
      </p:sp>
      <p:sp>
        <p:nvSpPr>
          <p:cNvPr id="7" name="矩形 6"/>
          <p:cNvSpPr/>
          <p:nvPr>
            <p:custDataLst>
              <p:tags r:id="rId7"/>
            </p:custDataLst>
          </p:nvPr>
        </p:nvSpPr>
        <p:spPr>
          <a:xfrm>
            <a:off x="5579745" y="1845310"/>
            <a:ext cx="3357245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在条约，规章制度中用</a:t>
            </a:r>
            <a:r>
              <a:rPr lang="en-US" altLang="zh-CN">
                <a:sym typeface="+mn-ea"/>
              </a:rPr>
              <a:t>shall</a:t>
            </a:r>
            <a:r>
              <a:rPr lang="zh-CN" altLang="en-US">
                <a:sym typeface="+mn-ea"/>
              </a:rPr>
              <a:t>表示义务或者规定。</a:t>
            </a:r>
            <a:endParaRPr lang="zh-CN" altLang="en-US" sz="1400"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8"/>
            </p:custDataLst>
          </p:nvPr>
        </p:nvSpPr>
        <p:spPr>
          <a:xfrm>
            <a:off x="1619250" y="3573145"/>
            <a:ext cx="145923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过去的习惯</a:t>
            </a:r>
            <a:endParaRPr lang="zh-CN" sz="1400"/>
          </a:p>
        </p:txBody>
      </p: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7164070" y="3645535"/>
            <a:ext cx="251460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>
                <a:sym typeface="+mn-ea"/>
              </a:rPr>
              <a:t>used to do</a:t>
            </a:r>
            <a:r>
              <a:rPr lang="zh-CN" altLang="en-US">
                <a:sym typeface="+mn-ea"/>
              </a:rPr>
              <a:t>过去习惯，现在不做了</a:t>
            </a:r>
            <a:endParaRPr lang="zh-CN" altLang="en-US" sz="1400">
              <a:sym typeface="+mn-ea"/>
            </a:endParaRPr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1403350" y="4149090"/>
            <a:ext cx="132207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>
                <a:sym typeface="+mn-ea"/>
              </a:rPr>
              <a:t>需要</a:t>
            </a:r>
            <a:endParaRPr lang="zh-CN" sz="1400"/>
          </a:p>
        </p:txBody>
      </p:sp>
      <p:sp>
        <p:nvSpPr>
          <p:cNvPr id="11" name="矩形 10"/>
          <p:cNvSpPr/>
          <p:nvPr>
            <p:custDataLst>
              <p:tags r:id="rId11"/>
            </p:custDataLst>
          </p:nvPr>
        </p:nvSpPr>
        <p:spPr>
          <a:xfrm>
            <a:off x="1547495" y="4725670"/>
            <a:ext cx="1322070" cy="41910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sz="1800"/>
              <a:t>敢</a:t>
            </a:r>
            <a:endParaRPr lang="zh-CN" sz="1800"/>
          </a:p>
        </p:txBody>
      </p:sp>
      <p:sp>
        <p:nvSpPr>
          <p:cNvPr id="12" name="矩形 11"/>
          <p:cNvSpPr/>
          <p:nvPr>
            <p:custDataLst>
              <p:tags r:id="rId12"/>
            </p:custDataLst>
          </p:nvPr>
        </p:nvSpPr>
        <p:spPr>
          <a:xfrm>
            <a:off x="5652135" y="4725670"/>
            <a:ext cx="4578350" cy="591820"/>
          </a:xfrm>
          <a:prstGeom prst="rect">
            <a:avLst/>
          </a:prstGeom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>
                <a:sym typeface="+mn-ea"/>
              </a:rPr>
              <a:t>need, dare</a:t>
            </a:r>
            <a:r>
              <a:rPr lang="zh-CN" altLang="en-US">
                <a:sym typeface="+mn-ea"/>
              </a:rPr>
              <a:t>实义动词？</a:t>
            </a:r>
            <a:endParaRPr lang="zh-CN" altLang="en-US" sz="1400"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66140" y="5516880"/>
            <a:ext cx="8070850" cy="145288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4.</a:t>
            </a:r>
            <a:r>
              <a:rPr lang="zh-CN" altLang="en-US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用非人称主语时，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won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’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zh-CN" altLang="en-US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和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wouldn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’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t </a:t>
            </a:r>
            <a:r>
              <a:rPr lang="zh-CN" altLang="en-US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表示某物暂时的特性，“就是不能”。</a:t>
            </a:r>
            <a:endParaRPr lang="zh-CN" altLang="en-US" sz="1800" b="0">
              <a:highlight>
                <a:srgbClr val="FFFF00"/>
              </a:highlight>
              <a:latin typeface="Times New Roman" panose="02020603050405020304"/>
              <a:ea typeface="宋体" panose="02010600030101010101" pitchFamily="2" charset="-122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 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The door 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won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’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t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 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shut. Better have it repaired.      That morning my car 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wouldn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宋体" panose="02010600030101010101" pitchFamily="2" charset="-122"/>
              </a:rPr>
              <a:t>’</a:t>
            </a:r>
            <a:r>
              <a:rPr lang="en-US" altLang="zh-CN" sz="1800" b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t </a:t>
            </a: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start.</a:t>
            </a:r>
            <a:endParaRPr lang="en-US" altLang="zh-CN" sz="1800" b="0">
              <a:highlight>
                <a:srgbClr val="FFFF00"/>
              </a:highlight>
              <a:latin typeface="Times New Roman" panose="02020603050405020304"/>
              <a:ea typeface="Times New Roman" panose="02020603050405020304"/>
            </a:endParaRPr>
          </a:p>
          <a:p>
            <a:pPr marL="0" indent="0" algn="l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800" b="0">
                <a:highlight>
                  <a:srgbClr val="FFFF00"/>
                </a:highlight>
                <a:latin typeface="Times New Roman" panose="02020603050405020304"/>
                <a:ea typeface="Times New Roman" panose="02020603050405020304"/>
              </a:rPr>
              <a:t>open,close, stop, move</a:t>
            </a:r>
            <a:r>
              <a:rPr lang="en-US" altLang="zh-CN" sz="1800" b="0">
                <a:latin typeface="Times New Roman" panose="02020603050405020304"/>
                <a:ea typeface="Times New Roman" panose="02020603050405020304"/>
              </a:rPr>
              <a:t> </a:t>
            </a:r>
            <a:endParaRPr lang="en-US" altLang="zh-CN" sz="1800" b="0">
              <a:latin typeface="Times New Roman" panose="02020603050405020304"/>
              <a:ea typeface="Times New Roman" panose="02020603050405020304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3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5" name="图片 4" descr="QQ_175871289469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74675"/>
            <a:ext cx="9688195" cy="5665470"/>
          </a:xfrm>
          <a:prstGeom prst="rect">
            <a:avLst/>
          </a:prstGeom>
        </p:spPr>
      </p:pic>
    </p:spTree>
  </p:cSld>
  <p:clrMapOvr>
    <a:masterClrMapping/>
  </p:clrMapOvr>
  <p:transition>
    <p:blinds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95885" y="188595"/>
          <a:ext cx="7897495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7985"/>
                <a:gridCol w="2484755"/>
                <a:gridCol w="2484755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虚拟</a:t>
                      </a:r>
                      <a:endParaRPr lang="zh-CN" altLang="en-US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>
                          <a:solidFill>
                            <a:srgbClr val="FF0000"/>
                          </a:solidFill>
                        </a:rPr>
                        <a:t>推测</a:t>
                      </a:r>
                      <a:endParaRPr lang="zh-CN" altLang="en-US" sz="24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/>
                        <a:t>may/might have done</a:t>
                      </a:r>
                      <a:endParaRPr lang="en-US" altLang="zh-CN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本可能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过去可能（不太确定）</a:t>
                      </a:r>
                      <a:endParaRPr lang="zh-CN" altLang="en-US" sz="2400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/>
                        <a:t>could have done </a:t>
                      </a:r>
                      <a:endParaRPr lang="en-US" altLang="zh-CN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本能够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过去可能（比较确定）</a:t>
                      </a:r>
                      <a:endParaRPr lang="zh-CN" altLang="en-US" sz="2400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/>
                        <a:t>should have done </a:t>
                      </a:r>
                      <a:endParaRPr lang="en-US" altLang="zh-CN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本应该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  <a:tr h="457200"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/>
                        <a:t>would have done</a:t>
                      </a:r>
                      <a:endParaRPr lang="en-US" altLang="zh-CN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/>
                        <a:t>本要，本会</a:t>
                      </a:r>
                      <a:endParaRPr lang="zh-CN" altLang="en-US" sz="2400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251460" y="3789045"/>
            <a:ext cx="7856855" cy="2583815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1.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我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本来要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去你家，但我妈病了。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2.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我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本来能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不在老师帮助下自己做出来这道数学题的。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3.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昨天如果我跑慢点，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可能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就要错过巴士了。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4.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你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本应该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告诉我事实真相，但你却撒谎了。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1.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他没接电话，他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可能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忘记充电了。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r>
              <a:rPr lang="en-US" altLang="zh-CN" sz="2400">
                <a:latin typeface="Arial" panose="020B0604020202020204" pitchFamily="34" charset="0"/>
                <a:ea typeface="微软雅黑" panose="020B0503020204020204" charset="-122"/>
              </a:rPr>
              <a:t>2. 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街道是湿的，昨晚</a:t>
            </a:r>
            <a:r>
              <a:rPr lang="zh-CN" altLang="en-US" sz="240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charset="-122"/>
              </a:rPr>
              <a:t>可能</a:t>
            </a:r>
            <a:r>
              <a:rPr lang="zh-CN" altLang="en-US" sz="2400">
                <a:latin typeface="Arial" panose="020B0604020202020204" pitchFamily="34" charset="0"/>
                <a:ea typeface="微软雅黑" panose="020B0503020204020204" charset="-122"/>
              </a:rPr>
              <a:t>下过雨。</a:t>
            </a:r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  <a:p>
            <a:pPr algn="l"/>
            <a:endParaRPr lang="zh-CN" altLang="en-US" sz="2400"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39115" y="3357245"/>
            <a:ext cx="2361565" cy="28829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400">
                <a:solidFill>
                  <a:srgbClr val="FF0000"/>
                </a:solidFill>
              </a:rPr>
              <a:t>否定</a:t>
            </a:r>
            <a:r>
              <a:rPr lang="en-US" altLang="zh-CN" sz="2400">
                <a:solidFill>
                  <a:srgbClr val="FF0000"/>
                </a:solidFill>
              </a:rPr>
              <a:t> </a:t>
            </a:r>
            <a:r>
              <a:rPr lang="zh-CN" altLang="en-US" sz="2400">
                <a:solidFill>
                  <a:srgbClr val="FF0000"/>
                </a:solidFill>
              </a:rPr>
              <a:t>（略）</a:t>
            </a:r>
            <a:endParaRPr lang="zh-CN" altLang="en-US" sz="2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WordArt 2"/>
          <p:cNvSpPr>
            <a:spLocks noChangeArrowheads="1" noChangeShapeType="1" noTextEdit="1"/>
          </p:cNvSpPr>
          <p:nvPr/>
        </p:nvSpPr>
        <p:spPr bwMode="auto">
          <a:xfrm>
            <a:off x="755650" y="1989138"/>
            <a:ext cx="7483475" cy="2447925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6600" b="1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Bodoni MT Condensed" panose="02070606080606020203" pitchFamily="18" charset="0"/>
                <a:ea typeface="宋体" panose="02010600030101010101" pitchFamily="2" charset="-122"/>
                <a:cs typeface="+mn-cs"/>
              </a:rPr>
              <a:t>Subjunctive Mood</a:t>
            </a:r>
            <a:endParaRPr kumimoji="0" lang="en-US" altLang="zh-CN" sz="6600" b="1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</a:ln>
              <a:solidFill>
                <a:srgbClr val="FF00FF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Bodoni MT Condensed" panose="02070606080606020203" pitchFamily="18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6600" b="1" i="0" u="none" strike="noStrike" kern="10" cap="none" spc="0" normalizeH="0" baseline="0" noProof="0" dirty="0">
                <a:ln w="19050">
                  <a:solidFill>
                    <a:srgbClr val="99CCFF"/>
                  </a:solidFill>
                  <a:round/>
                </a:ln>
                <a:solidFill>
                  <a:srgbClr val="FF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uLnTx/>
                <a:uFillTx/>
                <a:latin typeface="Bodoni MT Condensed" panose="02070606080606020203" pitchFamily="18" charset="0"/>
                <a:ea typeface="宋体" panose="02010600030101010101" pitchFamily="2" charset="-122"/>
                <a:cs typeface="+mn-cs"/>
              </a:rPr>
              <a:t>虚拟语气</a:t>
            </a:r>
            <a:endParaRPr kumimoji="0" lang="zh-CN" altLang="en-US" sz="6600" b="1" i="0" u="none" strike="noStrike" kern="10" cap="none" spc="0" normalizeH="0" baseline="0" noProof="0" dirty="0">
              <a:ln w="19050">
                <a:solidFill>
                  <a:srgbClr val="99CCFF"/>
                </a:solidFill>
                <a:round/>
              </a:ln>
              <a:solidFill>
                <a:srgbClr val="FF00FF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Bodoni MT Condensed" panose="02070606080606020203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7" name="Text Box 2"/>
          <p:cNvSpPr txBox="1"/>
          <p:nvPr/>
        </p:nvSpPr>
        <p:spPr>
          <a:xfrm>
            <a:off x="0" y="116205"/>
            <a:ext cx="9144000" cy="2907665"/>
          </a:xfrm>
          <a:prstGeom prst="rect">
            <a:avLst/>
          </a:prstGeom>
          <a:solidFill>
            <a:srgbClr val="CCFFFF">
              <a:alpha val="76077"/>
            </a:srgbClr>
          </a:solidFill>
          <a:ln w="152400" cap="flat" cmpd="sng">
            <a:pattFill prst="pct75">
              <a:fgClr>
                <a:srgbClr val="FFCC00"/>
              </a:fgClr>
              <a:bgClr>
                <a:srgbClr val="FFFFFF"/>
              </a:bgClr>
            </a:patt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 algn="ctr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altLang="zh-CN" sz="2600" b="1" dirty="0">
                <a:solidFill>
                  <a:srgbClr val="CC3300"/>
                </a:solidFill>
                <a:latin typeface="Times New Roman" panose="02020603050405020304" charset="0"/>
              </a:rPr>
              <a:t> </a:t>
            </a:r>
            <a:r>
              <a:rPr lang="zh-CN" altLang="en-US" sz="4200" b="1" dirty="0">
                <a:solidFill>
                  <a:srgbClr val="CC3300"/>
                </a:solidFill>
                <a:latin typeface="Times New Roman" panose="02020603050405020304" charset="0"/>
              </a:rPr>
              <a:t>虚拟语气的考点</a:t>
            </a:r>
            <a:r>
              <a:rPr lang="zh-CN" altLang="en-US" sz="3800" b="1" dirty="0">
                <a:solidFill>
                  <a:srgbClr val="CC3300"/>
                </a:solidFill>
                <a:latin typeface="Times New Roman" panose="02020603050405020304" charset="0"/>
              </a:rPr>
              <a:t> </a:t>
            </a:r>
            <a:endParaRPr lang="zh-CN" altLang="en-US" sz="3800" b="1" dirty="0">
              <a:solidFill>
                <a:srgbClr val="CC3300"/>
              </a:solidFill>
              <a:latin typeface="Times New Roman" panose="02020603050405020304" charset="0"/>
            </a:endParaRP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</a:t>
            </a: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条件句中的虚拟语气及它们的变体；</a:t>
            </a:r>
            <a:endParaRPr lang="zh-CN" altLang="en-US" sz="4000" b="1" dirty="0">
              <a:solidFill>
                <a:srgbClr val="6600FF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eaLnBrk="1" hangingPunct="1">
              <a:lnSpc>
                <a:spcPct val="150000"/>
              </a:lnSpc>
              <a:buAutoNum type="arabicPeriod"/>
            </a:pPr>
            <a:r>
              <a:rPr lang="en-US" altLang="zh-CN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</a:t>
            </a:r>
            <a:r>
              <a:rPr lang="zh-CN" altLang="en-US" sz="4000" b="1" dirty="0">
                <a:solidFill>
                  <a:srgbClr val="6600FF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虚拟语气在其他情况下的用法</a:t>
            </a:r>
            <a:endParaRPr lang="zh-CN" altLang="en-US" sz="4000" b="1" dirty="0">
              <a:solidFill>
                <a:srgbClr val="6600FF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433" name="Text Box 2"/>
          <p:cNvSpPr txBox="1"/>
          <p:nvPr/>
        </p:nvSpPr>
        <p:spPr>
          <a:xfrm>
            <a:off x="2124075" y="0"/>
            <a:ext cx="4968875" cy="76200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4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主从句的谓语形式</a:t>
            </a:r>
            <a:endParaRPr lang="zh-CN" altLang="en-US" sz="44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34" name="Line 3"/>
          <p:cNvSpPr/>
          <p:nvPr/>
        </p:nvSpPr>
        <p:spPr>
          <a:xfrm>
            <a:off x="179388" y="1052513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5" name="Line 4"/>
          <p:cNvSpPr/>
          <p:nvPr/>
        </p:nvSpPr>
        <p:spPr>
          <a:xfrm>
            <a:off x="1908175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6" name="Line 5"/>
          <p:cNvSpPr/>
          <p:nvPr/>
        </p:nvSpPr>
        <p:spPr>
          <a:xfrm>
            <a:off x="5364163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Line 6"/>
          <p:cNvSpPr/>
          <p:nvPr/>
        </p:nvSpPr>
        <p:spPr>
          <a:xfrm>
            <a:off x="179388" y="6669088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8" name="Line 7"/>
          <p:cNvSpPr/>
          <p:nvPr/>
        </p:nvSpPr>
        <p:spPr>
          <a:xfrm>
            <a:off x="8964613" y="1052513"/>
            <a:ext cx="0" cy="56165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9" name="Line 8"/>
          <p:cNvSpPr/>
          <p:nvPr/>
        </p:nvSpPr>
        <p:spPr>
          <a:xfrm flipH="1">
            <a:off x="179388" y="1052513"/>
            <a:ext cx="0" cy="5616575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0" name="Line 9"/>
          <p:cNvSpPr/>
          <p:nvPr/>
        </p:nvSpPr>
        <p:spPr>
          <a:xfrm>
            <a:off x="179388" y="206057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Line 10"/>
          <p:cNvSpPr/>
          <p:nvPr/>
        </p:nvSpPr>
        <p:spPr>
          <a:xfrm>
            <a:off x="179388" y="3429000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2" name="Line 11"/>
          <p:cNvSpPr/>
          <p:nvPr/>
        </p:nvSpPr>
        <p:spPr>
          <a:xfrm flipV="1">
            <a:off x="179388" y="4797425"/>
            <a:ext cx="8785225" cy="0"/>
          </a:xfrm>
          <a:prstGeom prst="line">
            <a:avLst/>
          </a:prstGeom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3" name="Text Box 12"/>
          <p:cNvSpPr txBox="1"/>
          <p:nvPr/>
        </p:nvSpPr>
        <p:spPr>
          <a:xfrm>
            <a:off x="395288" y="1196975"/>
            <a:ext cx="1295400" cy="70167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0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时间</a:t>
            </a:r>
            <a:endParaRPr lang="zh-CN" altLang="en-US" sz="40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4" name="Text Box 13"/>
          <p:cNvSpPr txBox="1"/>
          <p:nvPr/>
        </p:nvSpPr>
        <p:spPr>
          <a:xfrm>
            <a:off x="1908175" y="1125538"/>
            <a:ext cx="3529013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If </a:t>
            </a: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从句的谓语形式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5" name="Text Box 14"/>
          <p:cNvSpPr txBox="1"/>
          <p:nvPr/>
        </p:nvSpPr>
        <p:spPr>
          <a:xfrm>
            <a:off x="5435600" y="1125538"/>
            <a:ext cx="3457575" cy="579437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主句的谓语形式</a:t>
            </a:r>
            <a:endParaRPr lang="zh-CN" altLang="en-US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6" name="Text Box 15"/>
          <p:cNvSpPr txBox="1"/>
          <p:nvPr/>
        </p:nvSpPr>
        <p:spPr>
          <a:xfrm>
            <a:off x="250825" y="2276475"/>
            <a:ext cx="1657350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现在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7" name="Text Box 16"/>
          <p:cNvSpPr txBox="1"/>
          <p:nvPr/>
        </p:nvSpPr>
        <p:spPr>
          <a:xfrm>
            <a:off x="250825" y="3644900"/>
            <a:ext cx="1728788" cy="823913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过去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8" name="Text Box 17"/>
          <p:cNvSpPr txBox="1"/>
          <p:nvPr/>
        </p:nvSpPr>
        <p:spPr>
          <a:xfrm>
            <a:off x="250825" y="5300663"/>
            <a:ext cx="1728788" cy="823912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zh-CN" altLang="en-US" sz="4800" b="1" dirty="0">
                <a:latin typeface="Times New Roman" panose="02020603050405020304" charset="0"/>
                <a:ea typeface="华文新魏" panose="02010800040101010101" pitchFamily="2" charset="-122"/>
              </a:rPr>
              <a:t>将来</a:t>
            </a:r>
            <a:endParaRPr lang="zh-CN" altLang="en-US" sz="4800" b="1" dirty="0"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49" name="Text Box 18"/>
          <p:cNvSpPr txBox="1"/>
          <p:nvPr/>
        </p:nvSpPr>
        <p:spPr>
          <a:xfrm>
            <a:off x="1908175" y="2492375"/>
            <a:ext cx="3276600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did /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were</a:t>
            </a:r>
            <a:endParaRPr lang="en-US" altLang="zh-CN" sz="3600" b="1" u="sng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0" name="Text Box 19"/>
          <p:cNvSpPr txBox="1"/>
          <p:nvPr/>
        </p:nvSpPr>
        <p:spPr>
          <a:xfrm>
            <a:off x="2268538" y="3716338"/>
            <a:ext cx="2519362" cy="64643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50000"/>
              </a:spcBef>
            </a:pP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done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1" name="Text Box 20"/>
          <p:cNvSpPr txBox="1"/>
          <p:nvPr/>
        </p:nvSpPr>
        <p:spPr>
          <a:xfrm>
            <a:off x="5292725" y="2276475"/>
            <a:ext cx="3600450" cy="10775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5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would/could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/should/might 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2" name="Text Box 21"/>
          <p:cNvSpPr txBox="1"/>
          <p:nvPr/>
        </p:nvSpPr>
        <p:spPr>
          <a:xfrm>
            <a:off x="5219700" y="3500438"/>
            <a:ext cx="3708400" cy="1174750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</a:t>
            </a: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d/could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/should/might+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have done</a:t>
            </a:r>
            <a:endParaRPr lang="en-US" altLang="zh-CN" sz="3200" b="1" dirty="0">
              <a:solidFill>
                <a:schemeClr val="accent2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3" name="Text Box 22"/>
          <p:cNvSpPr txBox="1"/>
          <p:nvPr/>
        </p:nvSpPr>
        <p:spPr>
          <a:xfrm>
            <a:off x="1908175" y="4797425"/>
            <a:ext cx="3455988" cy="18649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1. did / were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2. </a:t>
            </a:r>
            <a:r>
              <a:rPr lang="en-US" altLang="zh-CN" sz="3600" b="1" u="sng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should</a:t>
            </a: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  <a:p>
            <a:pPr marL="342900" indent="-342900" algn="ctr" eaLnBrk="1" hangingPunct="1">
              <a:spcBef>
                <a:spcPct val="10000"/>
              </a:spcBef>
            </a:pPr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3. were to do</a:t>
            </a:r>
            <a:endParaRPr lang="en-US" altLang="zh-CN" sz="36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  <p:sp>
        <p:nvSpPr>
          <p:cNvPr id="18454" name="Text Box 23"/>
          <p:cNvSpPr txBox="1"/>
          <p:nvPr/>
        </p:nvSpPr>
        <p:spPr>
          <a:xfrm>
            <a:off x="5364163" y="5013325"/>
            <a:ext cx="3581400" cy="1077595"/>
          </a:xfrm>
          <a:prstGeom prst="rect">
            <a:avLst/>
          </a:prstGeom>
          <a:noFill/>
          <a:ln w="9525">
            <a:noFill/>
          </a:ln>
        </p:spPr>
        <p:txBody>
          <a:bodyPr lIns="93600" tIns="46800" rIns="93600" bIns="46800">
            <a:spAutoFit/>
          </a:bodyPr>
          <a:p>
            <a:pPr marL="342900" indent="-342900" eaLnBrk="1" hangingPunct="1">
              <a:spcBef>
                <a:spcPct val="10000"/>
              </a:spcBef>
            </a:pPr>
            <a:r>
              <a:rPr lang="en-US" altLang="zh-CN" sz="3200" b="1" u="sng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would</a:t>
            </a:r>
            <a:r>
              <a:rPr lang="en-US" altLang="zh-CN" sz="3200" b="1" dirty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/could/should/might + 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</a:rPr>
              <a:t>v</a:t>
            </a:r>
            <a:endParaRPr lang="en-US" altLang="zh-CN" sz="3200" b="1" dirty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TABLE_ENDDRAG_ORIGIN_RECT" val="586*170"/>
  <p:tag name="TABLE_ENDDRAG_RECT" val="24*195*586*170"/>
</p:tagLst>
</file>

<file path=ppt/tags/tag28.xml><?xml version="1.0" encoding="utf-8"?>
<p:tagLst xmlns:p="http://schemas.openxmlformats.org/presentationml/2006/main">
  <p:tag name="commondata" val="eyJoZGlkIjoiZGE3Y2I3OTRlNTA1NjUwZGY1NGI3NTM4NWZhMGI4N2I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2883</Words>
  <Application>WPS 演示</Application>
  <PresentationFormat/>
  <Paragraphs>212</Paragraphs>
  <Slides>16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0" baseType="lpstr">
      <vt:lpstr>Arial</vt:lpstr>
      <vt:lpstr>宋体</vt:lpstr>
      <vt:lpstr>Wingdings</vt:lpstr>
      <vt:lpstr>Bodoni MT Condensed</vt:lpstr>
      <vt:lpstr>Times New Roman</vt:lpstr>
      <vt:lpstr>华文新魏</vt:lpstr>
      <vt:lpstr>华文楷体</vt:lpstr>
      <vt:lpstr>微软雅黑</vt:lpstr>
      <vt:lpstr>Arial Unicode MS</vt:lpstr>
      <vt:lpstr>Calibri</vt:lpstr>
      <vt:lpstr>Arial Narrow</vt:lpstr>
      <vt:lpstr>Times New Roman</vt:lpstr>
      <vt:lpstr>默认设计模板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含蓄条件句（省略了If的条件句，主句不变）</vt:lpstr>
      <vt:lpstr>PowerPoint 演示文稿</vt:lpstr>
      <vt:lpstr>PowerPoint 演示文稿</vt:lpstr>
      <vt:lpstr>PowerPoint 演示文稿</vt:lpstr>
      <vt:lpstr> 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Sally</cp:lastModifiedBy>
  <cp:revision>11</cp:revision>
  <dcterms:created xsi:type="dcterms:W3CDTF">2011-11-16T06:30:00Z</dcterms:created>
  <dcterms:modified xsi:type="dcterms:W3CDTF">2026-01-23T03:36:47Z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91387A2169EE464698329A16FE3B6C1E_13</vt:lpwstr>
  </property>
  <property fmtid="{D5CDD505-2E9C-101B-9397-08002B2CF9AE}" pid="3" name="KSOProductBuildVer">
    <vt:lpwstr>2052-12.1.0.24034</vt:lpwstr>
  </property>
</Properties>
</file>