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9" r:id="rId4"/>
    <p:sldId id="261" r:id="rId5"/>
    <p:sldId id="260" r:id="rId6"/>
    <p:sldId id="262" r:id="rId7"/>
    <p:sldId id="395" r:id="rId8"/>
    <p:sldId id="393" r:id="rId9"/>
    <p:sldId id="396" r:id="rId10"/>
    <p:sldId id="392" r:id="rId11"/>
    <p:sldId id="397" r:id="rId12"/>
    <p:sldId id="394" r:id="rId13"/>
    <p:sldId id="401" r:id="rId14"/>
    <p:sldId id="399" r:id="rId15"/>
    <p:sldId id="264" r:id="rId16"/>
    <p:sldId id="400" r:id="rId17"/>
    <p:sldId id="405" r:id="rId18"/>
    <p:sldId id="402" r:id="rId19"/>
    <p:sldId id="379" r:id="rId20"/>
    <p:sldId id="404" r:id="rId21"/>
    <p:sldId id="381" r:id="rId22"/>
    <p:sldId id="391" r:id="rId23"/>
    <p:sldId id="351" r:id="rId24"/>
    <p:sldId id="414" r:id="rId25"/>
    <p:sldId id="413" r:id="rId26"/>
    <p:sldId id="412" r:id="rId27"/>
  </p:sldIdLst>
  <p:sldSz cx="9144000" cy="6858000" type="screen4x3"/>
  <p:notesSz cx="6858000" cy="9144000"/>
  <p:custDataLst>
    <p:tags r:id="rId31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33CC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2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1" Type="http://schemas.openxmlformats.org/officeDocument/2006/relationships/tags" Target="tags/tag1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宋体" panose="02010600030101010101" pitchFamily="2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宋体" panose="02010600030101010101" pitchFamily="2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755650" y="1989138"/>
            <a:ext cx="7483475" cy="244792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Bodoni MT Condensed" panose="02070606080606020203" pitchFamily="18" charset="0"/>
                <a:ea typeface="宋体" panose="02010600030101010101" pitchFamily="2" charset="-122"/>
                <a:cs typeface="+mn-cs"/>
              </a:rPr>
              <a:t>Subjunctive Mood</a:t>
            </a:r>
            <a:endParaRPr kumimoji="0" lang="en-US" altLang="zh-CN" sz="6600" b="1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</a:ln>
              <a:solidFill>
                <a:srgbClr val="FF00FF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Bodoni MT Condensed" panose="02070606080606020203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Bodoni MT Condensed" panose="02070606080606020203" pitchFamily="18" charset="0"/>
                <a:ea typeface="宋体" panose="02010600030101010101" pitchFamily="2" charset="-122"/>
                <a:cs typeface="+mn-cs"/>
              </a:rPr>
              <a:t>虚拟语气</a:t>
            </a:r>
            <a:endParaRPr kumimoji="0" lang="zh-CN" altLang="en-US" sz="6600" b="1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</a:ln>
              <a:solidFill>
                <a:srgbClr val="FF00FF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Bodoni MT Condensed" panose="02070606080606020203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与将来事实相反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605" y="1196340"/>
            <a:ext cx="8229600" cy="4525963"/>
          </a:xfrm>
        </p:spPr>
        <p:txBody>
          <a:bodyPr/>
          <a:p>
            <a:r>
              <a:rPr lang="en-US" altLang="zh-CN" sz="2800">
                <a:solidFill>
                  <a:srgbClr val="FF0000"/>
                </a:solidFill>
              </a:rPr>
              <a:t>If </a:t>
            </a:r>
            <a:r>
              <a:rPr lang="en-US" altLang="zh-CN" sz="2800"/>
              <a:t>our school </a:t>
            </a:r>
            <a:r>
              <a:rPr lang="en-US" altLang="zh-CN" sz="2800">
                <a:solidFill>
                  <a:srgbClr val="FF0000"/>
                </a:solidFill>
              </a:rPr>
              <a:t>should</a:t>
            </a:r>
            <a:r>
              <a:rPr lang="en-US" altLang="zh-CN" sz="2800"/>
              <a:t> cancel the English test this Sunday, students </a:t>
            </a:r>
            <a:r>
              <a:rPr lang="en-US" altLang="zh-CN" sz="2800">
                <a:solidFill>
                  <a:srgbClr val="0033CC"/>
                </a:solidFill>
              </a:rPr>
              <a:t>would</a:t>
            </a:r>
            <a:r>
              <a:rPr lang="en-US" altLang="zh-CN" sz="2800"/>
              <a:t> feel less anxious. </a:t>
            </a:r>
            <a:endParaRPr lang="en-US" altLang="zh-CN" sz="2800"/>
          </a:p>
          <a:p>
            <a:r>
              <a:rPr lang="en-US" altLang="zh-CN" sz="2800">
                <a:solidFill>
                  <a:srgbClr val="FF0000"/>
                </a:solidFill>
              </a:rPr>
              <a:t>Should</a:t>
            </a:r>
            <a:r>
              <a:rPr lang="en-US" altLang="zh-CN" sz="2800"/>
              <a:t> our school cancel the English test this Sunday, students </a:t>
            </a:r>
            <a:r>
              <a:rPr lang="en-US" altLang="zh-CN" sz="2800">
                <a:solidFill>
                  <a:srgbClr val="0033CC"/>
                </a:solidFill>
              </a:rPr>
              <a:t>would</a:t>
            </a:r>
            <a:r>
              <a:rPr lang="en-US" altLang="zh-CN" sz="2800"/>
              <a:t> feel less anxious. </a:t>
            </a:r>
            <a:endParaRPr lang="en-US" altLang="zh-CN" sz="2800"/>
          </a:p>
          <a:p>
            <a:endParaRPr lang="en-US" altLang="zh-CN" sz="2800"/>
          </a:p>
          <a:p>
            <a:r>
              <a:rPr lang="en-US" altLang="zh-CN" sz="2800">
                <a:solidFill>
                  <a:srgbClr val="FF0000"/>
                </a:solidFill>
              </a:rPr>
              <a:t> If only </a:t>
            </a:r>
            <a:r>
              <a:rPr lang="en-US" altLang="zh-CN" sz="2800">
                <a:solidFill>
                  <a:schemeClr val="tx1"/>
                </a:solidFill>
              </a:rPr>
              <a:t>our school</a:t>
            </a:r>
            <a:r>
              <a:rPr lang="en-US" altLang="zh-CN" sz="2800"/>
              <a:t> </a:t>
            </a:r>
            <a:r>
              <a:rPr lang="en-US" altLang="zh-CN" sz="2800">
                <a:solidFill>
                  <a:srgbClr val="FF0000"/>
                </a:solidFill>
              </a:rPr>
              <a:t>would</a:t>
            </a:r>
            <a:r>
              <a:rPr lang="en-US" altLang="zh-CN" sz="2800"/>
              <a:t> cancel the English test this Sunday. </a:t>
            </a:r>
            <a:r>
              <a:rPr lang="zh-CN" altLang="en-US" sz="2800">
                <a:sym typeface="+mn-ea"/>
              </a:rPr>
              <a:t>（省略主句的条件句）</a:t>
            </a:r>
            <a:endParaRPr lang="en-US" altLang="zh-CN" sz="2800"/>
          </a:p>
          <a:p>
            <a:r>
              <a:rPr lang="en-US" altLang="zh-CN" sz="2800">
                <a:solidFill>
                  <a:srgbClr val="FF0000"/>
                </a:solidFill>
              </a:rPr>
              <a:t>I wish </a:t>
            </a:r>
            <a:r>
              <a:rPr lang="en-US" altLang="zh-CN" sz="2800"/>
              <a:t>our school </a:t>
            </a:r>
            <a:r>
              <a:rPr lang="en-US" altLang="zh-CN" sz="2800">
                <a:solidFill>
                  <a:srgbClr val="FF0000"/>
                </a:solidFill>
              </a:rPr>
              <a:t>would</a:t>
            </a:r>
            <a:r>
              <a:rPr lang="en-US" altLang="zh-CN" sz="2800"/>
              <a:t> cancel the English test this Sunday.</a:t>
            </a:r>
            <a:endParaRPr lang="en-US" altLang="zh-CN" sz="2800"/>
          </a:p>
          <a:p>
            <a:r>
              <a:rPr lang="en-US" altLang="zh-CN" sz="2800"/>
              <a:t> </a:t>
            </a:r>
            <a:r>
              <a:rPr lang="zh-CN" altLang="en-US" sz="2800">
                <a:highlight>
                  <a:srgbClr val="FFFF00"/>
                </a:highlight>
                <a:sym typeface="+mn-ea"/>
              </a:rPr>
              <a:t>从句的时态？</a:t>
            </a:r>
            <a:r>
              <a:rPr lang="en-US" altLang="zh-CN" sz="2800">
                <a:highlight>
                  <a:srgbClr val="FFFF00"/>
                </a:highlight>
                <a:sym typeface="+mn-ea"/>
              </a:rPr>
              <a:t>would</a:t>
            </a:r>
            <a:endParaRPr lang="en-US" altLang="zh-CN" sz="2800">
              <a:highlight>
                <a:srgbClr val="FFFF00"/>
              </a:highlight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Oval 2"/>
          <p:cNvSpPr/>
          <p:nvPr/>
        </p:nvSpPr>
        <p:spPr>
          <a:xfrm>
            <a:off x="900113" y="2276475"/>
            <a:ext cx="7559675" cy="2376488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6386" name="Text Box 3"/>
          <p:cNvSpPr txBox="1"/>
          <p:nvPr/>
        </p:nvSpPr>
        <p:spPr>
          <a:xfrm>
            <a:off x="827088" y="2924175"/>
            <a:ext cx="671004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 eaLnBrk="1" hangingPunct="1"/>
            <a:r>
              <a:rPr lang="en-US" altLang="zh-CN" sz="6000" b="1" dirty="0">
                <a:latin typeface="华文楷体" panose="02010600040101010101" charset="-122"/>
                <a:ea typeface="华文楷体" panose="02010600040101010101" charset="-122"/>
              </a:rPr>
              <a:t>2. </a:t>
            </a:r>
            <a:r>
              <a:rPr lang="zh-CN" altLang="en-US" sz="6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错综时间</a:t>
            </a:r>
            <a:r>
              <a:rPr lang="en-US" altLang="zh-CN" sz="6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if</a:t>
            </a:r>
            <a:r>
              <a:rPr lang="zh-CN" altLang="en-US" sz="6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条件句</a:t>
            </a:r>
            <a:endParaRPr lang="zh-CN" altLang="en-US" sz="6000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3" name="Rectangle 2"/>
          <p:cNvSpPr/>
          <p:nvPr/>
        </p:nvSpPr>
        <p:spPr>
          <a:xfrm>
            <a:off x="684213" y="549275"/>
            <a:ext cx="7715250" cy="6000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注意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:</a:t>
            </a:r>
            <a:endParaRPr lang="en-US" altLang="zh-CN" sz="4000" b="1" dirty="0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altLang="zh-CN" sz="4000" b="1" dirty="0">
                <a:latin typeface="宋体" panose="02010600030101010101" pitchFamily="2" charset="-122"/>
              </a:rPr>
              <a:t> </a:t>
            </a:r>
            <a:r>
              <a:rPr lang="zh-CN" altLang="en-US" sz="4000" b="1" dirty="0">
                <a:latin typeface="宋体" panose="02010600030101010101" pitchFamily="2" charset="-122"/>
              </a:rPr>
              <a:t>大部分情况下保持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一致性</a:t>
            </a:r>
            <a:r>
              <a:rPr lang="zh-CN" altLang="en-US" sz="4000" b="1" dirty="0">
                <a:latin typeface="宋体" panose="02010600030101010101" pitchFamily="2" charset="-122"/>
              </a:rPr>
              <a:t>原则。当条件从句谓语动词发生的时间与主句所假设的谓语动词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不一致</a:t>
            </a:r>
            <a:r>
              <a:rPr lang="zh-CN" altLang="en-US" sz="4000" b="1" dirty="0">
                <a:latin typeface="宋体" panose="02010600030101010101" pitchFamily="2" charset="-122"/>
              </a:rPr>
              <a:t>情况下的虚拟语气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混合条件句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4000" b="1" dirty="0">
                <a:latin typeface="宋体" panose="02010600030101010101" pitchFamily="2" charset="-122"/>
              </a:rPr>
              <a:t>，这时动作的形式应根据它所表示的时间加以调整。</a:t>
            </a:r>
            <a:r>
              <a:rPr lang="zh-CN" altLang="en-US" sz="4000" b="1" dirty="0">
                <a:latin typeface="Arial Narrow" panose="020B0606020202030204" charset="0"/>
                <a:ea typeface="华文新魏" panose="02010800040101010101" pitchFamily="2" charset="-122"/>
              </a:rPr>
              <a:t> </a:t>
            </a:r>
            <a:endParaRPr lang="zh-CN" altLang="en-US" sz="4000" b="1" dirty="0"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652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510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should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7" name="Text Box 2"/>
          <p:cNvSpPr txBox="1"/>
          <p:nvPr/>
        </p:nvSpPr>
        <p:spPr>
          <a:xfrm>
            <a:off x="304800" y="228600"/>
            <a:ext cx="8077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如果我是你，我当年就听从他的建议了。</a:t>
            </a:r>
            <a:endParaRPr lang="zh-CN" altLang="en-US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3" name="Text Box 3"/>
          <p:cNvSpPr txBox="1"/>
          <p:nvPr/>
        </p:nvSpPr>
        <p:spPr>
          <a:xfrm>
            <a:off x="228600" y="609600"/>
            <a:ext cx="80772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</a:rPr>
              <a:t>If I were you, I would have taken his advice</a:t>
            </a:r>
            <a:r>
              <a:rPr lang="en-US" altLang="zh-CN" sz="4000" b="1" dirty="0">
                <a:latin typeface="Times New Roman" panose="02020603050405020304" charset="0"/>
                <a:ea typeface="华文新魏" panose="02010800040101010101" pitchFamily="2" charset="-122"/>
              </a:rPr>
              <a:t>.</a:t>
            </a:r>
            <a:endParaRPr lang="en-US" altLang="zh-CN" sz="40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4" name="Text Box 4"/>
          <p:cNvSpPr txBox="1"/>
          <p:nvPr/>
        </p:nvSpPr>
        <p:spPr>
          <a:xfrm>
            <a:off x="381000" y="1295400"/>
            <a:ext cx="78486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从句表示现在，主句表示过去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39940" name="Text Box 5"/>
          <p:cNvSpPr txBox="1"/>
          <p:nvPr/>
        </p:nvSpPr>
        <p:spPr>
          <a:xfrm>
            <a:off x="228600" y="1828800"/>
            <a:ext cx="77724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如果你听我的话，现在就不会这么糟糕了。</a:t>
            </a:r>
            <a:endParaRPr lang="zh-CN" altLang="en-US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6" name="Text Box 6"/>
          <p:cNvSpPr txBox="1"/>
          <p:nvPr/>
        </p:nvSpPr>
        <p:spPr>
          <a:xfrm>
            <a:off x="381000" y="3352800"/>
            <a:ext cx="76962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从句表示过去，主句表示现在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39942" name="Text Box 7"/>
          <p:cNvSpPr txBox="1"/>
          <p:nvPr/>
        </p:nvSpPr>
        <p:spPr>
          <a:xfrm>
            <a:off x="304800" y="3886200"/>
            <a:ext cx="80772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如果我学过西班牙语，</a:t>
            </a: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我现在就能和当地人交流了。</a:t>
            </a:r>
            <a:endParaRPr lang="zh-CN" altLang="en-US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8" name="Text Box 8"/>
          <p:cNvSpPr txBox="1"/>
          <p:nvPr/>
        </p:nvSpPr>
        <p:spPr>
          <a:xfrm>
            <a:off x="381000" y="5867400"/>
            <a:ext cx="7239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从句表过去，主句表现在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09" name="Text Box 9"/>
          <p:cNvSpPr txBox="1"/>
          <p:nvPr/>
        </p:nvSpPr>
        <p:spPr>
          <a:xfrm>
            <a:off x="304800" y="2362200"/>
            <a:ext cx="800100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</a:rPr>
              <a:t>If you had listened to me, you might not be in such trouble now.</a:t>
            </a:r>
            <a:endParaRPr lang="en-US" altLang="zh-CN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1210" name="Text Box 10"/>
          <p:cNvSpPr txBox="1"/>
          <p:nvPr/>
        </p:nvSpPr>
        <p:spPr>
          <a:xfrm>
            <a:off x="381000" y="4876800"/>
            <a:ext cx="87630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</a:rPr>
              <a:t>If I had learned Spanish, I would be able to communicate with the locals.</a:t>
            </a:r>
            <a:endParaRPr lang="en-US" altLang="zh-CN" sz="32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/>
      <p:bldP spid="51204" grpId="0"/>
      <p:bldP spid="51206" grpId="0"/>
      <p:bldP spid="51208" grpId="0"/>
      <p:bldP spid="51209" grpId="0"/>
      <p:bldP spid="512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I would have gone to my cousin’s birthday party last night, but I was not available.</a:t>
            </a:r>
            <a:endParaRPr lang="en-US" altLang="zh-CN"/>
          </a:p>
          <a:p>
            <a:r>
              <a:rPr lang="en-US" altLang="zh-CN"/>
              <a:t> </a:t>
            </a:r>
            <a:r>
              <a:rPr lang="zh-CN" altLang="en-US"/>
              <a:t>虚拟</a:t>
            </a:r>
            <a:r>
              <a:rPr lang="en-US" altLang="zh-CN"/>
              <a:t>                                  </a:t>
            </a:r>
            <a:r>
              <a:rPr lang="zh-CN" altLang="en-US"/>
              <a:t>事实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Oval 4"/>
          <p:cNvSpPr/>
          <p:nvPr/>
        </p:nvSpPr>
        <p:spPr>
          <a:xfrm>
            <a:off x="0" y="2276475"/>
            <a:ext cx="8904605" cy="2376805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 eaLnBrk="1" hangingPunct="1"/>
            <a:r>
              <a:rPr lang="en-US" altLang="zh-CN" sz="3600" b="1" dirty="0">
                <a:latin typeface="Arial" panose="020B0604020202020204" pitchFamily="34" charset="0"/>
                <a:ea typeface="华文楷体" panose="02010600040101010101" charset="-122"/>
              </a:rPr>
              <a:t>    3. </a:t>
            </a:r>
            <a:r>
              <a:rPr lang="zh-CN" altLang="en-US" sz="3600" b="1" dirty="0">
                <a:latin typeface="Arial" panose="020B0604020202020204" pitchFamily="34" charset="0"/>
                <a:ea typeface="华文楷体" panose="02010600040101010101" charset="-122"/>
              </a:rPr>
              <a:t>虚拟语气的其他情况</a:t>
            </a:r>
            <a:r>
              <a:rPr lang="en-US" altLang="zh-CN" sz="3600" b="1" dirty="0">
                <a:latin typeface="Arial" panose="020B0604020202020204" pitchFamily="34" charset="0"/>
                <a:ea typeface="华文楷体" panose="02010600040101010101" charset="-122"/>
              </a:rPr>
              <a:t> should</a:t>
            </a:r>
            <a:endParaRPr lang="en-US" altLang="zh-CN" sz="3600" b="1" dirty="0">
              <a:latin typeface="Arial" panose="020B0604020202020204" pitchFamily="34" charset="0"/>
              <a:ea typeface="华文楷体" panose="02010600040101010101" charset="-122"/>
            </a:endParaRPr>
          </a:p>
          <a:p>
            <a:pPr algn="ctr" eaLnBrk="1" hangingPunct="1"/>
            <a:r>
              <a:rPr lang="zh-CN" altLang="en-US" sz="3600" b="1" dirty="0">
                <a:latin typeface="Arial" panose="020B0604020202020204" pitchFamily="34" charset="0"/>
                <a:ea typeface="华文楷体" panose="02010600040101010101" charset="-122"/>
              </a:rPr>
              <a:t>（各种从句中的用法）</a:t>
            </a:r>
            <a:endParaRPr lang="zh-CN" altLang="en-US" sz="3600" b="1" dirty="0">
              <a:latin typeface="Arial" panose="020B0604020202020204" pitchFamily="34" charset="0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ext Box 2"/>
          <p:cNvSpPr txBox="1"/>
          <p:nvPr/>
        </p:nvSpPr>
        <p:spPr>
          <a:xfrm>
            <a:off x="0" y="0"/>
            <a:ext cx="8893175" cy="76962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一、表示要求</a:t>
            </a:r>
            <a:r>
              <a:rPr lang="en-US" altLang="zh-CN" sz="4400" b="1" dirty="0">
                <a:latin typeface="Times New Roman" panose="02020603050405020304" charset="0"/>
                <a:ea typeface="华文新魏" panose="02010800040101010101" pitchFamily="2" charset="-122"/>
              </a:rPr>
              <a:t>,</a:t>
            </a: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命令</a:t>
            </a:r>
            <a:r>
              <a:rPr lang="en-US" altLang="zh-CN" sz="4400" b="1" dirty="0">
                <a:latin typeface="Times New Roman" panose="02020603050405020304" charset="0"/>
                <a:ea typeface="华文新魏" panose="02010800040101010101" pitchFamily="2" charset="-122"/>
              </a:rPr>
              <a:t>,</a:t>
            </a: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建议的虚拟语气</a:t>
            </a:r>
            <a:endParaRPr lang="zh-CN" altLang="en-US" sz="44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23907" name="Text Box 3"/>
          <p:cNvSpPr txBox="1"/>
          <p:nvPr/>
        </p:nvSpPr>
        <p:spPr>
          <a:xfrm>
            <a:off x="0" y="1412875"/>
            <a:ext cx="9313545" cy="461010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宾语从句中，主句的谓语动词如果是以下词：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 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命令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要求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建议，坚持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1. order, command  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      2. demand , require, request, desire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3. advise, suggest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（建议，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非暗示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）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, propose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4. insist  (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坚持要求做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...,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非坚持认为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) 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从句中的谓语动词用： 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(</a:t>
            </a:r>
            <a:r>
              <a:rPr lang="en-US" alt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 )+ do</a:t>
            </a:r>
            <a:endParaRPr lang="zh-CN" altLang="en-US" sz="3200" b="1" i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0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32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907">
                                            <p:txEl>
                                              <p:charRg st="32" end="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907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3907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118" end="1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3907">
                                            <p:txEl>
                                              <p:charRg st="118" end="1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152" end="1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3907">
                                            <p:txEl>
                                              <p:charRg st="152" end="1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195" end="2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907">
                                            <p:txEl>
                                              <p:charRg st="195" end="2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260350"/>
            <a:ext cx="9248140" cy="4526280"/>
          </a:xfrm>
        </p:spPr>
        <p:txBody>
          <a:bodyPr/>
          <a:p>
            <a:pPr eaLnBrk="1" hangingPunct="1">
              <a:lnSpc>
                <a:spcPct val="125000"/>
              </a:lnSpc>
            </a:pPr>
            <a:r>
              <a:rPr lang="en-US" altLang="zh-CN" b="1" dirty="0">
                <a:latin typeface="Times New Roman" panose="02020603050405020304" charset="0"/>
                <a:sym typeface="+mn-ea"/>
              </a:rPr>
              <a:t>1.</a:t>
            </a:r>
            <a:r>
              <a:rPr lang="en-US" altLang="zh-CN" dirty="0">
                <a:latin typeface="Times New Roman" panose="02020603050405020304" charset="0"/>
                <a:sym typeface="+mn-ea"/>
              </a:rPr>
              <a:t>The guard at gate</a:t>
            </a:r>
            <a:r>
              <a:rPr lang="en-US" altLang="zh-CN" b="1" dirty="0">
                <a:latin typeface="Times New Roman" panose="02020603050405020304" charset="0"/>
                <a:sym typeface="+mn-ea"/>
              </a:rPr>
              <a:t> insisted</a:t>
            </a:r>
            <a:r>
              <a:rPr lang="en-US" altLang="zh-CN" dirty="0">
                <a:latin typeface="Times New Roman" panose="02020603050405020304" charset="0"/>
                <a:sym typeface="+mn-ea"/>
              </a:rPr>
              <a:t> that everybody   </a:t>
            </a:r>
            <a:endParaRPr lang="en-US" altLang="zh-CN" dirty="0">
              <a:latin typeface="Times New Roman" panose="02020603050405020304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en-US" altLang="zh-CN" dirty="0">
                <a:latin typeface="Times New Roman" panose="02020603050405020304" charset="0"/>
                <a:sym typeface="+mn-ea"/>
              </a:rPr>
              <a:t>   _______________(obey)the rules. </a:t>
            </a:r>
            <a:r>
              <a:rPr lang="zh-CN" altLang="en-US" b="1" dirty="0">
                <a:highlight>
                  <a:srgbClr val="FFFF00"/>
                </a:highlight>
                <a:latin typeface="Times New Roman" panose="02020603050405020304" charset="0"/>
                <a:sym typeface="+mn-ea"/>
              </a:rPr>
              <a:t>？从句</a:t>
            </a:r>
            <a:endParaRPr lang="en-US" altLang="zh-CN" b="1" dirty="0">
              <a:highlight>
                <a:srgbClr val="FFFF00"/>
              </a:highlight>
              <a:latin typeface="Times New Roman" panose="02020603050405020304" charset="0"/>
            </a:endParaRPr>
          </a:p>
          <a:p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2. Your 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suggestion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that she _____</a:t>
            </a:r>
            <a:r>
              <a:rPr lang="en-US" altLang="zh-CN" b="1" dirty="0">
                <a:latin typeface="Times New Roman" panose="02020603050405020304" charset="0"/>
                <a:sym typeface="+mn-ea"/>
              </a:rPr>
              <a:t>__________</a:t>
            </a:r>
            <a:endParaRPr lang="en-US" altLang="zh-CN" b="1" dirty="0">
              <a:latin typeface="Times New Roman" panose="02020603050405020304" charset="0"/>
              <a:sym typeface="+mn-ea"/>
            </a:endParaRPr>
          </a:p>
          <a:p>
            <a:r>
              <a:rPr lang="en-US" altLang="zh-CN" b="1" dirty="0">
                <a:latin typeface="Times New Roman" panose="02020603050405020304" charset="0"/>
                <a:sym typeface="+mn-ea"/>
              </a:rPr>
              <a:t>(wait)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till next week is reasonable.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latin typeface="Arial" panose="020B0604020202020204" pitchFamily="34" charset="0"/>
              </a:rPr>
              <a:t>3.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The 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orders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ar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e that nobody _____________ (leave) here.</a:t>
            </a:r>
            <a:endParaRPr lang="en-US" altLang="zh-CN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latin typeface="Arial" panose="020B0604020202020204" pitchFamily="34" charset="0"/>
                <a:sym typeface="+mn-ea"/>
              </a:rPr>
              <a:t>4. It is </a:t>
            </a:r>
            <a:r>
              <a:rPr lang="en-US" altLang="zh-CN" b="1" dirty="0">
                <a:latin typeface="Arial" panose="020B0604020202020204" pitchFamily="34" charset="0"/>
                <a:sym typeface="+mn-ea"/>
              </a:rPr>
              <a:t>proposed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 that overtime working  ________________________(abolish).</a:t>
            </a:r>
            <a:endParaRPr lang="en-US" altLang="zh-CN" dirty="0">
              <a:latin typeface="Arial" panose="020B0604020202020204" pitchFamily="34" charset="0"/>
              <a:sym typeface="+mn-ea"/>
            </a:endParaRPr>
          </a:p>
          <a:p>
            <a:r>
              <a:rPr lang="zh-CN" altLang="en-US" dirty="0"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命令要求建议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的虚拟可见于</a:t>
            </a:r>
            <a:r>
              <a:rPr lang="en-US" altLang="zh-CN" dirty="0"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dirty="0"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各种名从，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宾从较为常见。</a:t>
            </a:r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  <a:p>
            <a:endParaRPr lang="zh-CN" altLang="en-US"/>
          </a:p>
        </p:txBody>
      </p:sp>
      <p:sp>
        <p:nvSpPr>
          <p:cNvPr id="124932" name="Text Box 4"/>
          <p:cNvSpPr txBox="1"/>
          <p:nvPr/>
        </p:nvSpPr>
        <p:spPr>
          <a:xfrm>
            <a:off x="457200" y="908685"/>
            <a:ext cx="342773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(should)obey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5723890" y="1484630"/>
            <a:ext cx="329057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(should)wait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870575" y="2663190"/>
            <a:ext cx="329057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(should)leave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611505" y="4292600"/>
            <a:ext cx="515112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 be abolished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/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5956" name="Rectangle 4"/>
          <p:cNvSpPr>
            <a:spLocks noGrp="1"/>
          </p:cNvSpPr>
          <p:nvPr>
            <p:ph idx="1" hasCustomPrompt="1"/>
          </p:nvPr>
        </p:nvSpPr>
        <p:spPr>
          <a:xfrm>
            <a:off x="251460" y="1700530"/>
            <a:ext cx="8801735" cy="5764530"/>
          </a:xfrm>
        </p:spPr>
        <p:txBody>
          <a:bodyPr vert="horz" wrap="square" lIns="91440" tIns="45720" rIns="91440" bIns="45720" anchor="t" anchorCtr="0"/>
          <a:p>
            <a:pPr marL="381000" indent="-381000" eaLnBrk="1" hangingPunct="1">
              <a:lnSpc>
                <a:spcPct val="80000"/>
              </a:lnSpc>
              <a:buNone/>
            </a:pPr>
            <a:r>
              <a:rPr lang="zh-CN" altLang="en-US" sz="2800" b="1" dirty="0"/>
              <a:t>在句型 “</a:t>
            </a:r>
            <a:r>
              <a:rPr lang="en-US" altLang="zh-CN" sz="2800" b="1" dirty="0">
                <a:solidFill>
                  <a:srgbClr val="FF3300"/>
                </a:solidFill>
              </a:rPr>
              <a:t>It is important (necessary, natural</a:t>
            </a:r>
            <a:r>
              <a:rPr lang="zh-CN" altLang="en-US" sz="2800" b="1" dirty="0">
                <a:solidFill>
                  <a:srgbClr val="FF3300"/>
                </a:solidFill>
              </a:rPr>
              <a:t>，</a:t>
            </a:r>
            <a:r>
              <a:rPr lang="en-US" altLang="zh-CN" sz="2800" b="1" dirty="0">
                <a:solidFill>
                  <a:srgbClr val="FF3300"/>
                </a:solidFill>
              </a:rPr>
              <a:t> advisable, strange) that ....</a:t>
            </a:r>
            <a:r>
              <a:rPr lang="en-US" altLang="zh-CN" sz="2800" b="1" dirty="0"/>
              <a:t> ” </a:t>
            </a:r>
            <a:r>
              <a:rPr lang="zh-CN" altLang="en-US" sz="2800" b="1" dirty="0"/>
              <a:t>中，</a:t>
            </a:r>
            <a:r>
              <a:rPr lang="en-US" altLang="zh-CN" sz="2800" b="1" dirty="0"/>
              <a:t>that </a:t>
            </a:r>
            <a:r>
              <a:rPr lang="zh-CN" altLang="en-US" sz="2800" b="1" dirty="0"/>
              <a:t>后面的从句中的谓语动词用： </a:t>
            </a:r>
            <a:r>
              <a:rPr lang="en-US" altLang="zh-CN" sz="2800" b="1" dirty="0"/>
              <a:t>(should) + </a:t>
            </a:r>
            <a:r>
              <a:rPr lang="zh-CN" altLang="en-US" sz="2800" b="1" dirty="0"/>
              <a:t>动词原形 </a:t>
            </a:r>
            <a:br>
              <a:rPr lang="zh-CN" altLang="en-US" sz="2800" b="1" dirty="0"/>
            </a:br>
            <a:endParaRPr lang="zh-CN" altLang="en-US" sz="2800" b="1" dirty="0"/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>
                <a:solidFill>
                  <a:srgbClr val="FF3300"/>
                </a:solidFill>
              </a:rPr>
              <a:t>[</a:t>
            </a:r>
            <a:r>
              <a:rPr lang="zh-CN" altLang="en-US" sz="2800" b="1" dirty="0">
                <a:solidFill>
                  <a:srgbClr val="FF3300"/>
                </a:solidFill>
              </a:rPr>
              <a:t>例句</a:t>
            </a:r>
            <a:r>
              <a:rPr lang="en-US" altLang="zh-CN" sz="2800" b="1" dirty="0">
                <a:solidFill>
                  <a:srgbClr val="FF3300"/>
                </a:solidFill>
              </a:rPr>
              <a:t>]</a:t>
            </a:r>
            <a:endParaRPr lang="en-US" altLang="zh-CN" sz="2800" b="1" dirty="0">
              <a:solidFill>
                <a:srgbClr val="FF3300"/>
              </a:solidFill>
            </a:endParaRPr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1) It’s </a:t>
            </a:r>
            <a:r>
              <a:rPr lang="en-US" altLang="zh-CN" sz="2800" b="1" dirty="0">
                <a:solidFill>
                  <a:srgbClr val="996600"/>
                </a:solidFill>
              </a:rPr>
              <a:t>necessary</a:t>
            </a:r>
            <a:r>
              <a:rPr lang="en-US" altLang="zh-CN" sz="2800" b="1" dirty="0"/>
              <a:t> that we (</a:t>
            </a:r>
            <a:r>
              <a:rPr lang="en-US" altLang="zh-CN" sz="2800" b="1" u="sng" dirty="0"/>
              <a:t>should )have</a:t>
            </a:r>
            <a:r>
              <a:rPr lang="en-US" altLang="zh-CN" sz="2800" b="1" dirty="0"/>
              <a:t> a walk now. </a:t>
            </a:r>
            <a:br>
              <a:rPr lang="en-US" altLang="zh-CN" sz="2800" b="1" dirty="0"/>
            </a:br>
            <a:r>
              <a:rPr lang="zh-CN" altLang="en-US" sz="2800" b="1" dirty="0"/>
              <a:t>我们有必要出去散散步。 </a:t>
            </a:r>
            <a:endParaRPr lang="zh-CN" altLang="en-US" sz="2800" b="1" dirty="0"/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2) It’s</a:t>
            </a:r>
            <a:r>
              <a:rPr lang="en-US" altLang="zh-CN" sz="2800" b="1" dirty="0">
                <a:solidFill>
                  <a:srgbClr val="9900FF"/>
                </a:solidFill>
              </a:rPr>
              <a:t> natural</a:t>
            </a:r>
            <a:r>
              <a:rPr lang="en-US" altLang="zh-CN" sz="2800" b="1" dirty="0"/>
              <a:t> that she (</a:t>
            </a:r>
            <a:r>
              <a:rPr lang="en-US" altLang="zh-CN" sz="2800" b="1" u="sng" dirty="0"/>
              <a:t>should) do</a:t>
            </a:r>
            <a:r>
              <a:rPr lang="en-US" altLang="zh-CN" sz="2800" b="1" dirty="0"/>
              <a:t> so. </a:t>
            </a:r>
            <a:br>
              <a:rPr lang="en-US" altLang="zh-CN" sz="2800" b="1" dirty="0"/>
            </a:br>
            <a:r>
              <a:rPr lang="zh-CN" altLang="en-US" sz="2800" b="1" dirty="0"/>
              <a:t>她这样做是很自然的。</a:t>
            </a:r>
            <a:endParaRPr lang="zh-CN" altLang="en-US" sz="2800" b="1" dirty="0"/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3) It’s </a:t>
            </a:r>
            <a:r>
              <a:rPr lang="en-US" altLang="zh-CN" sz="2800" b="1" dirty="0">
                <a:solidFill>
                  <a:srgbClr val="FF66FF"/>
                </a:solidFill>
              </a:rPr>
              <a:t>important</a:t>
            </a:r>
            <a:r>
              <a:rPr lang="en-US" altLang="zh-CN" sz="2800" b="1" dirty="0"/>
              <a:t> that we (</a:t>
            </a:r>
            <a:r>
              <a:rPr lang="en-US" altLang="zh-CN" sz="2800" b="1" u="sng" dirty="0"/>
              <a:t>should) take</a:t>
            </a:r>
            <a:r>
              <a:rPr lang="en-US" altLang="zh-CN" sz="2800" b="1" dirty="0"/>
              <a:t> good care of the patient. </a:t>
            </a:r>
            <a:br>
              <a:rPr lang="en-US" altLang="zh-CN" sz="2800" b="1" dirty="0"/>
            </a:br>
            <a:r>
              <a:rPr lang="zh-CN" altLang="en-US" sz="2800" b="1" dirty="0"/>
              <a:t>重要的是我们要照顾好病人。 </a:t>
            </a:r>
            <a:br>
              <a:rPr lang="zh-CN" altLang="en-US" sz="2800" b="1" dirty="0"/>
            </a:br>
            <a:br>
              <a:rPr lang="zh-CN" altLang="en-US" sz="2800" b="1" dirty="0"/>
            </a:br>
            <a:br>
              <a:rPr lang="zh-CN" altLang="en-US" sz="2800" dirty="0"/>
            </a:br>
            <a:endParaRPr lang="zh-CN" altLang="en-US" sz="2800" dirty="0"/>
          </a:p>
        </p:txBody>
      </p:sp>
      <p:sp>
        <p:nvSpPr>
          <p:cNvPr id="30721" name="Text Box 2"/>
          <p:cNvSpPr txBox="1"/>
          <p:nvPr/>
        </p:nvSpPr>
        <p:spPr>
          <a:xfrm>
            <a:off x="0" y="0"/>
            <a:ext cx="8893175" cy="144653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二、表达</a:t>
            </a:r>
            <a:r>
              <a:rPr lang="zh-CN" sz="4400" b="1" dirty="0">
                <a:latin typeface="Times New Roman" panose="02020603050405020304" charset="0"/>
                <a:ea typeface="华文新魏" panose="02010800040101010101" pitchFamily="2" charset="-122"/>
              </a:rPr>
              <a:t>重要、必要、惊讶</a:t>
            </a: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的主语从句</a:t>
            </a:r>
            <a:endParaRPr lang="zh-CN" altLang="en-US" sz="44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10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5956">
                                            <p:txEl>
                                              <p:charRg st="100" end="1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105" end="1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5956">
                                            <p:txEl>
                                              <p:charRg st="105" end="1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169" end="2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5956">
                                            <p:txEl>
                                              <p:charRg st="169" end="2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220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5956">
                                            <p:txEl>
                                              <p:charRg st="220" end="30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Text Box 2"/>
          <p:cNvSpPr txBox="1"/>
          <p:nvPr/>
        </p:nvSpPr>
        <p:spPr>
          <a:xfrm>
            <a:off x="0" y="116205"/>
            <a:ext cx="9144000" cy="3830955"/>
          </a:xfrm>
          <a:prstGeom prst="rect">
            <a:avLst/>
          </a:prstGeom>
          <a:solidFill>
            <a:srgbClr val="CCFFFF">
              <a:alpha val="76077"/>
            </a:srgbClr>
          </a:solidFill>
          <a:ln w="152400" cap="flat" cmpd="sng">
            <a:pattFill prst="pct75">
              <a:fgClr>
                <a:srgbClr val="FFCC00"/>
              </a:fgClr>
              <a:bgClr>
                <a:srgbClr val="FFFFFF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2600" b="1" dirty="0">
                <a:solidFill>
                  <a:srgbClr val="CC3300"/>
                </a:solidFill>
                <a:latin typeface="Times New Roman" panose="02020603050405020304" charset="0"/>
              </a:rPr>
              <a:t> </a:t>
            </a:r>
            <a:r>
              <a:rPr lang="zh-CN" altLang="en-US" sz="4200" b="1" dirty="0">
                <a:solidFill>
                  <a:srgbClr val="CC3300"/>
                </a:solidFill>
                <a:latin typeface="Times New Roman" panose="02020603050405020304" charset="0"/>
              </a:rPr>
              <a:t>虚拟语气的考点</a:t>
            </a:r>
            <a:r>
              <a:rPr lang="zh-CN" altLang="en-US" sz="3800" b="1" dirty="0">
                <a:solidFill>
                  <a:srgbClr val="CC3300"/>
                </a:solidFill>
                <a:latin typeface="Times New Roman" panose="02020603050405020304" charset="0"/>
              </a:rPr>
              <a:t> </a:t>
            </a:r>
            <a:endParaRPr lang="zh-CN" altLang="en-US" sz="3800" b="1" dirty="0">
              <a:solidFill>
                <a:srgbClr val="CC3300"/>
              </a:solidFill>
              <a:latin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条件句中的虚拟语气及它们的变体；</a:t>
            </a:r>
            <a:endParaRPr lang="zh-CN" altLang="en-US" sz="4000" b="1" dirty="0">
              <a:solidFill>
                <a:srgbClr val="6600FF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错综时间</a:t>
            </a: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条件句</a:t>
            </a: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endParaRPr lang="zh-CN" altLang="en-US" sz="4000" b="1" dirty="0">
              <a:solidFill>
                <a:srgbClr val="6600FF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虚拟语气在其他情况下的用法</a:t>
            </a:r>
            <a:endParaRPr lang="zh-CN" altLang="en-US" sz="4000" b="1" dirty="0">
              <a:solidFill>
                <a:srgbClr val="6600FF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8" name="Text Box 4"/>
          <p:cNvSpPr txBox="1"/>
          <p:nvPr/>
        </p:nvSpPr>
        <p:spPr>
          <a:xfrm>
            <a:off x="827088" y="1916113"/>
            <a:ext cx="7632700" cy="460375"/>
          </a:xfrm>
          <a:prstGeom prst="rect">
            <a:avLst/>
          </a:prstGeom>
          <a:solidFill>
            <a:srgbClr val="C9E4BA"/>
          </a:solidFill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108549" name="Text Box 5"/>
          <p:cNvSpPr txBox="1"/>
          <p:nvPr/>
        </p:nvSpPr>
        <p:spPr>
          <a:xfrm>
            <a:off x="395605" y="1844675"/>
            <a:ext cx="8368030" cy="987425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noAutofit/>
          </a:bodyPr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It is time that everyone </a:t>
            </a:r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</a:rPr>
              <a:t>should/ took action</a:t>
            </a:r>
            <a:r>
              <a:rPr lang="en-US" altLang="zh-CN" sz="2800" dirty="0">
                <a:latin typeface="Arial" panose="020B0604020202020204" pitchFamily="34" charset="0"/>
              </a:rPr>
              <a:t> to make a change . 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108550" name="Text Box 6"/>
          <p:cNvSpPr txBox="1"/>
          <p:nvPr/>
        </p:nvSpPr>
        <p:spPr>
          <a:xfrm>
            <a:off x="1475423" y="3644900"/>
            <a:ext cx="4826000" cy="460375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</a:rPr>
              <a:t>should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此时不能省略 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700" name="Rectangle 7"/>
          <p:cNvSpPr/>
          <p:nvPr/>
        </p:nvSpPr>
        <p:spPr>
          <a:xfrm>
            <a:off x="3132138" y="476250"/>
            <a:ext cx="2336800" cy="579438"/>
          </a:xfrm>
          <a:prstGeom prst="rect">
            <a:avLst/>
          </a:prstGeom>
          <a:solidFill>
            <a:srgbClr val="CC0000"/>
          </a:solidFill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r>
              <a:rPr lang="zh-CN" altLang="en-US" sz="3200" b="1" dirty="0">
                <a:latin typeface="Arial" panose="020B0604020202020204" pitchFamily="34" charset="0"/>
              </a:rPr>
              <a:t>五 定语从句</a:t>
            </a:r>
            <a:endParaRPr lang="zh-CN" altLang="en-US" sz="3200" b="1" dirty="0">
              <a:latin typeface="Arial" panose="020B0604020202020204" pitchFamily="34" charset="0"/>
            </a:endParaRPr>
          </a:p>
        </p:txBody>
      </p:sp>
      <p:sp>
        <p:nvSpPr>
          <p:cNvPr id="30721" name="Text Box 2"/>
          <p:cNvSpPr txBox="1"/>
          <p:nvPr/>
        </p:nvSpPr>
        <p:spPr>
          <a:xfrm>
            <a:off x="35560" y="332105"/>
            <a:ext cx="8893175" cy="138874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no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三、</a:t>
            </a:r>
            <a:r>
              <a:rPr lang="zh-CN" altLang="en-US" sz="3600" dirty="0">
                <a:sym typeface="+mn-ea"/>
              </a:rPr>
              <a:t>用在</a:t>
            </a:r>
            <a:r>
              <a:rPr lang="en-US" altLang="zh-CN" sz="3600" dirty="0">
                <a:sym typeface="+mn-ea"/>
              </a:rPr>
              <a:t>It is (about/high) time (that)…</a:t>
            </a:r>
            <a:r>
              <a:rPr lang="zh-CN" altLang="en-US" sz="3600" dirty="0">
                <a:sym typeface="+mn-ea"/>
              </a:rPr>
              <a:t>句型中，其中</a:t>
            </a:r>
            <a:r>
              <a:rPr lang="en-US" altLang="zh-CN" sz="3600" dirty="0">
                <a:sym typeface="+mn-ea"/>
              </a:rPr>
              <a:t>that-</a:t>
            </a:r>
            <a:r>
              <a:rPr lang="zh-CN" altLang="en-US" sz="3600" dirty="0">
                <a:sym typeface="+mn-ea"/>
              </a:rPr>
              <a:t>从句属于定语从句范畴。</a:t>
            </a:r>
            <a:endParaRPr lang="zh-CN" altLang="en-US" sz="36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</a:pPr>
            <a:endParaRPr lang="zh-CN" altLang="en-US" sz="3600" b="1" dirty="0"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>
                                            <p:txEl>
                                              <p:charRg st="0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8549">
                                            <p:txEl>
                                              <p:charRg st="0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8" grpId="0" bldLvl="0" animBg="1"/>
      <p:bldP spid="108549" grpId="0" animBg="1" uiExpand="1" build="p"/>
      <p:bldP spid="108550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Text Box 2"/>
          <p:cNvSpPr txBox="1"/>
          <p:nvPr/>
        </p:nvSpPr>
        <p:spPr>
          <a:xfrm>
            <a:off x="467360" y="2564765"/>
            <a:ext cx="7632700" cy="3365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9E2E8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20000"/>
              </a:spcBef>
            </a:pPr>
            <a:r>
              <a:rPr lang="en-US" altLang="zh-CN" sz="2800" dirty="0">
                <a:latin typeface="Arial" panose="020B0604020202020204" pitchFamily="34" charset="0"/>
              </a:rPr>
              <a:t>She looked after the orphan as if he _______ (is) her own child.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zh-CN" sz="2800" dirty="0">
                <a:latin typeface="Arial" panose="020B0604020202020204" pitchFamily="34" charset="0"/>
              </a:rPr>
              <a:t>I don’t like Mary. She talks as if she _______ (know) everything.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zh-CN" sz="2800" dirty="0">
                <a:latin typeface="Arial" panose="020B0604020202020204" pitchFamily="34" charset="0"/>
              </a:rPr>
              <a:t>They are talking as if they ___________ (are) friends for many years.</a:t>
            </a:r>
            <a:endParaRPr lang="en-US" altLang="zh-CN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zh-CN" sz="2800" dirty="0">
              <a:latin typeface="Arial" panose="020B0604020202020204" pitchFamily="34" charset="0"/>
            </a:endParaRPr>
          </a:p>
        </p:txBody>
      </p:sp>
      <p:sp>
        <p:nvSpPr>
          <p:cNvPr id="101380" name="Text Box 4"/>
          <p:cNvSpPr txBox="1"/>
          <p:nvPr/>
        </p:nvSpPr>
        <p:spPr>
          <a:xfrm>
            <a:off x="683895" y="6092825"/>
            <a:ext cx="7877810" cy="52197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从句的谓语形式与</a:t>
            </a:r>
            <a:r>
              <a:rPr lang="en-US" altLang="zh-CN" sz="2800" dirty="0">
                <a:solidFill>
                  <a:schemeClr val="tx1"/>
                </a:solidFill>
                <a:latin typeface="Arial" panose="020B0604020202020204" pitchFamily="34" charset="0"/>
              </a:rPr>
              <a:t>wish</a:t>
            </a: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后的宾语从句相同</a:t>
            </a:r>
            <a:r>
              <a:rPr lang="zh-CN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。</a:t>
            </a:r>
            <a:endParaRPr lang="zh-CN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1381" name="Text Box 5"/>
          <p:cNvSpPr txBox="1"/>
          <p:nvPr/>
        </p:nvSpPr>
        <p:spPr>
          <a:xfrm>
            <a:off x="6443663" y="2636520"/>
            <a:ext cx="1079500" cy="528638"/>
          </a:xfrm>
          <a:prstGeom prst="rect">
            <a:avLst/>
          </a:prstGeom>
          <a:solidFill>
            <a:srgbClr val="9E2E81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</a:rPr>
              <a:t>were</a:t>
            </a:r>
            <a:endParaRPr lang="en-US" altLang="zh-CN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1382" name="Text Box 6"/>
          <p:cNvSpPr txBox="1"/>
          <p:nvPr/>
        </p:nvSpPr>
        <p:spPr>
          <a:xfrm>
            <a:off x="6372225" y="3464560"/>
            <a:ext cx="1079500" cy="528638"/>
          </a:xfrm>
          <a:prstGeom prst="rect">
            <a:avLst/>
          </a:prstGeom>
          <a:solidFill>
            <a:srgbClr val="9E2E81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</a:rPr>
              <a:t>knew</a:t>
            </a:r>
            <a:endParaRPr lang="en-US" altLang="zh-CN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1383" name="Text Box 7"/>
          <p:cNvSpPr txBox="1"/>
          <p:nvPr/>
        </p:nvSpPr>
        <p:spPr>
          <a:xfrm>
            <a:off x="4931728" y="4292283"/>
            <a:ext cx="1728787" cy="528637"/>
          </a:xfrm>
          <a:prstGeom prst="rect">
            <a:avLst/>
          </a:prstGeom>
          <a:solidFill>
            <a:srgbClr val="9E2E81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</a:rPr>
              <a:t>had been</a:t>
            </a:r>
            <a:endParaRPr lang="en-US" altLang="zh-CN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0721" name="Text Box 2"/>
          <p:cNvSpPr txBox="1"/>
          <p:nvPr/>
        </p:nvSpPr>
        <p:spPr>
          <a:xfrm>
            <a:off x="0" y="0"/>
            <a:ext cx="8893175" cy="144653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四、</a:t>
            </a:r>
            <a:r>
              <a:rPr lang="zh-CN" altLang="en-US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用于</a:t>
            </a:r>
            <a:r>
              <a:rPr lang="en-US" altLang="zh-CN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as if/as though</a:t>
            </a:r>
            <a:r>
              <a:rPr lang="zh-CN" altLang="en-US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引导的状语从句中，意为</a:t>
            </a:r>
            <a:r>
              <a:rPr lang="en-US" altLang="zh-CN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“</a:t>
            </a:r>
            <a:r>
              <a:rPr lang="zh-CN" altLang="en-US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好像，似乎</a:t>
            </a:r>
            <a:r>
              <a:rPr lang="en-US" altLang="zh-CN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”</a:t>
            </a:r>
            <a:r>
              <a:rPr lang="zh-CN" altLang="en-US" sz="4400" dirty="0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ea"/>
              </a:rPr>
              <a:t>。</a:t>
            </a:r>
            <a:endParaRPr lang="zh-CN" altLang="en-US" sz="4400" b="1" dirty="0"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 bldLvl="0" animBg="1"/>
      <p:bldP spid="101380" grpId="0" bldLvl="0" animBg="1"/>
      <p:bldP spid="101381" grpId="0" bldLvl="0" animBg="1"/>
      <p:bldP spid="101382" grpId="0" bldLvl="0" animBg="1"/>
      <p:bldP spid="10138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were</a:t>
            </a:r>
            <a:endParaRPr lang="en-US" altLang="zh-CN" sz="3600" b="1" u="sng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747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</a:t>
            </a: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649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88595" y="274955"/>
            <a:ext cx="9180830" cy="1143000"/>
          </a:xfrm>
        </p:spPr>
        <p:txBody>
          <a:bodyPr/>
          <a:p>
            <a:r>
              <a:rPr lang="zh-CN" altLang="en-US" sz="3600"/>
              <a:t>含蓄条件句（省略了</a:t>
            </a:r>
            <a:r>
              <a:rPr lang="en-US" altLang="zh-CN" sz="3600"/>
              <a:t>If</a:t>
            </a:r>
            <a:r>
              <a:rPr lang="zh-CN" altLang="en-US" sz="3600"/>
              <a:t>的条件句，主句不变）</a:t>
            </a:r>
            <a:endParaRPr lang="zh-CN" altLang="en-US" sz="36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1925" y="1212215"/>
            <a:ext cx="8524875" cy="4914265"/>
          </a:xfrm>
        </p:spPr>
        <p:txBody>
          <a:bodyPr/>
          <a:p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与过去相反：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Without 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/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But for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 your advice,</a:t>
            </a:r>
            <a:r>
              <a:rPr lang="en-US" altLang="zh-CN" u="sng" dirty="0">
                <a:latin typeface="Arial" panose="020B0604020202020204" pitchFamily="34" charset="0"/>
                <a:sym typeface="+mn-ea"/>
              </a:rPr>
              <a:t> I </a:t>
            </a:r>
            <a:r>
              <a:rPr lang="en-US" altLang="zh-CN" u="sng" dirty="0">
                <a:solidFill>
                  <a:srgbClr val="0033CC"/>
                </a:solidFill>
                <a:latin typeface="Arial" panose="020B0604020202020204" pitchFamily="34" charset="0"/>
                <a:sym typeface="+mn-ea"/>
              </a:rPr>
              <a:t>would not have made</a:t>
            </a:r>
            <a:r>
              <a:rPr lang="en-US" altLang="zh-CN" u="sng" dirty="0">
                <a:latin typeface="Arial" panose="020B0604020202020204" pitchFamily="34" charset="0"/>
                <a:sym typeface="+mn-ea"/>
              </a:rPr>
              <a:t> such rapid progress. 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要不是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...</a:t>
            </a:r>
            <a:endParaRPr lang="zh-CN" altLang="en-US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>
                <a:sym typeface="+mn-ea"/>
              </a:rPr>
              <a:t>Thanks to your advice,</a:t>
            </a:r>
            <a:r>
              <a:rPr lang="en-US" altLang="zh-CN" u="sng">
                <a:sym typeface="+mn-ea"/>
              </a:rPr>
              <a:t> </a:t>
            </a:r>
            <a:r>
              <a:rPr lang="en-US" altLang="zh-CN" u="sng">
                <a:solidFill>
                  <a:srgbClr val="FF0000"/>
                </a:solidFill>
                <a:sym typeface="+mn-ea"/>
              </a:rPr>
              <a:t>otherwise/ or (else) </a:t>
            </a:r>
            <a:r>
              <a:rPr lang="en-US" altLang="zh-CN" u="sng">
                <a:sym typeface="+mn-ea"/>
              </a:rPr>
              <a:t> I </a:t>
            </a:r>
            <a:r>
              <a:rPr lang="en-US" altLang="zh-CN" u="sng">
                <a:solidFill>
                  <a:srgbClr val="0033CC"/>
                </a:solidFill>
                <a:sym typeface="+mn-ea"/>
              </a:rPr>
              <a:t>would not have make</a:t>
            </a:r>
            <a:r>
              <a:rPr lang="en-US" altLang="zh-CN" u="sng">
                <a:sym typeface="+mn-ea"/>
              </a:rPr>
              <a:t> such rapid progress.  </a:t>
            </a:r>
            <a:r>
              <a:rPr lang="zh-CN" altLang="en-US">
                <a:sym typeface="+mn-ea"/>
              </a:rPr>
              <a:t>否则</a:t>
            </a:r>
            <a:r>
              <a:rPr lang="en-US" altLang="zh-CN">
                <a:sym typeface="+mn-ea"/>
              </a:rPr>
              <a:t>...</a:t>
            </a:r>
            <a:endParaRPr lang="en-US" altLang="zh-CN"/>
          </a:p>
          <a:p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与现在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/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将来相反</a:t>
            </a: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：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Without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your help, I </a:t>
            </a:r>
            <a:r>
              <a:rPr lang="en-US" altLang="zh-CN" u="sng" dirty="0">
                <a:solidFill>
                  <a:srgbClr val="0033CC"/>
                </a:solidFill>
                <a:latin typeface="Arial" panose="020B0604020202020204" pitchFamily="34" charset="0"/>
                <a:sym typeface="+mn-ea"/>
              </a:rPr>
              <a:t>wouldn’t be</a:t>
            </a:r>
            <a:r>
              <a:rPr lang="en-US" altLang="zh-CN" u="sng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where I am today/ in the future.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</a:t>
            </a:r>
            <a:endParaRPr lang="en-US" altLang="zh-CN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260985"/>
            <a:ext cx="9036685" cy="6522085"/>
          </a:xfrm>
        </p:spPr>
        <p:txBody>
          <a:bodyPr/>
          <a:p>
            <a:r>
              <a:rPr lang="en-US" altLang="zh-CN" sz="2400" b="1">
                <a:solidFill>
                  <a:srgbClr val="FF0000"/>
                </a:solidFill>
              </a:rPr>
              <a:t>if only, wish, would rather, as if/though</a:t>
            </a:r>
            <a:r>
              <a:rPr lang="zh-CN" altLang="en-US" sz="2400" b="1">
                <a:solidFill>
                  <a:srgbClr val="FF0000"/>
                </a:solidFill>
              </a:rPr>
              <a:t>引导的从句的虚拟</a:t>
            </a:r>
            <a:endParaRPr lang="en-US" altLang="zh-CN" sz="2400" b="1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zh-CN" altLang="en-US" sz="2400"/>
              <a:t>现在：</a:t>
            </a:r>
            <a:r>
              <a:rPr lang="en-US" altLang="zh-CN" sz="2400" u="sng"/>
              <a:t>If only</a:t>
            </a:r>
            <a:r>
              <a:rPr lang="en-US" altLang="zh-CN" sz="2400"/>
              <a:t> I </a:t>
            </a:r>
            <a:r>
              <a:rPr lang="en-US" altLang="zh-CN" sz="2400">
                <a:solidFill>
                  <a:srgbClr val="FF0000"/>
                </a:solidFill>
              </a:rPr>
              <a:t>were</a:t>
            </a:r>
            <a:r>
              <a:rPr lang="en-US" altLang="zh-CN" sz="2400"/>
              <a:t> a bird.                                             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过去：</a:t>
            </a:r>
            <a:r>
              <a:rPr lang="en-US" altLang="zh-CN" sz="2400" u="sng"/>
              <a:t> If only</a:t>
            </a:r>
            <a:r>
              <a:rPr lang="en-US" altLang="zh-CN" sz="2400"/>
              <a:t> I</a:t>
            </a:r>
            <a:r>
              <a:rPr lang="en-US" altLang="zh-CN" sz="2400">
                <a:solidFill>
                  <a:srgbClr val="FF0000"/>
                </a:solidFill>
              </a:rPr>
              <a:t> had listened </a:t>
            </a:r>
            <a:r>
              <a:rPr lang="en-US" altLang="zh-CN" sz="2400"/>
              <a:t>to your advice years ago.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将来：</a:t>
            </a:r>
            <a:r>
              <a:rPr lang="en-US" altLang="zh-CN" sz="2400" u="sng"/>
              <a:t> If only</a:t>
            </a:r>
            <a:r>
              <a:rPr lang="en-US" altLang="zh-CN" sz="2400"/>
              <a:t> he </a:t>
            </a:r>
            <a:r>
              <a:rPr lang="en-US" altLang="zh-CN" sz="2400">
                <a:solidFill>
                  <a:srgbClr val="FF0000"/>
                </a:solidFill>
              </a:rPr>
              <a:t>would/could</a:t>
            </a:r>
            <a:r>
              <a:rPr lang="en-US" altLang="zh-CN" sz="2400"/>
              <a:t> go to Tsinghua University. </a:t>
            </a:r>
            <a:endParaRPr lang="en-US" altLang="zh-CN" sz="2400"/>
          </a:p>
          <a:p>
            <a:pPr>
              <a:lnSpc>
                <a:spcPct val="80000"/>
              </a:lnSpc>
            </a:pP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现在：</a:t>
            </a:r>
            <a:r>
              <a:rPr lang="en-US" altLang="zh-CN" sz="2400" u="sng"/>
              <a:t>I wish</a:t>
            </a:r>
            <a:r>
              <a:rPr lang="en-US" altLang="zh-CN" sz="2400"/>
              <a:t> I</a:t>
            </a:r>
            <a:r>
              <a:rPr lang="en-US" altLang="zh-CN" sz="2400">
                <a:solidFill>
                  <a:srgbClr val="FF0000"/>
                </a:solidFill>
              </a:rPr>
              <a:t> knew</a:t>
            </a:r>
            <a:r>
              <a:rPr lang="en-US" altLang="zh-CN" sz="2400"/>
              <a:t> what to do.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过去：</a:t>
            </a:r>
            <a:r>
              <a:rPr lang="en-US" altLang="zh-CN" sz="2400" u="sng"/>
              <a:t>I wish</a:t>
            </a:r>
            <a:r>
              <a:rPr lang="en-US" altLang="zh-CN" sz="2400"/>
              <a:t> you </a:t>
            </a:r>
            <a:r>
              <a:rPr lang="en-US" altLang="zh-CN" sz="2400">
                <a:solidFill>
                  <a:srgbClr val="FF0000"/>
                </a:solidFill>
              </a:rPr>
              <a:t>had come</a:t>
            </a:r>
            <a:r>
              <a:rPr lang="en-US" altLang="zh-CN" sz="2400"/>
              <a:t> to our party last night.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将来：</a:t>
            </a:r>
            <a:r>
              <a:rPr lang="en-US" altLang="zh-CN" sz="2400" u="sng"/>
              <a:t>I wish</a:t>
            </a:r>
            <a:r>
              <a:rPr lang="en-US" altLang="zh-CN" sz="2400"/>
              <a:t> he </a:t>
            </a:r>
            <a:r>
              <a:rPr lang="en-US" altLang="zh-CN" sz="2400">
                <a:solidFill>
                  <a:srgbClr val="FF0000"/>
                </a:solidFill>
              </a:rPr>
              <a:t>would/could </a:t>
            </a:r>
            <a:r>
              <a:rPr lang="en-US" altLang="zh-CN" sz="2400"/>
              <a:t>try again. </a:t>
            </a:r>
            <a:endParaRPr lang="en-US" altLang="zh-CN" sz="2400"/>
          </a:p>
          <a:p>
            <a:pPr>
              <a:lnSpc>
                <a:spcPct val="80000"/>
              </a:lnSpc>
            </a:pP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sym typeface="+mn-ea"/>
              </a:rPr>
              <a:t>现在：</a:t>
            </a:r>
            <a:r>
              <a:rPr lang="en-US" altLang="zh-CN" sz="2400">
                <a:sym typeface="+mn-ea"/>
              </a:rPr>
              <a:t>He talks </a:t>
            </a:r>
            <a:r>
              <a:rPr lang="en-US" altLang="zh-CN" sz="2400" u="sng">
                <a:sym typeface="+mn-ea"/>
              </a:rPr>
              <a:t>as if </a:t>
            </a:r>
            <a:r>
              <a:rPr lang="en-US" altLang="zh-CN" sz="2400">
                <a:sym typeface="+mn-ea"/>
              </a:rPr>
              <a:t>he 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knew</a:t>
            </a:r>
            <a:r>
              <a:rPr lang="en-US" altLang="zh-CN" sz="2400">
                <a:sym typeface="+mn-ea"/>
              </a:rPr>
              <a:t> everything.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sym typeface="+mn-ea"/>
              </a:rPr>
              <a:t>过去：</a:t>
            </a:r>
            <a:r>
              <a:rPr lang="en-US" altLang="zh-CN" sz="2400">
                <a:sym typeface="+mn-ea"/>
              </a:rPr>
              <a:t>Why are you talking to me </a:t>
            </a:r>
            <a:r>
              <a:rPr lang="en-US" altLang="zh-CN" sz="2400" u="sng">
                <a:sym typeface="+mn-ea"/>
              </a:rPr>
              <a:t>as if</a:t>
            </a:r>
            <a:r>
              <a:rPr lang="en-US" altLang="zh-CN" sz="2400">
                <a:sym typeface="+mn-ea"/>
              </a:rPr>
              <a:t> 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I had done </a:t>
            </a:r>
            <a:r>
              <a:rPr lang="en-US" altLang="zh-CN" sz="2400">
                <a:sym typeface="+mn-ea"/>
              </a:rPr>
              <a:t>it?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sym typeface="+mn-ea"/>
              </a:rPr>
              <a:t>将来：</a:t>
            </a:r>
            <a:r>
              <a:rPr lang="en-US" altLang="zh-CN" sz="2400">
                <a:sym typeface="+mn-ea"/>
              </a:rPr>
              <a:t>Mr. Smith is so happy</a:t>
            </a:r>
            <a:r>
              <a:rPr lang="en-US" altLang="zh-CN" sz="2400" u="sng">
                <a:sym typeface="+mn-ea"/>
              </a:rPr>
              <a:t> as if </a:t>
            </a:r>
            <a:r>
              <a:rPr lang="en-US" altLang="zh-CN" sz="2400">
                <a:sym typeface="+mn-ea"/>
              </a:rPr>
              <a:t>he 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would/could</a:t>
            </a:r>
            <a:r>
              <a:rPr lang="en-US" altLang="zh-CN" sz="2400">
                <a:sym typeface="+mn-ea"/>
              </a:rPr>
              <a:t> fly.</a:t>
            </a:r>
            <a:endParaRPr lang="en-US" altLang="zh-CN" sz="2400"/>
          </a:p>
          <a:p>
            <a:pPr>
              <a:lnSpc>
                <a:spcPct val="80000"/>
              </a:lnSpc>
            </a:pP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现在：</a:t>
            </a:r>
            <a:r>
              <a:rPr lang="en-US" altLang="zh-CN" sz="2400" u="sng"/>
              <a:t>I’d rather</a:t>
            </a:r>
            <a:r>
              <a:rPr lang="en-US" altLang="zh-CN" sz="2400"/>
              <a:t> you </a:t>
            </a:r>
            <a:r>
              <a:rPr lang="en-US" altLang="zh-CN" sz="2400">
                <a:solidFill>
                  <a:srgbClr val="FF0000"/>
                </a:solidFill>
              </a:rPr>
              <a:t>took </a:t>
            </a:r>
            <a:r>
              <a:rPr lang="en-US" altLang="zh-CN" sz="2400">
                <a:solidFill>
                  <a:schemeClr val="tx1"/>
                </a:solidFill>
              </a:rPr>
              <a:t>me away now</a:t>
            </a:r>
            <a:r>
              <a:rPr lang="en-US" altLang="zh-CN" sz="2400"/>
              <a:t>.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过去：</a:t>
            </a:r>
            <a:r>
              <a:rPr lang="en-US" altLang="zh-CN" sz="2400" u="sng"/>
              <a:t>I’d rather</a:t>
            </a:r>
            <a:r>
              <a:rPr lang="en-US" altLang="zh-CN" sz="2400"/>
              <a:t> you </a:t>
            </a:r>
            <a:r>
              <a:rPr lang="en-US" altLang="zh-CN" sz="2400">
                <a:solidFill>
                  <a:srgbClr val="FF0000"/>
                </a:solidFill>
              </a:rPr>
              <a:t>hadn’t done</a:t>
            </a:r>
            <a:r>
              <a:rPr lang="en-US" altLang="zh-CN" sz="2400"/>
              <a:t> it.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将来：</a:t>
            </a:r>
            <a:r>
              <a:rPr lang="en-US" altLang="zh-CN" sz="2400" u="sng"/>
              <a:t>I’d rather</a:t>
            </a:r>
            <a:r>
              <a:rPr lang="en-US" altLang="zh-CN" sz="2400"/>
              <a:t> Tom </a:t>
            </a:r>
            <a:r>
              <a:rPr lang="en-US" altLang="zh-CN" sz="2400">
                <a:solidFill>
                  <a:srgbClr val="FF0000"/>
                </a:solidFill>
              </a:rPr>
              <a:t>were</a:t>
            </a:r>
            <a:r>
              <a:rPr lang="en-US" altLang="zh-CN" sz="2400"/>
              <a:t> here tomorrow. 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highlight>
                  <a:srgbClr val="FFFF00"/>
                </a:highlight>
              </a:rPr>
              <a:t>不同于</a:t>
            </a:r>
            <a:r>
              <a:rPr lang="en-US" altLang="zh-CN" sz="2400">
                <a:highlight>
                  <a:srgbClr val="FFFF00"/>
                </a:highlight>
              </a:rPr>
              <a:t>I’d rather do sth that do sth</a:t>
            </a:r>
            <a:r>
              <a:rPr lang="en-US" altLang="zh-CN" sz="2400"/>
              <a:t> </a:t>
            </a:r>
            <a:endParaRPr lang="en-US" altLang="zh-CN" sz="2400"/>
          </a:p>
          <a:p>
            <a:endParaRPr lang="en-US" altLang="zh-CN" sz="2800"/>
          </a:p>
          <a:p>
            <a:endParaRPr lang="en-US" altLang="zh-CN" sz="2800"/>
          </a:p>
          <a:p>
            <a:endParaRPr lang="en-US" altLang="zh-CN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Text Box 2"/>
          <p:cNvSpPr txBox="1"/>
          <p:nvPr/>
        </p:nvSpPr>
        <p:spPr>
          <a:xfrm>
            <a:off x="954088" y="1220788"/>
            <a:ext cx="6661150" cy="34575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20000"/>
              </a:spcBef>
            </a:pPr>
            <a:r>
              <a:rPr lang="en-US" altLang="zh-CN" sz="4800" b="1" dirty="0"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英语动词有</a:t>
            </a:r>
            <a:r>
              <a:rPr lang="zh-CN" altLang="en-US" sz="4800" b="1" u="sng" dirty="0">
                <a:latin typeface="Times New Roman" panose="02020603050405020304" charset="0"/>
                <a:ea typeface="华文新魏" panose="02010800040101010101" pitchFamily="2" charset="-122"/>
              </a:rPr>
              <a:t>       </a:t>
            </a: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种语气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           </a:t>
            </a: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陈述语气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 祈使语气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 </a:t>
            </a:r>
            <a:r>
              <a:rPr lang="zh-CN" altLang="en-US" sz="4800" b="1" u="sng" dirty="0">
                <a:solidFill>
                  <a:srgbClr val="FF0000"/>
                </a:solidFill>
                <a:latin typeface="Times New Roman" panose="02020603050405020304" charset="0"/>
                <a:ea typeface="华文楷体" panose="02010600040101010101" charset="-122"/>
              </a:rPr>
              <a:t>虚拟语气</a:t>
            </a:r>
            <a:endParaRPr lang="zh-CN" altLang="en-US" sz="4800" b="1" u="sng" dirty="0">
              <a:solidFill>
                <a:srgbClr val="FF0000"/>
              </a:solidFill>
              <a:latin typeface="Times New Roman" panose="02020603050405020304" charset="0"/>
              <a:ea typeface="华文楷体" panose="02010600040101010101" charset="-122"/>
            </a:endParaRPr>
          </a:p>
        </p:txBody>
      </p:sp>
      <p:sp>
        <p:nvSpPr>
          <p:cNvPr id="6147" name="Rectangle 3"/>
          <p:cNvSpPr/>
          <p:nvPr/>
        </p:nvSpPr>
        <p:spPr>
          <a:xfrm>
            <a:off x="323850" y="4797425"/>
            <a:ext cx="8208963" cy="192087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用来表示说的话不是事实，或者是不太可能发生的情况，而是一种愿望，建议，假设的语气叫虚拟语气。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5363" name="Rectangle 4"/>
          <p:cNvSpPr/>
          <p:nvPr/>
        </p:nvSpPr>
        <p:spPr>
          <a:xfrm>
            <a:off x="4284663" y="1103313"/>
            <a:ext cx="869950" cy="9144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三</a:t>
            </a:r>
            <a:endParaRPr lang="zh-CN" altLang="en-US" sz="54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5364" name="文本框 2"/>
          <p:cNvSpPr txBox="1"/>
          <p:nvPr/>
        </p:nvSpPr>
        <p:spPr>
          <a:xfrm>
            <a:off x="5507990" y="2420620"/>
            <a:ext cx="3240405" cy="14763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>
            <a:spAutoFit/>
          </a:bodyPr>
          <a:p>
            <a:r>
              <a:rPr lang="en-US" dirty="0">
                <a:latin typeface="Arial" panose="020B0604020202020204" pitchFamily="34" charset="0"/>
              </a:rPr>
              <a:t>If you are wrong, you have to give me 100 dollars.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If I had a time machine, I would travel back to 2000 .  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365" name="Oval 2"/>
          <p:cNvSpPr/>
          <p:nvPr/>
        </p:nvSpPr>
        <p:spPr>
          <a:xfrm>
            <a:off x="504825" y="138113"/>
            <a:ext cx="7559675" cy="9271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r>
              <a:rPr lang="en-US" altLang="zh-CN" sz="2800" b="1" dirty="0">
                <a:latin typeface="Arial" panose="020B0604020202020204" pitchFamily="34" charset="0"/>
              </a:rPr>
              <a:t> </a:t>
            </a:r>
            <a:r>
              <a:rPr lang="zh-CN" altLang="en-US" sz="2800" b="1" dirty="0">
                <a:latin typeface="Arial" panose="020B0604020202020204" pitchFamily="34" charset="0"/>
              </a:rPr>
              <a:t>真实条件句与虚拟条件句的区别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charRg st="17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charRg st="17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charRg st="33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6">
                                            <p:txEl>
                                              <p:charRg st="33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charRg st="49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6">
                                            <p:txEl>
                                              <p:charRg st="49" end="6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/>
      <p:bldP spid="6147" grpId="0" animBg="1"/>
      <p:bldP spid="1536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Oval 2"/>
          <p:cNvSpPr/>
          <p:nvPr/>
        </p:nvSpPr>
        <p:spPr>
          <a:xfrm>
            <a:off x="900113" y="2276475"/>
            <a:ext cx="7559675" cy="2376488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6386" name="Text Box 3"/>
          <p:cNvSpPr txBox="1"/>
          <p:nvPr/>
        </p:nvSpPr>
        <p:spPr>
          <a:xfrm>
            <a:off x="827088" y="2924175"/>
            <a:ext cx="723963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en-US" altLang="zh-CN" sz="6000" b="1" dirty="0">
                <a:latin typeface="华文楷体" panose="02010600040101010101" charset="-122"/>
                <a:ea typeface="华文楷体" panose="02010600040101010101" charset="-122"/>
              </a:rPr>
              <a:t>1.if</a:t>
            </a:r>
            <a:r>
              <a:rPr lang="zh-CN" altLang="en-US" sz="6000" b="1" dirty="0">
                <a:latin typeface="华文楷体" panose="02010600040101010101" charset="-122"/>
                <a:ea typeface="华文楷体" panose="02010600040101010101" charset="-122"/>
              </a:rPr>
              <a:t>引导的虚拟条件句</a:t>
            </a:r>
            <a:endParaRPr lang="zh-CN" altLang="en-US" sz="6000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were</a:t>
            </a:r>
            <a:endParaRPr lang="en-US" altLang="zh-CN" sz="3600" b="1" u="sng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747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</a:t>
            </a: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649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与现在事实相反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160" y="1600200"/>
            <a:ext cx="8868410" cy="4526280"/>
          </a:xfrm>
        </p:spPr>
        <p:txBody>
          <a:bodyPr/>
          <a:p>
            <a:r>
              <a:rPr lang="en-US" altLang="zh-CN">
                <a:solidFill>
                  <a:srgbClr val="FF0000"/>
                </a:solidFill>
              </a:rPr>
              <a:t>If</a:t>
            </a:r>
            <a:r>
              <a:rPr lang="en-US" altLang="zh-CN"/>
              <a:t> I were a bird, I </a:t>
            </a:r>
            <a:r>
              <a:rPr lang="en-US" altLang="zh-CN">
                <a:solidFill>
                  <a:srgbClr val="0033CC"/>
                </a:solidFill>
              </a:rPr>
              <a:t>would</a:t>
            </a:r>
            <a:r>
              <a:rPr lang="en-US" altLang="zh-CN"/>
              <a:t> fly. 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Were</a:t>
            </a:r>
            <a:r>
              <a:rPr lang="en-US" altLang="zh-CN"/>
              <a:t> I a bird, I </a:t>
            </a:r>
            <a:r>
              <a:rPr lang="en-US" altLang="zh-CN">
                <a:solidFill>
                  <a:srgbClr val="0033CC"/>
                </a:solidFill>
              </a:rPr>
              <a:t>would</a:t>
            </a:r>
            <a:r>
              <a:rPr lang="en-US" altLang="zh-CN"/>
              <a:t> fly. (</a:t>
            </a:r>
            <a:r>
              <a:rPr lang="zh-CN" altLang="en-US"/>
              <a:t>倒装</a:t>
            </a:r>
            <a:r>
              <a:rPr lang="en-US" altLang="zh-CN"/>
              <a:t>/</a:t>
            </a:r>
            <a:r>
              <a:rPr lang="zh-CN" altLang="en-US"/>
              <a:t>省略</a:t>
            </a:r>
            <a:r>
              <a:rPr lang="en-US" altLang="zh-CN"/>
              <a:t>if</a:t>
            </a:r>
            <a:r>
              <a:rPr lang="zh-CN" altLang="en-US"/>
              <a:t>的条件句）</a:t>
            </a:r>
            <a:endParaRPr lang="en-US" altLang="zh-CN"/>
          </a:p>
          <a:p>
            <a:endParaRPr lang="en-US" altLang="zh-CN"/>
          </a:p>
          <a:p>
            <a:r>
              <a:rPr lang="zh-CN" altLang="en-US"/>
              <a:t>要是</a:t>
            </a:r>
            <a:r>
              <a:rPr lang="en-US" altLang="zh-CN"/>
              <a:t>...</a:t>
            </a:r>
            <a:r>
              <a:rPr lang="zh-CN" altLang="en-US"/>
              <a:t>就好了，希望</a:t>
            </a:r>
            <a:r>
              <a:rPr lang="en-US" altLang="zh-CN"/>
              <a:t>.... 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If only</a:t>
            </a:r>
            <a:r>
              <a:rPr lang="en-US" altLang="zh-CN"/>
              <a:t> I were a bird. </a:t>
            </a:r>
            <a:r>
              <a:rPr lang="zh-CN" altLang="en-US"/>
              <a:t>（省略主句的条件句）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I wish </a:t>
            </a:r>
            <a:r>
              <a:rPr lang="en-US" altLang="zh-CN"/>
              <a:t>I were a bird.    </a:t>
            </a:r>
            <a:r>
              <a:rPr lang="zh-CN" altLang="en-US"/>
              <a:t>（宾从）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I’d rather that</a:t>
            </a:r>
            <a:r>
              <a:rPr lang="en-US" altLang="zh-CN"/>
              <a:t> I were a bird. </a:t>
            </a:r>
            <a:r>
              <a:rPr lang="zh-CN" altLang="en-US"/>
              <a:t>（宾从）</a:t>
            </a:r>
            <a:endParaRPr lang="en-US" altLang="zh-CN"/>
          </a:p>
          <a:p>
            <a:r>
              <a:rPr lang="zh-CN" altLang="en-US">
                <a:highlight>
                  <a:srgbClr val="FFFF00"/>
                </a:highlight>
              </a:rPr>
              <a:t>从句的时态？</a:t>
            </a:r>
            <a:endParaRPr lang="zh-CN" altLang="en-US">
              <a:highlight>
                <a:srgbClr val="FFFF0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652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510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should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9390" y="116205"/>
            <a:ext cx="8623300" cy="6664325"/>
          </a:xfrm>
        </p:spPr>
        <p:txBody>
          <a:bodyPr/>
          <a:p>
            <a:r>
              <a:rPr lang="zh-CN" altLang="en-US" b="1" dirty="0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sz="2400" b="1" dirty="0">
                <a:latin typeface="Arial" panose="020B0604020202020204" pitchFamily="34" charset="0"/>
                <a:sym typeface="+mn-ea"/>
              </a:rPr>
              <a:t>与过去事实相反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r>
              <a:rPr lang="en-US" altLang="zh-CN" sz="2400">
                <a:solidFill>
                  <a:srgbClr val="FF0000"/>
                </a:solidFill>
              </a:rPr>
              <a:t>If</a:t>
            </a:r>
            <a:r>
              <a:rPr lang="en-US" altLang="zh-CN" sz="2400"/>
              <a:t> I </a:t>
            </a:r>
            <a:r>
              <a:rPr lang="en-US" altLang="zh-CN" sz="2400">
                <a:solidFill>
                  <a:srgbClr val="FF0000"/>
                </a:solidFill>
              </a:rPr>
              <a:t>hadn’t</a:t>
            </a:r>
            <a:r>
              <a:rPr lang="en-US" altLang="zh-CN" sz="2400"/>
              <a:t> followed your advice, I </a:t>
            </a:r>
            <a:r>
              <a:rPr lang="en-US" altLang="zh-CN" sz="2400">
                <a:solidFill>
                  <a:srgbClr val="0033CC"/>
                </a:solidFill>
              </a:rPr>
              <a:t>would not have made</a:t>
            </a:r>
            <a:r>
              <a:rPr lang="en-US" altLang="zh-CN" sz="2400"/>
              <a:t> such rapid progress. </a:t>
            </a:r>
            <a:endParaRPr lang="en-US" altLang="zh-CN" sz="2400"/>
          </a:p>
          <a:p>
            <a:r>
              <a:rPr lang="en-US" altLang="zh-CN" sz="2400">
                <a:solidFill>
                  <a:srgbClr val="FF0000"/>
                </a:solidFill>
                <a:sym typeface="+mn-ea"/>
              </a:rPr>
              <a:t>Had</a:t>
            </a:r>
            <a:r>
              <a:rPr lang="en-US" altLang="zh-CN" sz="2400">
                <a:sym typeface="+mn-ea"/>
              </a:rPr>
              <a:t> I not followed your advice, I </a:t>
            </a:r>
            <a:r>
              <a:rPr lang="en-US" altLang="zh-CN" sz="2400">
                <a:solidFill>
                  <a:srgbClr val="0033CC"/>
                </a:solidFill>
                <a:sym typeface="+mn-ea"/>
              </a:rPr>
              <a:t>would not have made </a:t>
            </a:r>
            <a:r>
              <a:rPr lang="en-US" altLang="zh-CN" sz="2400">
                <a:sym typeface="+mn-ea"/>
              </a:rPr>
              <a:t>such rapid progress. (</a:t>
            </a:r>
            <a:r>
              <a:rPr lang="zh-CN" altLang="en-US" sz="2400">
                <a:sym typeface="+mn-ea"/>
              </a:rPr>
              <a:t>倒装</a:t>
            </a:r>
            <a:r>
              <a:rPr lang="en-US" altLang="zh-CN" sz="2400">
                <a:sym typeface="+mn-ea"/>
              </a:rPr>
              <a:t>/</a:t>
            </a:r>
            <a:r>
              <a:rPr lang="zh-CN" altLang="en-US" sz="2400">
                <a:sym typeface="+mn-ea"/>
              </a:rPr>
              <a:t>省略</a:t>
            </a:r>
            <a:r>
              <a:rPr lang="en-US" altLang="zh-CN" sz="2400">
                <a:sym typeface="+mn-ea"/>
              </a:rPr>
              <a:t>if</a:t>
            </a:r>
            <a:r>
              <a:rPr lang="zh-CN" altLang="en-US" sz="2400">
                <a:sym typeface="+mn-ea"/>
              </a:rPr>
              <a:t>的条件句）</a:t>
            </a:r>
            <a:endParaRPr lang="zh-CN" altLang="en-US" sz="2400">
              <a:sym typeface="+mn-ea"/>
            </a:endParaRPr>
          </a:p>
          <a:p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Without </a:t>
            </a:r>
            <a:r>
              <a:rPr lang="en-US" altLang="zh-CN" sz="2400" dirty="0">
                <a:latin typeface="Arial" panose="020B0604020202020204" pitchFamily="34" charset="0"/>
                <a:sym typeface="+mn-ea"/>
              </a:rPr>
              <a:t>/</a:t>
            </a:r>
            <a:r>
              <a:rPr lang="en-US" altLang="zh-CN" sz="2400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But for</a:t>
            </a:r>
            <a:r>
              <a:rPr lang="en-US" altLang="zh-CN" sz="2400" dirty="0">
                <a:latin typeface="Arial" panose="020B0604020202020204" pitchFamily="34" charset="0"/>
                <a:sym typeface="+mn-ea"/>
              </a:rPr>
              <a:t> your advice, I </a:t>
            </a:r>
            <a:r>
              <a:rPr lang="en-US" altLang="zh-CN" sz="2400" dirty="0">
                <a:solidFill>
                  <a:srgbClr val="0033CC"/>
                </a:solidFill>
                <a:latin typeface="Arial" panose="020B0604020202020204" pitchFamily="34" charset="0"/>
                <a:sym typeface="+mn-ea"/>
              </a:rPr>
              <a:t>would not have made</a:t>
            </a:r>
            <a:r>
              <a:rPr lang="en-US" altLang="zh-CN" sz="2400" dirty="0">
                <a:latin typeface="Arial" panose="020B0604020202020204" pitchFamily="34" charset="0"/>
                <a:sym typeface="+mn-ea"/>
              </a:rPr>
              <a:t> such rapid progress. </a:t>
            </a:r>
            <a:r>
              <a:rPr lang="zh-CN" altLang="en-US" sz="2400" dirty="0">
                <a:latin typeface="Arial" panose="020B0604020202020204" pitchFamily="34" charset="0"/>
                <a:sym typeface="+mn-ea"/>
              </a:rPr>
              <a:t>（含蓄条件句）</a:t>
            </a:r>
            <a:endParaRPr lang="zh-CN" altLang="en-US" sz="2400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 sz="2400"/>
              <a:t>Thanks to your advice, </a:t>
            </a:r>
            <a:r>
              <a:rPr lang="en-US" altLang="zh-CN" sz="2400">
                <a:solidFill>
                  <a:srgbClr val="FF0000"/>
                </a:solidFill>
              </a:rPr>
              <a:t>otherwise/ or (else)</a:t>
            </a:r>
            <a:r>
              <a:rPr lang="en-US" altLang="zh-CN" sz="2400"/>
              <a:t> I </a:t>
            </a:r>
            <a:r>
              <a:rPr lang="en-US" altLang="zh-CN" sz="2400">
                <a:solidFill>
                  <a:srgbClr val="0033CC"/>
                </a:solidFill>
              </a:rPr>
              <a:t>would not have make</a:t>
            </a:r>
            <a:r>
              <a:rPr lang="en-US" altLang="zh-CN" sz="2400"/>
              <a:t> such rapid progress. (</a:t>
            </a:r>
            <a:r>
              <a:rPr lang="zh-CN" altLang="en-US" sz="2400"/>
              <a:t>含蓄条件句）</a:t>
            </a:r>
            <a:endParaRPr lang="en-US" altLang="zh-CN" sz="2400"/>
          </a:p>
          <a:p>
            <a:endParaRPr lang="en-US" altLang="zh-CN" sz="2400"/>
          </a:p>
          <a:p>
            <a:r>
              <a:rPr lang="zh-CN" altLang="en-US" sz="2400"/>
              <a:t>要是</a:t>
            </a:r>
            <a:r>
              <a:rPr lang="en-US" altLang="zh-CN" sz="2400"/>
              <a:t>..., </a:t>
            </a:r>
            <a:r>
              <a:rPr lang="zh-CN" altLang="en-US" sz="2400"/>
              <a:t>希望</a:t>
            </a:r>
            <a:r>
              <a:rPr lang="en-US" altLang="zh-CN" sz="2400"/>
              <a:t>...</a:t>
            </a:r>
            <a:r>
              <a:rPr lang="zh-CN" altLang="en-US" sz="2400"/>
              <a:t>？</a:t>
            </a:r>
            <a:endParaRPr lang="en-US" altLang="zh-CN" sz="2400"/>
          </a:p>
          <a:p>
            <a:r>
              <a:rPr lang="en-US" altLang="zh-CN" sz="2400">
                <a:solidFill>
                  <a:srgbClr val="FF0000"/>
                </a:solidFill>
              </a:rPr>
              <a:t>If only</a:t>
            </a:r>
            <a:r>
              <a:rPr lang="en-US" altLang="zh-CN" sz="2400"/>
              <a:t> I </a:t>
            </a:r>
            <a:r>
              <a:rPr lang="en-US" altLang="zh-CN" sz="2400">
                <a:solidFill>
                  <a:srgbClr val="FF0000"/>
                </a:solidFill>
              </a:rPr>
              <a:t>had</a:t>
            </a:r>
            <a:r>
              <a:rPr lang="en-US" altLang="zh-CN" sz="2400"/>
              <a:t> followed your advice. </a:t>
            </a:r>
            <a:r>
              <a:rPr lang="zh-CN" altLang="en-US" sz="2400">
                <a:sym typeface="+mn-ea"/>
              </a:rPr>
              <a:t>（省略主句的条件句）</a:t>
            </a:r>
            <a:endParaRPr lang="en-US" altLang="zh-CN" sz="2400"/>
          </a:p>
          <a:p>
            <a:r>
              <a:rPr lang="en-US" altLang="zh-CN" sz="2400">
                <a:solidFill>
                  <a:srgbClr val="FF0000"/>
                </a:solidFill>
              </a:rPr>
              <a:t>I wish</a:t>
            </a:r>
            <a:r>
              <a:rPr lang="en-US" altLang="zh-CN" sz="2400"/>
              <a:t> I</a:t>
            </a:r>
            <a:r>
              <a:rPr lang="en-US" altLang="zh-CN" sz="2400">
                <a:solidFill>
                  <a:srgbClr val="FF0000"/>
                </a:solidFill>
              </a:rPr>
              <a:t> had</a:t>
            </a:r>
            <a:r>
              <a:rPr lang="en-US" altLang="zh-CN" sz="2400"/>
              <a:t> followed your advice. </a:t>
            </a:r>
            <a:endParaRPr lang="en-US" altLang="zh-CN" sz="2400"/>
          </a:p>
          <a:p>
            <a:r>
              <a:rPr lang="en-US" altLang="zh-CN" sz="2400"/>
              <a:t> </a:t>
            </a:r>
            <a:r>
              <a:rPr lang="en-US" altLang="zh-CN" sz="2400">
                <a:solidFill>
                  <a:srgbClr val="FF0000"/>
                </a:solidFill>
              </a:rPr>
              <a:t>I’d rather that </a:t>
            </a:r>
            <a:r>
              <a:rPr lang="en-US" altLang="zh-CN" sz="2400"/>
              <a:t>I </a:t>
            </a:r>
            <a:r>
              <a:rPr lang="en-US" altLang="zh-CN" sz="2400">
                <a:solidFill>
                  <a:srgbClr val="FF0000"/>
                </a:solidFill>
              </a:rPr>
              <a:t>had</a:t>
            </a:r>
            <a:r>
              <a:rPr lang="en-US" altLang="zh-CN" sz="2400"/>
              <a:t> followed your advice.</a:t>
            </a:r>
            <a:endParaRPr lang="en-US" altLang="zh-CN" sz="2400"/>
          </a:p>
          <a:p>
            <a:r>
              <a:rPr lang="en-US" altLang="zh-CN" sz="2400"/>
              <a:t> </a:t>
            </a:r>
            <a:r>
              <a:rPr lang="zh-CN" altLang="en-US" sz="2400">
                <a:highlight>
                  <a:srgbClr val="FFFF00"/>
                </a:highlight>
                <a:sym typeface="+mn-ea"/>
              </a:rPr>
              <a:t>从句的时态？</a:t>
            </a:r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13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6522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649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668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GE3Y2I3OTRlNTA1NjUwZGY1NGI3NTM4NWZhMGI4N2IifQ==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5018</Words>
  <Application>WPS 演示</Application>
  <PresentationFormat/>
  <Paragraphs>319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Arial</vt:lpstr>
      <vt:lpstr>宋体</vt:lpstr>
      <vt:lpstr>Wingdings</vt:lpstr>
      <vt:lpstr>Bodoni MT Condensed</vt:lpstr>
      <vt:lpstr>Times New Roman</vt:lpstr>
      <vt:lpstr>华文新魏</vt:lpstr>
      <vt:lpstr>华文楷体</vt:lpstr>
      <vt:lpstr>微软雅黑</vt:lpstr>
      <vt:lpstr>Arial Unicode MS</vt:lpstr>
      <vt:lpstr>Calibri</vt:lpstr>
      <vt:lpstr>Arial Narrow</vt:lpstr>
      <vt:lpstr>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与现在事实相反</vt:lpstr>
      <vt:lpstr>PowerPoint 演示文稿</vt:lpstr>
      <vt:lpstr>PowerPoint 演示文稿</vt:lpstr>
      <vt:lpstr>PowerPoint 演示文稿</vt:lpstr>
      <vt:lpstr>与将来事实相反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PowerPoint 演示文稿</vt:lpstr>
      <vt:lpstr>PowerPoint 演示文稿</vt:lpstr>
      <vt:lpstr>PowerPoint 演示文稿</vt:lpstr>
      <vt:lpstr>PowerPoint 演示文稿</vt:lpstr>
      <vt:lpstr>含蓄条件句（省略了If的条件句，主句不变）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Sally</cp:lastModifiedBy>
  <cp:revision>10</cp:revision>
  <dcterms:created xsi:type="dcterms:W3CDTF">2011-11-16T06:30:00Z</dcterms:created>
  <dcterms:modified xsi:type="dcterms:W3CDTF">2025-11-21T01:29:10Z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83C4085DE41D4EAE97DEB6ABA7AF333A_13</vt:lpwstr>
  </property>
  <property fmtid="{D5CDD505-2E9C-101B-9397-08002B2CF9AE}" pid="3" name="KSOProductBuildVer">
    <vt:lpwstr>2052-12.1.0.23125</vt:lpwstr>
  </property>
</Properties>
</file>