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sldIdLst>
    <p:sldId id="259" r:id="rId4"/>
    <p:sldId id="261" r:id="rId5"/>
    <p:sldId id="260" r:id="rId6"/>
    <p:sldId id="262" r:id="rId7"/>
    <p:sldId id="395" r:id="rId8"/>
    <p:sldId id="393" r:id="rId9"/>
    <p:sldId id="396" r:id="rId10"/>
    <p:sldId id="392" r:id="rId11"/>
    <p:sldId id="397" r:id="rId12"/>
    <p:sldId id="394" r:id="rId13"/>
    <p:sldId id="401" r:id="rId14"/>
    <p:sldId id="399" r:id="rId15"/>
    <p:sldId id="264" r:id="rId16"/>
    <p:sldId id="400" r:id="rId17"/>
    <p:sldId id="405" r:id="rId18"/>
    <p:sldId id="402" r:id="rId19"/>
    <p:sldId id="379" r:id="rId20"/>
    <p:sldId id="381" r:id="rId21"/>
    <p:sldId id="404" r:id="rId22"/>
    <p:sldId id="391" r:id="rId23"/>
    <p:sldId id="351" r:id="rId24"/>
    <p:sldId id="414" r:id="rId25"/>
    <p:sldId id="413" r:id="rId26"/>
    <p:sldId id="412" r:id="rId27"/>
  </p:sldIdLst>
  <p:sldSz cx="9144000" cy="6858000" type="screen4x3"/>
  <p:notesSz cx="6858000" cy="9144000"/>
  <p:custDataLst>
    <p:tags r:id="rId31"/>
  </p:custDataLst>
  <p:defaultTextStyle>
    <a:defPPr>
      <a:defRPr lang="zh-CN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33CC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66" d="100"/>
          <a:sy n="66" d="100"/>
        </p:scale>
        <p:origin x="-214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1" Type="http://schemas.openxmlformats.org/officeDocument/2006/relationships/tags" Target="tags/tag1.xml"/><Relationship Id="rId30" Type="http://schemas.openxmlformats.org/officeDocument/2006/relationships/tableStyles" Target="tableStyles.xml"/><Relationship Id="rId3" Type="http://schemas.openxmlformats.org/officeDocument/2006/relationships/slideMaster" Target="slideMasters/slideMaster2.xml"/><Relationship Id="rId29" Type="http://schemas.openxmlformats.org/officeDocument/2006/relationships/viewProps" Target="viewProps.xml"/><Relationship Id="rId28" Type="http://schemas.openxmlformats.org/officeDocument/2006/relationships/presProps" Target="presProps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宋体" panose="02010600030101010101" pitchFamily="2" charset="-122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宋体" panose="02010600030101010101" pitchFamily="2" charset="-122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宋体" panose="02010600030101010101" pitchFamily="2" charset="-122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cs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cs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cs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cs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宋体" panose="02010600030101010101" pitchFamily="2" charset="-122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宋体" panose="02010600030101010101" pitchFamily="2" charset="-122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宋体" panose="02010600030101010101" pitchFamily="2" charset="-122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宋体" panose="02010600030101010101" pitchFamily="2" charset="-122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宋体" panose="02010600030101010101" pitchFamily="2" charset="-12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宋体" panose="02010600030101010101" pitchFamily="2" charset="-122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cs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cs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cs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cs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宋体" panose="02010600030101010101" pitchFamily="2" charset="-122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宋体" panose="02010600030101010101" pitchFamily="2" charset="-122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宋体" panose="02010600030101010101" pitchFamily="2" charset="-122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宋体" panose="02010600030101010101" pitchFamily="2" charset="-122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宋体" panose="02010600030101010101" pitchFamily="2" charset="-12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2" name="WordArt 2"/>
          <p:cNvSpPr>
            <a:spLocks noChangeArrowheads="1" noChangeShapeType="1" noTextEdit="1"/>
          </p:cNvSpPr>
          <p:nvPr/>
        </p:nvSpPr>
        <p:spPr bwMode="auto">
          <a:xfrm>
            <a:off x="755650" y="1989138"/>
            <a:ext cx="7483475" cy="2447925"/>
          </a:xfrm>
          <a:prstGeom prst="rect">
            <a:avLst/>
          </a:prstGeom>
        </p:spPr>
        <p:txBody>
          <a:bodyPr wrap="none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6600" b="1" i="0" u="none" strike="noStrike" kern="10" cap="none" spc="0" normalizeH="0" baseline="0" noProof="0" dirty="0">
                <a:ln w="19050">
                  <a:solidFill>
                    <a:srgbClr val="99CCFF"/>
                  </a:solidFill>
                  <a:round/>
                </a:ln>
                <a:solidFill>
                  <a:srgbClr val="FF00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Bodoni MT Condensed" panose="02070606080606020203" pitchFamily="18" charset="0"/>
                <a:ea typeface="宋体" panose="02010600030101010101" pitchFamily="2" charset="-122"/>
                <a:cs typeface="+mn-cs"/>
              </a:rPr>
              <a:t>Subjunctive Mood</a:t>
            </a:r>
            <a:endParaRPr kumimoji="0" lang="en-US" altLang="zh-CN" sz="6600" b="1" i="0" u="none" strike="noStrike" kern="10" cap="none" spc="0" normalizeH="0" baseline="0" noProof="0" dirty="0">
              <a:ln w="19050">
                <a:solidFill>
                  <a:srgbClr val="99CCFF"/>
                </a:solidFill>
                <a:round/>
              </a:ln>
              <a:solidFill>
                <a:srgbClr val="FF00FF"/>
              </a:solidFill>
              <a:effectLst>
                <a:outerShdw dist="35921" dir="2700000" algn="ctr" rotWithShape="0">
                  <a:srgbClr val="990000"/>
                </a:outerShdw>
              </a:effectLst>
              <a:uLnTx/>
              <a:uFillTx/>
              <a:latin typeface="Bodoni MT Condensed" panose="02070606080606020203" pitchFamily="18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6600" b="1" i="0" u="none" strike="noStrike" kern="10" cap="none" spc="0" normalizeH="0" baseline="0" noProof="0" dirty="0">
                <a:ln w="19050">
                  <a:solidFill>
                    <a:srgbClr val="99CCFF"/>
                  </a:solidFill>
                  <a:round/>
                </a:ln>
                <a:solidFill>
                  <a:srgbClr val="FF00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Bodoni MT Condensed" panose="02070606080606020203" pitchFamily="18" charset="0"/>
                <a:ea typeface="宋体" panose="02010600030101010101" pitchFamily="2" charset="-122"/>
                <a:cs typeface="+mn-cs"/>
              </a:rPr>
              <a:t>虚拟语气</a:t>
            </a:r>
            <a:endParaRPr kumimoji="0" lang="zh-CN" altLang="en-US" sz="6600" b="1" i="0" u="none" strike="noStrike" kern="10" cap="none" spc="0" normalizeH="0" baseline="0" noProof="0" dirty="0">
              <a:ln w="19050">
                <a:solidFill>
                  <a:srgbClr val="99CCFF"/>
                </a:solidFill>
                <a:round/>
              </a:ln>
              <a:solidFill>
                <a:srgbClr val="FF00FF"/>
              </a:solidFill>
              <a:effectLst>
                <a:outerShdw dist="35921" dir="2700000" algn="ctr" rotWithShape="0">
                  <a:srgbClr val="990000"/>
                </a:outerShdw>
              </a:effectLst>
              <a:uLnTx/>
              <a:uFillTx/>
              <a:latin typeface="Bodoni MT Condensed" panose="02070606080606020203" pitchFamily="18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与将来事实相反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95605" y="1196340"/>
            <a:ext cx="8229600" cy="4525963"/>
          </a:xfrm>
        </p:spPr>
        <p:txBody>
          <a:bodyPr/>
          <a:p>
            <a:r>
              <a:rPr lang="en-US" altLang="zh-CN" sz="2800">
                <a:solidFill>
                  <a:srgbClr val="FF0000"/>
                </a:solidFill>
              </a:rPr>
              <a:t>If </a:t>
            </a:r>
            <a:r>
              <a:rPr lang="en-US" altLang="zh-CN" sz="2800"/>
              <a:t>our school </a:t>
            </a:r>
            <a:r>
              <a:rPr lang="en-US" altLang="zh-CN" sz="2800">
                <a:solidFill>
                  <a:srgbClr val="FF0000"/>
                </a:solidFill>
              </a:rPr>
              <a:t>should</a:t>
            </a:r>
            <a:r>
              <a:rPr lang="en-US" altLang="zh-CN" sz="2800"/>
              <a:t> cancel the English test this Sunday, students </a:t>
            </a:r>
            <a:r>
              <a:rPr lang="en-US" altLang="zh-CN" sz="2800">
                <a:solidFill>
                  <a:srgbClr val="0033CC"/>
                </a:solidFill>
              </a:rPr>
              <a:t>would</a:t>
            </a:r>
            <a:r>
              <a:rPr lang="en-US" altLang="zh-CN" sz="2800"/>
              <a:t> feel less anxious. </a:t>
            </a:r>
            <a:endParaRPr lang="en-US" altLang="zh-CN" sz="2800"/>
          </a:p>
          <a:p>
            <a:r>
              <a:rPr lang="en-US" altLang="zh-CN" sz="2800">
                <a:solidFill>
                  <a:srgbClr val="FF0000"/>
                </a:solidFill>
              </a:rPr>
              <a:t>Should</a:t>
            </a:r>
            <a:r>
              <a:rPr lang="en-US" altLang="zh-CN" sz="2800"/>
              <a:t> our school cancel the English test this Sunday, students </a:t>
            </a:r>
            <a:r>
              <a:rPr lang="en-US" altLang="zh-CN" sz="2800">
                <a:solidFill>
                  <a:srgbClr val="0033CC"/>
                </a:solidFill>
              </a:rPr>
              <a:t>would</a:t>
            </a:r>
            <a:r>
              <a:rPr lang="en-US" altLang="zh-CN" sz="2800"/>
              <a:t> feel less anxious. </a:t>
            </a:r>
            <a:endParaRPr lang="en-US" altLang="zh-CN" sz="2800"/>
          </a:p>
          <a:p>
            <a:endParaRPr lang="en-US" altLang="zh-CN" sz="2800"/>
          </a:p>
          <a:p>
            <a:r>
              <a:rPr lang="en-US" altLang="zh-CN" sz="2800">
                <a:solidFill>
                  <a:srgbClr val="FF0000"/>
                </a:solidFill>
              </a:rPr>
              <a:t> If only </a:t>
            </a:r>
            <a:r>
              <a:rPr lang="en-US" altLang="zh-CN" sz="2800">
                <a:solidFill>
                  <a:schemeClr val="tx1"/>
                </a:solidFill>
              </a:rPr>
              <a:t>our school</a:t>
            </a:r>
            <a:r>
              <a:rPr lang="en-US" altLang="zh-CN" sz="2800"/>
              <a:t> </a:t>
            </a:r>
            <a:r>
              <a:rPr lang="en-US" altLang="zh-CN" sz="2800">
                <a:solidFill>
                  <a:srgbClr val="FF0000"/>
                </a:solidFill>
              </a:rPr>
              <a:t>would</a:t>
            </a:r>
            <a:r>
              <a:rPr lang="en-US" altLang="zh-CN" sz="2800"/>
              <a:t> cancel the English test this Sunday. </a:t>
            </a:r>
            <a:r>
              <a:rPr lang="zh-CN" altLang="en-US" sz="2800">
                <a:sym typeface="+mn-ea"/>
              </a:rPr>
              <a:t>（省略主句的条件句）</a:t>
            </a:r>
            <a:endParaRPr lang="en-US" altLang="zh-CN" sz="2800"/>
          </a:p>
          <a:p>
            <a:r>
              <a:rPr lang="en-US" altLang="zh-CN" sz="2800">
                <a:solidFill>
                  <a:srgbClr val="FF0000"/>
                </a:solidFill>
              </a:rPr>
              <a:t>I wish </a:t>
            </a:r>
            <a:r>
              <a:rPr lang="en-US" altLang="zh-CN" sz="2800"/>
              <a:t>our school </a:t>
            </a:r>
            <a:r>
              <a:rPr lang="en-US" altLang="zh-CN" sz="2800">
                <a:solidFill>
                  <a:srgbClr val="FF0000"/>
                </a:solidFill>
              </a:rPr>
              <a:t>would</a:t>
            </a:r>
            <a:r>
              <a:rPr lang="en-US" altLang="zh-CN" sz="2800"/>
              <a:t> cancel the English test this Sunday.</a:t>
            </a:r>
            <a:endParaRPr lang="en-US" altLang="zh-CN" sz="2800"/>
          </a:p>
          <a:p>
            <a:r>
              <a:rPr lang="en-US" altLang="zh-CN" sz="2800"/>
              <a:t> </a:t>
            </a:r>
            <a:r>
              <a:rPr lang="zh-CN" altLang="en-US" sz="2800">
                <a:highlight>
                  <a:srgbClr val="FFFF00"/>
                </a:highlight>
                <a:sym typeface="+mn-ea"/>
              </a:rPr>
              <a:t>从句的时态？</a:t>
            </a:r>
            <a:r>
              <a:rPr lang="en-US" altLang="zh-CN" sz="2800">
                <a:highlight>
                  <a:srgbClr val="FFFF00"/>
                </a:highlight>
                <a:sym typeface="+mn-ea"/>
              </a:rPr>
              <a:t>would</a:t>
            </a:r>
            <a:endParaRPr lang="en-US" altLang="zh-CN" sz="2800">
              <a:highlight>
                <a:srgbClr val="FFFF00"/>
              </a:highlight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6385" name="Oval 2"/>
          <p:cNvSpPr/>
          <p:nvPr/>
        </p:nvSpPr>
        <p:spPr>
          <a:xfrm>
            <a:off x="900113" y="2276475"/>
            <a:ext cx="7559675" cy="2376488"/>
          </a:xfrm>
          <a:prstGeom prst="ellipse">
            <a:avLst/>
          </a:prstGeom>
          <a:solidFill>
            <a:srgbClr val="FFFF00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p>
            <a:pPr eaLnBrk="1" hangingPunct="1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16386" name="Text Box 3"/>
          <p:cNvSpPr txBox="1"/>
          <p:nvPr/>
        </p:nvSpPr>
        <p:spPr>
          <a:xfrm>
            <a:off x="827088" y="2924175"/>
            <a:ext cx="6710045" cy="101473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algn="l" eaLnBrk="1" hangingPunct="1"/>
            <a:r>
              <a:rPr lang="en-US" altLang="zh-CN" sz="6000" b="1" dirty="0">
                <a:latin typeface="华文楷体" panose="02010600040101010101" charset="-122"/>
                <a:ea typeface="华文楷体" panose="02010600040101010101" charset="-122"/>
              </a:rPr>
              <a:t>2. </a:t>
            </a:r>
            <a:r>
              <a:rPr lang="zh-CN" altLang="en-US" sz="6000" b="1" dirty="0">
                <a:solidFill>
                  <a:srgbClr val="6600FF"/>
                </a:solidFill>
                <a:latin typeface="Times New Roman" panose="02020603050405020304" charset="0"/>
                <a:ea typeface="华文新魏" panose="02010800040101010101" pitchFamily="2" charset="-122"/>
                <a:sym typeface="+mn-ea"/>
              </a:rPr>
              <a:t>错综时间</a:t>
            </a:r>
            <a:r>
              <a:rPr lang="en-US" altLang="zh-CN" sz="6000" b="1" dirty="0">
                <a:solidFill>
                  <a:srgbClr val="6600FF"/>
                </a:solidFill>
                <a:latin typeface="Times New Roman" panose="02020603050405020304" charset="0"/>
                <a:ea typeface="华文新魏" panose="02010800040101010101" pitchFamily="2" charset="-122"/>
                <a:sym typeface="+mn-ea"/>
              </a:rPr>
              <a:t>if</a:t>
            </a:r>
            <a:r>
              <a:rPr lang="zh-CN" altLang="en-US" sz="6000" b="1" dirty="0">
                <a:solidFill>
                  <a:srgbClr val="6600FF"/>
                </a:solidFill>
                <a:latin typeface="Times New Roman" panose="02020603050405020304" charset="0"/>
                <a:ea typeface="华文新魏" panose="02010800040101010101" pitchFamily="2" charset="-122"/>
                <a:sym typeface="+mn-ea"/>
              </a:rPr>
              <a:t>条件句</a:t>
            </a:r>
            <a:endParaRPr lang="zh-CN" altLang="en-US" sz="6000" b="1" dirty="0">
              <a:latin typeface="华文楷体" panose="02010600040101010101" charset="-122"/>
              <a:ea typeface="华文楷体" panose="02010600040101010101" charset="-122"/>
            </a:endParaRPr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8913" name="Rectangle 2"/>
          <p:cNvSpPr/>
          <p:nvPr/>
        </p:nvSpPr>
        <p:spPr>
          <a:xfrm>
            <a:off x="684213" y="549275"/>
            <a:ext cx="7715250" cy="60007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lnSpc>
                <a:spcPct val="130000"/>
              </a:lnSpc>
              <a:spcBef>
                <a:spcPct val="50000"/>
              </a:spcBef>
            </a:pPr>
            <a:r>
              <a:rPr lang="zh-CN" altLang="en-US" sz="4000" b="1" dirty="0">
                <a:solidFill>
                  <a:srgbClr val="FF0000"/>
                </a:solidFill>
                <a:latin typeface="宋体" panose="02010600030101010101" pitchFamily="2" charset="-122"/>
              </a:rPr>
              <a:t>注意</a:t>
            </a:r>
            <a:r>
              <a:rPr lang="en-US" altLang="zh-CN" sz="4000" b="1" dirty="0">
                <a:solidFill>
                  <a:srgbClr val="FF0000"/>
                </a:solidFill>
                <a:latin typeface="宋体" panose="02010600030101010101" pitchFamily="2" charset="-122"/>
              </a:rPr>
              <a:t>:</a:t>
            </a:r>
            <a:endParaRPr lang="en-US" altLang="zh-CN" sz="4000" b="1" dirty="0">
              <a:solidFill>
                <a:srgbClr val="FF0000"/>
              </a:solidFill>
              <a:latin typeface="宋体" panose="02010600030101010101" pitchFamily="2" charset="-122"/>
            </a:endParaRPr>
          </a:p>
          <a:p>
            <a:pPr eaLnBrk="1" hangingPunct="1">
              <a:lnSpc>
                <a:spcPct val="130000"/>
              </a:lnSpc>
              <a:spcBef>
                <a:spcPct val="50000"/>
              </a:spcBef>
            </a:pPr>
            <a:r>
              <a:rPr lang="en-US" altLang="zh-CN" sz="4000" b="1" dirty="0">
                <a:latin typeface="宋体" panose="02010600030101010101" pitchFamily="2" charset="-122"/>
              </a:rPr>
              <a:t> </a:t>
            </a:r>
            <a:r>
              <a:rPr lang="zh-CN" altLang="en-US" sz="4000" b="1" dirty="0">
                <a:latin typeface="宋体" panose="02010600030101010101" pitchFamily="2" charset="-122"/>
              </a:rPr>
              <a:t>大部分情况下保持</a:t>
            </a:r>
            <a:r>
              <a:rPr lang="zh-CN" altLang="en-US" sz="4000" b="1" dirty="0">
                <a:solidFill>
                  <a:srgbClr val="FF0000"/>
                </a:solidFill>
                <a:latin typeface="宋体" panose="02010600030101010101" pitchFamily="2" charset="-122"/>
              </a:rPr>
              <a:t>一致性</a:t>
            </a:r>
            <a:r>
              <a:rPr lang="zh-CN" altLang="en-US" sz="4000" b="1" dirty="0">
                <a:latin typeface="宋体" panose="02010600030101010101" pitchFamily="2" charset="-122"/>
              </a:rPr>
              <a:t>原则。当条件从句谓语动词发生的时间与主句所假设的谓语动词</a:t>
            </a:r>
            <a:r>
              <a:rPr lang="zh-CN" altLang="en-US" sz="4000" b="1" dirty="0">
                <a:solidFill>
                  <a:srgbClr val="FF0000"/>
                </a:solidFill>
                <a:latin typeface="宋体" panose="02010600030101010101" pitchFamily="2" charset="-122"/>
              </a:rPr>
              <a:t>不一致</a:t>
            </a:r>
            <a:r>
              <a:rPr lang="zh-CN" altLang="en-US" sz="4000" b="1" dirty="0">
                <a:latin typeface="宋体" panose="02010600030101010101" pitchFamily="2" charset="-122"/>
              </a:rPr>
              <a:t>情况下的虚拟语气</a:t>
            </a:r>
            <a:r>
              <a:rPr lang="en-US" altLang="zh-CN" sz="4000" b="1" dirty="0">
                <a:solidFill>
                  <a:srgbClr val="FF0000"/>
                </a:solidFill>
                <a:latin typeface="宋体" panose="02010600030101010101" pitchFamily="2" charset="-122"/>
              </a:rPr>
              <a:t>(</a:t>
            </a:r>
            <a:r>
              <a:rPr lang="zh-CN" altLang="en-US" sz="4000" b="1" dirty="0">
                <a:solidFill>
                  <a:srgbClr val="FF0000"/>
                </a:solidFill>
                <a:latin typeface="宋体" panose="02010600030101010101" pitchFamily="2" charset="-122"/>
              </a:rPr>
              <a:t>混合条件句</a:t>
            </a:r>
            <a:r>
              <a:rPr lang="en-US" altLang="zh-CN" sz="4000" b="1" dirty="0">
                <a:solidFill>
                  <a:srgbClr val="FF0000"/>
                </a:solidFill>
                <a:latin typeface="宋体" panose="02010600030101010101" pitchFamily="2" charset="-122"/>
              </a:rPr>
              <a:t>)</a:t>
            </a:r>
            <a:r>
              <a:rPr lang="zh-CN" altLang="en-US" sz="4000" b="1" dirty="0">
                <a:latin typeface="宋体" panose="02010600030101010101" pitchFamily="2" charset="-122"/>
              </a:rPr>
              <a:t>，这时动作的形式应根据它所表示的时间加以调整。</a:t>
            </a:r>
            <a:r>
              <a:rPr lang="zh-CN" altLang="en-US" sz="4000" b="1" dirty="0">
                <a:latin typeface="Arial Narrow" panose="020B0606020202030204" charset="0"/>
                <a:ea typeface="华文新魏" panose="02010800040101010101" pitchFamily="2" charset="-122"/>
              </a:rPr>
              <a:t> </a:t>
            </a:r>
            <a:endParaRPr lang="zh-CN" altLang="en-US" sz="4000" b="1" dirty="0">
              <a:latin typeface="Arial Narrow" panose="020B0606020202030204" charset="0"/>
              <a:ea typeface="华文新魏" panose="02010800040101010101" pitchFamily="2" charset="-122"/>
            </a:endParaRP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8433" name="Text Box 2"/>
          <p:cNvSpPr txBox="1"/>
          <p:nvPr/>
        </p:nvSpPr>
        <p:spPr>
          <a:xfrm>
            <a:off x="2124075" y="0"/>
            <a:ext cx="4968875" cy="762000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spcBef>
                <a:spcPct val="50000"/>
              </a:spcBef>
            </a:pPr>
            <a:r>
              <a:rPr lang="zh-CN" altLang="en-US" sz="44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主从句的谓语形式</a:t>
            </a:r>
            <a:endParaRPr lang="zh-CN" altLang="en-US" sz="4400" b="1" dirty="0">
              <a:solidFill>
                <a:schemeClr val="accent2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34" name="Line 3"/>
          <p:cNvSpPr/>
          <p:nvPr/>
        </p:nvSpPr>
        <p:spPr>
          <a:xfrm>
            <a:off x="179388" y="1052513"/>
            <a:ext cx="8785225" cy="0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35" name="Line 4"/>
          <p:cNvSpPr/>
          <p:nvPr/>
        </p:nvSpPr>
        <p:spPr>
          <a:xfrm>
            <a:off x="1908175" y="1052513"/>
            <a:ext cx="0" cy="5616575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36" name="Line 5"/>
          <p:cNvSpPr/>
          <p:nvPr/>
        </p:nvSpPr>
        <p:spPr>
          <a:xfrm>
            <a:off x="5364163" y="1052513"/>
            <a:ext cx="0" cy="5616575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37" name="Line 6"/>
          <p:cNvSpPr/>
          <p:nvPr/>
        </p:nvSpPr>
        <p:spPr>
          <a:xfrm>
            <a:off x="179388" y="6669088"/>
            <a:ext cx="8785225" cy="0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38" name="Line 7"/>
          <p:cNvSpPr/>
          <p:nvPr/>
        </p:nvSpPr>
        <p:spPr>
          <a:xfrm>
            <a:off x="8964613" y="1052513"/>
            <a:ext cx="0" cy="5616575"/>
          </a:xfrm>
          <a:prstGeom prst="line">
            <a:avLst/>
          </a:prstGeom>
          <a:ln w="57150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39" name="Line 8"/>
          <p:cNvSpPr/>
          <p:nvPr/>
        </p:nvSpPr>
        <p:spPr>
          <a:xfrm flipH="1">
            <a:off x="179388" y="1052513"/>
            <a:ext cx="0" cy="5616575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40" name="Line 9"/>
          <p:cNvSpPr/>
          <p:nvPr/>
        </p:nvSpPr>
        <p:spPr>
          <a:xfrm>
            <a:off x="179388" y="2060575"/>
            <a:ext cx="8785225" cy="0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41" name="Line 10"/>
          <p:cNvSpPr/>
          <p:nvPr/>
        </p:nvSpPr>
        <p:spPr>
          <a:xfrm>
            <a:off x="179388" y="3429000"/>
            <a:ext cx="8785225" cy="0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42" name="Line 11"/>
          <p:cNvSpPr/>
          <p:nvPr/>
        </p:nvSpPr>
        <p:spPr>
          <a:xfrm flipV="1">
            <a:off x="179388" y="4797425"/>
            <a:ext cx="8785225" cy="0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43" name="Text Box 12"/>
          <p:cNvSpPr txBox="1"/>
          <p:nvPr/>
        </p:nvSpPr>
        <p:spPr>
          <a:xfrm>
            <a:off x="395288" y="1196975"/>
            <a:ext cx="1295400" cy="701675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spcBef>
                <a:spcPct val="50000"/>
              </a:spcBef>
            </a:pPr>
            <a:r>
              <a:rPr lang="zh-CN" altLang="en-US" sz="40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时间</a:t>
            </a:r>
            <a:endParaRPr lang="zh-CN" altLang="en-US" sz="4000" b="1" dirty="0">
              <a:solidFill>
                <a:schemeClr val="accent2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44" name="Text Box 13"/>
          <p:cNvSpPr txBox="1"/>
          <p:nvPr/>
        </p:nvSpPr>
        <p:spPr>
          <a:xfrm>
            <a:off x="1908175" y="1125538"/>
            <a:ext cx="3529013" cy="579437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spcBef>
                <a:spcPct val="50000"/>
              </a:spcBef>
            </a:pPr>
            <a:r>
              <a:rPr lang="en-US" altLang="zh-CN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If </a:t>
            </a:r>
            <a:r>
              <a:rPr lang="zh-CN" altLang="en-US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从句的谓语形式</a:t>
            </a:r>
            <a:endParaRPr lang="zh-CN" altLang="en-US" sz="3200" b="1" dirty="0">
              <a:solidFill>
                <a:schemeClr val="accent2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45" name="Text Box 14"/>
          <p:cNvSpPr txBox="1"/>
          <p:nvPr/>
        </p:nvSpPr>
        <p:spPr>
          <a:xfrm>
            <a:off x="5435600" y="1125538"/>
            <a:ext cx="3457575" cy="579437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algn="ctr" eaLnBrk="1" hangingPunct="1">
              <a:spcBef>
                <a:spcPct val="50000"/>
              </a:spcBef>
            </a:pPr>
            <a:r>
              <a:rPr lang="zh-CN" altLang="en-US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主句的谓语形式</a:t>
            </a:r>
            <a:endParaRPr lang="zh-CN" altLang="en-US" sz="3200" b="1" dirty="0">
              <a:solidFill>
                <a:schemeClr val="accent2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46" name="Text Box 15"/>
          <p:cNvSpPr txBox="1"/>
          <p:nvPr/>
        </p:nvSpPr>
        <p:spPr>
          <a:xfrm>
            <a:off x="250825" y="2276475"/>
            <a:ext cx="1657350" cy="823913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spcBef>
                <a:spcPct val="50000"/>
              </a:spcBef>
            </a:pPr>
            <a:r>
              <a:rPr lang="zh-CN" altLang="en-US" sz="4800" b="1" dirty="0">
                <a:latin typeface="Times New Roman" panose="02020603050405020304" charset="0"/>
                <a:ea typeface="华文新魏" panose="02010800040101010101" pitchFamily="2" charset="-122"/>
              </a:rPr>
              <a:t>现在</a:t>
            </a:r>
            <a:endParaRPr lang="zh-CN" altLang="en-US" sz="4800" b="1" dirty="0"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47" name="Text Box 16"/>
          <p:cNvSpPr txBox="1"/>
          <p:nvPr/>
        </p:nvSpPr>
        <p:spPr>
          <a:xfrm>
            <a:off x="250825" y="3644900"/>
            <a:ext cx="1728788" cy="823913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spcBef>
                <a:spcPct val="50000"/>
              </a:spcBef>
            </a:pPr>
            <a:r>
              <a:rPr lang="zh-CN" altLang="en-US" sz="4800" b="1" dirty="0">
                <a:latin typeface="Times New Roman" panose="02020603050405020304" charset="0"/>
                <a:ea typeface="华文新魏" panose="02010800040101010101" pitchFamily="2" charset="-122"/>
              </a:rPr>
              <a:t>过去</a:t>
            </a:r>
            <a:endParaRPr lang="zh-CN" altLang="en-US" sz="4800" b="1" dirty="0"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48" name="Text Box 17"/>
          <p:cNvSpPr txBox="1"/>
          <p:nvPr/>
        </p:nvSpPr>
        <p:spPr>
          <a:xfrm>
            <a:off x="250825" y="5300663"/>
            <a:ext cx="1728788" cy="823912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spcBef>
                <a:spcPct val="50000"/>
              </a:spcBef>
            </a:pPr>
            <a:r>
              <a:rPr lang="zh-CN" altLang="en-US" sz="4800" b="1" dirty="0">
                <a:latin typeface="Times New Roman" panose="02020603050405020304" charset="0"/>
                <a:ea typeface="华文新魏" panose="02010800040101010101" pitchFamily="2" charset="-122"/>
              </a:rPr>
              <a:t>将来</a:t>
            </a:r>
            <a:endParaRPr lang="zh-CN" altLang="en-US" sz="4800" b="1" dirty="0"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49" name="Text Box 18"/>
          <p:cNvSpPr txBox="1"/>
          <p:nvPr/>
        </p:nvSpPr>
        <p:spPr>
          <a:xfrm>
            <a:off x="1908175" y="2492375"/>
            <a:ext cx="3276600" cy="641350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algn="ctr" eaLnBrk="1" hangingPunct="1">
              <a:spcBef>
                <a:spcPct val="50000"/>
              </a:spcBef>
            </a:pP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did / were</a:t>
            </a:r>
            <a:endParaRPr lang="en-US" altLang="zh-CN" sz="3600" b="1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50" name="Text Box 19"/>
          <p:cNvSpPr txBox="1"/>
          <p:nvPr/>
        </p:nvSpPr>
        <p:spPr>
          <a:xfrm>
            <a:off x="2268538" y="3716338"/>
            <a:ext cx="2519362" cy="641350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algn="ctr" eaLnBrk="1" hangingPunct="1">
              <a:spcBef>
                <a:spcPct val="50000"/>
              </a:spcBef>
            </a:pP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had done</a:t>
            </a:r>
            <a:endParaRPr lang="en-US" altLang="zh-CN" sz="3600" b="1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51" name="Text Box 20"/>
          <p:cNvSpPr txBox="1"/>
          <p:nvPr/>
        </p:nvSpPr>
        <p:spPr>
          <a:xfrm>
            <a:off x="5292725" y="2276475"/>
            <a:ext cx="3600450" cy="1066800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spcBef>
                <a:spcPct val="50000"/>
              </a:spcBef>
            </a:pPr>
            <a:r>
              <a:rPr lang="en-US" altLang="zh-CN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would/could/should/might +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v</a:t>
            </a:r>
            <a:endParaRPr lang="en-US" altLang="zh-CN" sz="3200" b="1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52" name="Text Box 21"/>
          <p:cNvSpPr txBox="1"/>
          <p:nvPr/>
        </p:nvSpPr>
        <p:spPr>
          <a:xfrm>
            <a:off x="5219700" y="3500438"/>
            <a:ext cx="3708400" cy="1165225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lnSpc>
                <a:spcPct val="110000"/>
              </a:lnSpc>
              <a:spcBef>
                <a:spcPct val="50000"/>
              </a:spcBef>
            </a:pPr>
            <a:r>
              <a:rPr lang="en-US" altLang="zh-CN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would/could/should/might+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have done</a:t>
            </a:r>
            <a:endParaRPr lang="en-US" altLang="zh-CN" sz="3200" b="1" dirty="0">
              <a:solidFill>
                <a:schemeClr val="accent2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53" name="Text Box 22"/>
          <p:cNvSpPr txBox="1"/>
          <p:nvPr/>
        </p:nvSpPr>
        <p:spPr>
          <a:xfrm>
            <a:off x="1908175" y="4797425"/>
            <a:ext cx="3455988" cy="1851025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algn="ctr" eaLnBrk="1" hangingPunct="1">
              <a:spcBef>
                <a:spcPct val="10000"/>
              </a:spcBef>
            </a:pP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1. did / were</a:t>
            </a:r>
            <a:endParaRPr lang="en-US" altLang="zh-CN" sz="3600" b="1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  <a:p>
            <a:pPr marL="342900" indent="-342900" algn="ctr" eaLnBrk="1" hangingPunct="1">
              <a:spcBef>
                <a:spcPct val="10000"/>
              </a:spcBef>
            </a:pP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2. should do</a:t>
            </a:r>
            <a:endParaRPr lang="en-US" altLang="zh-CN" sz="3600" b="1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  <a:p>
            <a:pPr marL="342900" indent="-342900" algn="ctr" eaLnBrk="1" hangingPunct="1">
              <a:spcBef>
                <a:spcPct val="10000"/>
              </a:spcBef>
            </a:pP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3. were to do</a:t>
            </a:r>
            <a:endParaRPr lang="en-US" altLang="zh-CN" sz="3600" b="1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54" name="Text Box 23"/>
          <p:cNvSpPr txBox="1"/>
          <p:nvPr/>
        </p:nvSpPr>
        <p:spPr>
          <a:xfrm>
            <a:off x="5364163" y="5013325"/>
            <a:ext cx="3581400" cy="1066800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spcBef>
                <a:spcPct val="10000"/>
              </a:spcBef>
            </a:pPr>
            <a:r>
              <a:rPr lang="en-US" altLang="zh-CN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would/could/should/might + 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v</a:t>
            </a:r>
            <a:endParaRPr lang="en-US" altLang="zh-CN" sz="3200" b="1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9937" name="Text Box 2"/>
          <p:cNvSpPr txBox="1"/>
          <p:nvPr/>
        </p:nvSpPr>
        <p:spPr>
          <a:xfrm>
            <a:off x="304800" y="228600"/>
            <a:ext cx="807720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zh-CN" altLang="en-US" sz="3200" b="1" dirty="0">
                <a:latin typeface="Times New Roman" panose="02020603050405020304" charset="0"/>
                <a:ea typeface="华文新魏" panose="02010800040101010101" pitchFamily="2" charset="-122"/>
              </a:rPr>
              <a:t>如果我是你，我当年就听从他的建议了。</a:t>
            </a:r>
            <a:endParaRPr lang="zh-CN" altLang="en-US" sz="3200" b="1" dirty="0"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51203" name="Text Box 3"/>
          <p:cNvSpPr txBox="1"/>
          <p:nvPr/>
        </p:nvSpPr>
        <p:spPr>
          <a:xfrm>
            <a:off x="228600" y="609600"/>
            <a:ext cx="8077200" cy="701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en-US" altLang="zh-CN" sz="3200" b="1" dirty="0">
                <a:latin typeface="Times New Roman" panose="02020603050405020304" charset="0"/>
                <a:ea typeface="华文新魏" panose="02010800040101010101" pitchFamily="2" charset="-122"/>
              </a:rPr>
              <a:t>If I were you, I would have taken his advice</a:t>
            </a:r>
            <a:r>
              <a:rPr lang="en-US" altLang="zh-CN" sz="4000" b="1" dirty="0">
                <a:latin typeface="Times New Roman" panose="02020603050405020304" charset="0"/>
                <a:ea typeface="华文新魏" panose="02010800040101010101" pitchFamily="2" charset="-122"/>
              </a:rPr>
              <a:t>.</a:t>
            </a:r>
            <a:endParaRPr lang="en-US" altLang="zh-CN" sz="4000" b="1" dirty="0"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51204" name="Text Box 4"/>
          <p:cNvSpPr txBox="1"/>
          <p:nvPr/>
        </p:nvSpPr>
        <p:spPr>
          <a:xfrm>
            <a:off x="381000" y="1295400"/>
            <a:ext cx="7848600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zh-CN" altLang="en-US" sz="32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从句表示现在，主句表示过去</a:t>
            </a:r>
            <a:endParaRPr lang="zh-CN" altLang="en-US" sz="3200" b="1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39940" name="Text Box 5"/>
          <p:cNvSpPr txBox="1"/>
          <p:nvPr/>
        </p:nvSpPr>
        <p:spPr>
          <a:xfrm>
            <a:off x="228600" y="1828800"/>
            <a:ext cx="7772400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zh-CN" altLang="en-US" sz="3200" b="1" dirty="0">
                <a:latin typeface="Times New Roman" panose="02020603050405020304" charset="0"/>
                <a:ea typeface="华文新魏" panose="02010800040101010101" pitchFamily="2" charset="-122"/>
              </a:rPr>
              <a:t>如果你听我的话，现在就不会这么糟糕了。</a:t>
            </a:r>
            <a:endParaRPr lang="zh-CN" altLang="en-US" sz="3200" b="1" dirty="0"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51206" name="Text Box 6"/>
          <p:cNvSpPr txBox="1"/>
          <p:nvPr/>
        </p:nvSpPr>
        <p:spPr>
          <a:xfrm>
            <a:off x="381000" y="3352800"/>
            <a:ext cx="7696200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zh-CN" altLang="en-US" sz="32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从句表示过去，主句表示现在</a:t>
            </a:r>
            <a:endParaRPr lang="zh-CN" altLang="en-US" sz="3200" b="1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39942" name="Text Box 7"/>
          <p:cNvSpPr txBox="1"/>
          <p:nvPr/>
        </p:nvSpPr>
        <p:spPr>
          <a:xfrm>
            <a:off x="304800" y="3886200"/>
            <a:ext cx="8077200" cy="1076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zh-CN" altLang="en-US" sz="3200" b="1" dirty="0">
                <a:latin typeface="Times New Roman" panose="02020603050405020304" charset="0"/>
                <a:ea typeface="华文新魏" panose="02010800040101010101" pitchFamily="2" charset="-122"/>
              </a:rPr>
              <a:t>如果我学过西班牙语，</a:t>
            </a:r>
            <a:r>
              <a:rPr lang="en-US" altLang="zh-CN" sz="3200" b="1" dirty="0">
                <a:latin typeface="Times New Roman" panose="02020603050405020304" charset="0"/>
                <a:ea typeface="华文新魏" panose="02010800040101010101" pitchFamily="2" charset="-122"/>
              </a:rPr>
              <a:t> </a:t>
            </a:r>
            <a:r>
              <a:rPr lang="zh-CN" altLang="en-US" sz="3200" b="1" dirty="0">
                <a:latin typeface="Times New Roman" panose="02020603050405020304" charset="0"/>
                <a:ea typeface="华文新魏" panose="02010800040101010101" pitchFamily="2" charset="-122"/>
              </a:rPr>
              <a:t>我现在就能和当地人交流了。</a:t>
            </a:r>
            <a:endParaRPr lang="zh-CN" altLang="en-US" sz="3200" b="1" dirty="0"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51208" name="Text Box 8"/>
          <p:cNvSpPr txBox="1"/>
          <p:nvPr/>
        </p:nvSpPr>
        <p:spPr>
          <a:xfrm>
            <a:off x="381000" y="5867400"/>
            <a:ext cx="723900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zh-CN" altLang="en-US" sz="32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从句表过去，主句表现在</a:t>
            </a:r>
            <a:endParaRPr lang="zh-CN" altLang="en-US" sz="3200" b="1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51209" name="Text Box 9"/>
          <p:cNvSpPr txBox="1"/>
          <p:nvPr/>
        </p:nvSpPr>
        <p:spPr>
          <a:xfrm>
            <a:off x="304800" y="2362200"/>
            <a:ext cx="8001000" cy="10668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en-US" altLang="zh-CN" sz="3200" b="1" dirty="0">
                <a:latin typeface="Times New Roman" panose="02020603050405020304" charset="0"/>
                <a:ea typeface="华文新魏" panose="02010800040101010101" pitchFamily="2" charset="-122"/>
              </a:rPr>
              <a:t>If you had listened to me, you might not be in such trouble now.</a:t>
            </a:r>
            <a:endParaRPr lang="en-US" altLang="zh-CN" sz="3200" b="1" dirty="0"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51210" name="Text Box 10"/>
          <p:cNvSpPr txBox="1"/>
          <p:nvPr/>
        </p:nvSpPr>
        <p:spPr>
          <a:xfrm>
            <a:off x="381000" y="4876800"/>
            <a:ext cx="8763000" cy="1076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en-US" altLang="zh-CN" sz="3200" b="1" dirty="0">
                <a:latin typeface="Times New Roman" panose="02020603050405020304" charset="0"/>
                <a:ea typeface="华文新魏" panose="02010800040101010101" pitchFamily="2" charset="-122"/>
              </a:rPr>
              <a:t>If I had learned Spanish, I would be able to communicate with the locals.</a:t>
            </a:r>
            <a:endParaRPr lang="en-US" altLang="zh-CN" sz="3200" b="1" dirty="0"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1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1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1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1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3" grpId="0"/>
      <p:bldP spid="51204" grpId="0"/>
      <p:bldP spid="51206" grpId="0"/>
      <p:bldP spid="51208" grpId="0"/>
      <p:bldP spid="51209" grpId="0"/>
      <p:bldP spid="512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zh-CN"/>
              <a:t>I would have gone to my cousin’s birthday party last night, but I was not available.</a:t>
            </a:r>
            <a:endParaRPr lang="en-US" altLang="zh-CN"/>
          </a:p>
          <a:p>
            <a:r>
              <a:rPr lang="en-US" altLang="zh-CN"/>
              <a:t> </a:t>
            </a:r>
            <a:r>
              <a:rPr lang="zh-CN" altLang="en-US"/>
              <a:t>虚拟</a:t>
            </a:r>
            <a:r>
              <a:rPr lang="en-US" altLang="zh-CN"/>
              <a:t>                                  </a:t>
            </a:r>
            <a:r>
              <a:rPr lang="zh-CN" altLang="en-US"/>
              <a:t>事实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1505" name="Oval 4"/>
          <p:cNvSpPr/>
          <p:nvPr/>
        </p:nvSpPr>
        <p:spPr>
          <a:xfrm>
            <a:off x="0" y="2276475"/>
            <a:ext cx="8904605" cy="2376805"/>
          </a:xfrm>
          <a:prstGeom prst="ellipse">
            <a:avLst/>
          </a:prstGeom>
          <a:solidFill>
            <a:srgbClr val="FFFF00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p>
            <a:pPr algn="ctr" eaLnBrk="1" hangingPunct="1"/>
            <a:r>
              <a:rPr lang="en-US" altLang="zh-CN" sz="3600" b="1" dirty="0">
                <a:latin typeface="Arial" panose="020B0604020202020204" pitchFamily="34" charset="0"/>
                <a:ea typeface="华文楷体" panose="02010600040101010101" charset="-122"/>
              </a:rPr>
              <a:t>    3. </a:t>
            </a:r>
            <a:r>
              <a:rPr lang="zh-CN" altLang="en-US" sz="3600" b="1" dirty="0">
                <a:latin typeface="Arial" panose="020B0604020202020204" pitchFamily="34" charset="0"/>
                <a:ea typeface="华文楷体" panose="02010600040101010101" charset="-122"/>
              </a:rPr>
              <a:t>虚拟语气的其他情况</a:t>
            </a:r>
            <a:r>
              <a:rPr lang="en-US" altLang="zh-CN" sz="3600" b="1" dirty="0">
                <a:latin typeface="Arial" panose="020B0604020202020204" pitchFamily="34" charset="0"/>
                <a:ea typeface="华文楷体" panose="02010600040101010101" charset="-122"/>
              </a:rPr>
              <a:t> should</a:t>
            </a:r>
            <a:endParaRPr lang="en-US" altLang="zh-CN" sz="3600" b="1" dirty="0">
              <a:latin typeface="Arial" panose="020B0604020202020204" pitchFamily="34" charset="0"/>
              <a:ea typeface="华文楷体" panose="02010600040101010101" charset="-122"/>
            </a:endParaRPr>
          </a:p>
          <a:p>
            <a:pPr algn="ctr" eaLnBrk="1" hangingPunct="1"/>
            <a:r>
              <a:rPr lang="zh-CN" altLang="en-US" sz="3600" b="1" dirty="0">
                <a:latin typeface="Arial" panose="020B0604020202020204" pitchFamily="34" charset="0"/>
                <a:ea typeface="华文楷体" panose="02010600040101010101" charset="-122"/>
              </a:rPr>
              <a:t>（各种从句中的用法）</a:t>
            </a:r>
            <a:endParaRPr lang="zh-CN" altLang="en-US" sz="3600" b="1" dirty="0">
              <a:latin typeface="Arial" panose="020B0604020202020204" pitchFamily="34" charset="0"/>
              <a:ea typeface="华文楷体" panose="02010600040101010101" charset="-122"/>
            </a:endParaRPr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21" name="Text Box 2"/>
          <p:cNvSpPr txBox="1"/>
          <p:nvPr/>
        </p:nvSpPr>
        <p:spPr>
          <a:xfrm>
            <a:off x="0" y="0"/>
            <a:ext cx="8893175" cy="769620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spcBef>
                <a:spcPct val="50000"/>
              </a:spcBef>
            </a:pPr>
            <a:r>
              <a:rPr lang="zh-CN" altLang="en-US" sz="4400" b="1" dirty="0">
                <a:latin typeface="Times New Roman" panose="02020603050405020304" charset="0"/>
                <a:ea typeface="华文新魏" panose="02010800040101010101" pitchFamily="2" charset="-122"/>
              </a:rPr>
              <a:t>一、表示要求</a:t>
            </a:r>
            <a:r>
              <a:rPr lang="en-US" altLang="zh-CN" sz="4400" b="1" dirty="0">
                <a:latin typeface="Times New Roman" panose="02020603050405020304" charset="0"/>
                <a:ea typeface="华文新魏" panose="02010800040101010101" pitchFamily="2" charset="-122"/>
              </a:rPr>
              <a:t>,</a:t>
            </a:r>
            <a:r>
              <a:rPr lang="zh-CN" altLang="en-US" sz="4400" b="1" dirty="0">
                <a:latin typeface="Times New Roman" panose="02020603050405020304" charset="0"/>
                <a:ea typeface="华文新魏" panose="02010800040101010101" pitchFamily="2" charset="-122"/>
              </a:rPr>
              <a:t>命令</a:t>
            </a:r>
            <a:r>
              <a:rPr lang="en-US" altLang="zh-CN" sz="4400" b="1" dirty="0">
                <a:latin typeface="Times New Roman" panose="02020603050405020304" charset="0"/>
                <a:ea typeface="华文新魏" panose="02010800040101010101" pitchFamily="2" charset="-122"/>
              </a:rPr>
              <a:t>,</a:t>
            </a:r>
            <a:r>
              <a:rPr lang="zh-CN" altLang="en-US" sz="4400" b="1" dirty="0">
                <a:latin typeface="Times New Roman" panose="02020603050405020304" charset="0"/>
                <a:ea typeface="华文新魏" panose="02010800040101010101" pitchFamily="2" charset="-122"/>
              </a:rPr>
              <a:t>建议的虚拟语气</a:t>
            </a:r>
            <a:endParaRPr lang="zh-CN" altLang="en-US" sz="4400" b="1" dirty="0"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23907" name="Text Box 3"/>
          <p:cNvSpPr txBox="1"/>
          <p:nvPr/>
        </p:nvSpPr>
        <p:spPr>
          <a:xfrm>
            <a:off x="0" y="1412875"/>
            <a:ext cx="9313545" cy="4610100"/>
          </a:xfrm>
          <a:prstGeom prst="rect">
            <a:avLst/>
          </a:prstGeom>
          <a:noFill/>
          <a:ln w="9525">
            <a:noFill/>
          </a:ln>
        </p:spPr>
        <p:txBody>
          <a:bodyPr wrap="square" lIns="93600" tIns="46800" rIns="93600" bIns="46800">
            <a:spAutoFit/>
          </a:bodyPr>
          <a:p>
            <a:pPr marL="342900" indent="-342900" eaLnBrk="1" hangingPunct="1">
              <a:spcBef>
                <a:spcPct val="15000"/>
              </a:spcBef>
            </a:pPr>
            <a:r>
              <a:rPr lang="en-US" altLang="zh-CN" sz="36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 </a:t>
            </a:r>
            <a:r>
              <a:rPr lang="zh-CN" altLang="en-US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宾语从句中，主句的谓语动词如果是以下词：</a:t>
            </a:r>
            <a:r>
              <a:rPr lang="en-US" altLang="zh-CN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          </a:t>
            </a:r>
            <a:endParaRPr lang="en-US" altLang="zh-CN" sz="3200" b="1" dirty="0">
              <a:solidFill>
                <a:schemeClr val="accent2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  <a:p>
            <a:pPr marL="342900" indent="-342900" eaLnBrk="1" hangingPunct="1">
              <a:spcBef>
                <a:spcPct val="15000"/>
              </a:spcBef>
            </a:pPr>
            <a:r>
              <a:rPr lang="en-US" altLang="zh-CN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            </a:t>
            </a:r>
            <a:r>
              <a:rPr lang="zh-CN" altLang="en-US" sz="32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命令</a:t>
            </a:r>
            <a:r>
              <a:rPr lang="zh-CN" altLang="en-US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，</a:t>
            </a:r>
            <a:r>
              <a:rPr lang="zh-CN" altLang="en-US" sz="32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要求</a:t>
            </a:r>
            <a:r>
              <a:rPr lang="zh-CN" altLang="en-US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，</a:t>
            </a:r>
            <a:r>
              <a:rPr lang="zh-CN" altLang="en-US" sz="32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建议，坚持</a:t>
            </a:r>
            <a:endParaRPr lang="zh-CN" altLang="en-US" sz="3200" b="1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  <a:p>
            <a:pPr marL="342900" indent="-342900" eaLnBrk="1" hangingPunct="1">
              <a:spcBef>
                <a:spcPct val="15000"/>
              </a:spcBef>
            </a:pPr>
            <a:r>
              <a:rPr lang="zh-CN" altLang="en-US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     </a:t>
            </a:r>
            <a:r>
              <a:rPr lang="en-US" altLang="zh-CN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 1. order, command  </a:t>
            </a:r>
            <a:endParaRPr lang="en-US" altLang="zh-CN" sz="3200" b="1" dirty="0">
              <a:solidFill>
                <a:schemeClr val="accent2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  <a:p>
            <a:pPr marL="342900" indent="-342900" eaLnBrk="1" hangingPunct="1">
              <a:spcBef>
                <a:spcPct val="15000"/>
              </a:spcBef>
            </a:pPr>
            <a:r>
              <a:rPr lang="en-US" altLang="zh-CN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  <a:sym typeface="+mn-ea"/>
              </a:rPr>
              <a:t>      2. demand , require, request, desire</a:t>
            </a:r>
            <a:endParaRPr lang="en-US" altLang="zh-CN" sz="3200" b="1" dirty="0">
              <a:solidFill>
                <a:schemeClr val="accent2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  <a:p>
            <a:pPr marL="342900" indent="-342900" eaLnBrk="1" hangingPunct="1">
              <a:spcBef>
                <a:spcPct val="15000"/>
              </a:spcBef>
            </a:pPr>
            <a:r>
              <a:rPr lang="en-US" altLang="zh-CN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      3. advise, suggest</a:t>
            </a:r>
            <a:r>
              <a:rPr lang="zh-CN" altLang="en-US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（建议，</a:t>
            </a:r>
            <a:r>
              <a:rPr lang="zh-CN" altLang="en-US" sz="32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非暗示</a:t>
            </a:r>
            <a:r>
              <a:rPr lang="zh-CN" altLang="en-US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）</a:t>
            </a:r>
            <a:r>
              <a:rPr lang="en-US" altLang="zh-CN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, propose</a:t>
            </a:r>
            <a:endParaRPr lang="en-US" altLang="zh-CN" sz="3200" b="1" dirty="0">
              <a:solidFill>
                <a:schemeClr val="accent2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  <a:p>
            <a:pPr marL="342900" indent="-342900" eaLnBrk="1" hangingPunct="1">
              <a:spcBef>
                <a:spcPct val="15000"/>
              </a:spcBef>
            </a:pPr>
            <a:r>
              <a:rPr lang="en-US" altLang="zh-CN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      4. insist  (</a:t>
            </a:r>
            <a:r>
              <a:rPr lang="zh-CN" altLang="en-US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坚持要求做</a:t>
            </a:r>
            <a:r>
              <a:rPr lang="en-US" altLang="zh-CN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..., </a:t>
            </a:r>
            <a:r>
              <a:rPr lang="zh-CN" altLang="en-US" sz="32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非坚持认为</a:t>
            </a:r>
            <a:r>
              <a:rPr lang="en-US" altLang="zh-CN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) </a:t>
            </a:r>
            <a:endParaRPr lang="en-US" altLang="zh-CN" sz="3200" b="1" dirty="0">
              <a:solidFill>
                <a:schemeClr val="accent2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  <a:p>
            <a:pPr marL="342900" indent="-342900" eaLnBrk="1" hangingPunct="1">
              <a:spcBef>
                <a:spcPct val="15000"/>
              </a:spcBef>
            </a:pPr>
            <a:r>
              <a:rPr lang="zh-CN" altLang="en-US" sz="3200" b="1" dirty="0">
                <a:latin typeface="Times New Roman" panose="02020603050405020304" charset="0"/>
                <a:ea typeface="华文新魏" panose="02010800040101010101" pitchFamily="2" charset="-122"/>
              </a:rPr>
              <a:t>从句中的谓语动词用：  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(</a:t>
            </a:r>
            <a:r>
              <a:rPr lang="en-US" altLang="zh-CN" sz="3200" b="1" i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should )+ do</a:t>
            </a:r>
            <a:endParaRPr lang="zh-CN" altLang="en-US" sz="3200" b="1" i="1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  <a:p>
            <a:pPr marL="342900" indent="-342900" eaLnBrk="1" hangingPunct="1">
              <a:spcBef>
                <a:spcPct val="15000"/>
              </a:spcBef>
            </a:pPr>
            <a:endParaRPr lang="zh-CN" altLang="en-US" sz="3200" b="1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charRg st="0" end="3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3907">
                                            <p:txEl>
                                              <p:charRg st="0" end="3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charRg st="32" end="5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3907">
                                            <p:txEl>
                                              <p:charRg st="32" end="5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char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3907">
                                            <p:txEl>
                                              <p:char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char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3907">
                                            <p:txEl>
                                              <p:char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charRg st="118" end="15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23907">
                                            <p:txEl>
                                              <p:charRg st="118" end="15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charRg st="152" end="1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23907">
                                            <p:txEl>
                                              <p:charRg st="152" end="1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charRg st="195" end="2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23907">
                                            <p:txEl>
                                              <p:charRg st="195" end="22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907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5956" name="Rectangle 4"/>
          <p:cNvSpPr>
            <a:spLocks noGrp="1"/>
          </p:cNvSpPr>
          <p:nvPr>
            <p:ph idx="1" hasCustomPrompt="1"/>
          </p:nvPr>
        </p:nvSpPr>
        <p:spPr>
          <a:xfrm>
            <a:off x="251460" y="1700530"/>
            <a:ext cx="8801735" cy="5764530"/>
          </a:xfrm>
        </p:spPr>
        <p:txBody>
          <a:bodyPr vert="horz" wrap="square" lIns="91440" tIns="45720" rIns="91440" bIns="45720" anchor="t" anchorCtr="0"/>
          <a:p>
            <a:pPr marL="381000" indent="-381000" eaLnBrk="1" hangingPunct="1">
              <a:lnSpc>
                <a:spcPct val="80000"/>
              </a:lnSpc>
              <a:buNone/>
            </a:pPr>
            <a:r>
              <a:rPr lang="zh-CN" altLang="en-US" sz="2800" b="1" dirty="0"/>
              <a:t>在句型 “</a:t>
            </a:r>
            <a:r>
              <a:rPr lang="en-US" altLang="zh-CN" sz="2800" b="1" dirty="0">
                <a:solidFill>
                  <a:srgbClr val="FF3300"/>
                </a:solidFill>
              </a:rPr>
              <a:t>It is important (necessary, natural</a:t>
            </a:r>
            <a:r>
              <a:rPr lang="zh-CN" altLang="en-US" sz="2800" b="1" dirty="0">
                <a:solidFill>
                  <a:srgbClr val="FF3300"/>
                </a:solidFill>
              </a:rPr>
              <a:t>，</a:t>
            </a:r>
            <a:r>
              <a:rPr lang="en-US" altLang="zh-CN" sz="2800" b="1" dirty="0">
                <a:solidFill>
                  <a:srgbClr val="FF3300"/>
                </a:solidFill>
              </a:rPr>
              <a:t> advisable, strange) that ....</a:t>
            </a:r>
            <a:r>
              <a:rPr lang="en-US" altLang="zh-CN" sz="2800" b="1" dirty="0"/>
              <a:t> ” </a:t>
            </a:r>
            <a:r>
              <a:rPr lang="zh-CN" altLang="en-US" sz="2800" b="1" dirty="0"/>
              <a:t>中，</a:t>
            </a:r>
            <a:r>
              <a:rPr lang="en-US" altLang="zh-CN" sz="2800" b="1" dirty="0"/>
              <a:t>that </a:t>
            </a:r>
            <a:r>
              <a:rPr lang="zh-CN" altLang="en-US" sz="2800" b="1" dirty="0"/>
              <a:t>后面的从句中的谓语动词用： </a:t>
            </a:r>
            <a:r>
              <a:rPr lang="en-US" altLang="zh-CN" sz="2800" b="1" dirty="0"/>
              <a:t>(should) + </a:t>
            </a:r>
            <a:r>
              <a:rPr lang="zh-CN" altLang="en-US" sz="2800" b="1" dirty="0"/>
              <a:t>动词原形 </a:t>
            </a:r>
            <a:br>
              <a:rPr lang="zh-CN" altLang="en-US" sz="2800" b="1" dirty="0"/>
            </a:br>
            <a:endParaRPr lang="zh-CN" altLang="en-US" sz="2800" b="1" dirty="0"/>
          </a:p>
          <a:p>
            <a:pPr marL="381000" indent="-381000" eaLnBrk="1" hangingPunct="1">
              <a:lnSpc>
                <a:spcPct val="80000"/>
              </a:lnSpc>
              <a:buNone/>
            </a:pPr>
            <a:r>
              <a:rPr lang="en-US" altLang="zh-CN" sz="2800" b="1" dirty="0">
                <a:solidFill>
                  <a:srgbClr val="FF3300"/>
                </a:solidFill>
              </a:rPr>
              <a:t>[</a:t>
            </a:r>
            <a:r>
              <a:rPr lang="zh-CN" altLang="en-US" sz="2800" b="1" dirty="0">
                <a:solidFill>
                  <a:srgbClr val="FF3300"/>
                </a:solidFill>
              </a:rPr>
              <a:t>例句</a:t>
            </a:r>
            <a:r>
              <a:rPr lang="en-US" altLang="zh-CN" sz="2800" b="1" dirty="0">
                <a:solidFill>
                  <a:srgbClr val="FF3300"/>
                </a:solidFill>
              </a:rPr>
              <a:t>]</a:t>
            </a:r>
            <a:endParaRPr lang="en-US" altLang="zh-CN" sz="2800" b="1" dirty="0">
              <a:solidFill>
                <a:srgbClr val="FF3300"/>
              </a:solidFill>
            </a:endParaRPr>
          </a:p>
          <a:p>
            <a:pPr marL="381000" indent="-381000" eaLnBrk="1" hangingPunct="1">
              <a:lnSpc>
                <a:spcPct val="80000"/>
              </a:lnSpc>
              <a:buNone/>
            </a:pPr>
            <a:r>
              <a:rPr lang="en-US" altLang="zh-CN" sz="2800" b="1" dirty="0"/>
              <a:t>1) It’s </a:t>
            </a:r>
            <a:r>
              <a:rPr lang="en-US" altLang="zh-CN" sz="2800" b="1" dirty="0">
                <a:solidFill>
                  <a:srgbClr val="996600"/>
                </a:solidFill>
              </a:rPr>
              <a:t>necessary</a:t>
            </a:r>
            <a:r>
              <a:rPr lang="en-US" altLang="zh-CN" sz="2800" b="1" dirty="0"/>
              <a:t> that we (</a:t>
            </a:r>
            <a:r>
              <a:rPr lang="en-US" altLang="zh-CN" sz="2800" b="1" u="sng" dirty="0"/>
              <a:t>should )have</a:t>
            </a:r>
            <a:r>
              <a:rPr lang="en-US" altLang="zh-CN" sz="2800" b="1" dirty="0"/>
              <a:t> a walk now. </a:t>
            </a:r>
            <a:br>
              <a:rPr lang="en-US" altLang="zh-CN" sz="2800" b="1" dirty="0"/>
            </a:br>
            <a:r>
              <a:rPr lang="zh-CN" altLang="en-US" sz="2800" b="1" dirty="0"/>
              <a:t>我们有必要出去散散步。 </a:t>
            </a:r>
            <a:endParaRPr lang="zh-CN" altLang="en-US" sz="2800" b="1" dirty="0"/>
          </a:p>
          <a:p>
            <a:pPr marL="381000" indent="-381000" eaLnBrk="1" hangingPunct="1">
              <a:lnSpc>
                <a:spcPct val="80000"/>
              </a:lnSpc>
              <a:buNone/>
            </a:pPr>
            <a:r>
              <a:rPr lang="en-US" altLang="zh-CN" sz="2800" b="1" dirty="0"/>
              <a:t>2) It’s</a:t>
            </a:r>
            <a:r>
              <a:rPr lang="en-US" altLang="zh-CN" sz="2800" b="1" dirty="0">
                <a:solidFill>
                  <a:srgbClr val="9900FF"/>
                </a:solidFill>
              </a:rPr>
              <a:t> natural</a:t>
            </a:r>
            <a:r>
              <a:rPr lang="en-US" altLang="zh-CN" sz="2800" b="1" dirty="0"/>
              <a:t> that she (</a:t>
            </a:r>
            <a:r>
              <a:rPr lang="en-US" altLang="zh-CN" sz="2800" b="1" u="sng" dirty="0"/>
              <a:t>should) do</a:t>
            </a:r>
            <a:r>
              <a:rPr lang="en-US" altLang="zh-CN" sz="2800" b="1" dirty="0"/>
              <a:t> so. </a:t>
            </a:r>
            <a:br>
              <a:rPr lang="en-US" altLang="zh-CN" sz="2800" b="1" dirty="0"/>
            </a:br>
            <a:r>
              <a:rPr lang="zh-CN" altLang="en-US" sz="2800" b="1" dirty="0"/>
              <a:t>她这样做是很自然的。</a:t>
            </a:r>
            <a:endParaRPr lang="zh-CN" altLang="en-US" sz="2800" b="1" dirty="0"/>
          </a:p>
          <a:p>
            <a:pPr marL="381000" indent="-381000" eaLnBrk="1" hangingPunct="1">
              <a:lnSpc>
                <a:spcPct val="80000"/>
              </a:lnSpc>
              <a:buNone/>
            </a:pPr>
            <a:r>
              <a:rPr lang="en-US" altLang="zh-CN" sz="2800" b="1" dirty="0"/>
              <a:t>3) It’s </a:t>
            </a:r>
            <a:r>
              <a:rPr lang="en-US" altLang="zh-CN" sz="2800" b="1" dirty="0">
                <a:solidFill>
                  <a:srgbClr val="FF66FF"/>
                </a:solidFill>
              </a:rPr>
              <a:t>important</a:t>
            </a:r>
            <a:r>
              <a:rPr lang="en-US" altLang="zh-CN" sz="2800" b="1" dirty="0"/>
              <a:t> that we (</a:t>
            </a:r>
            <a:r>
              <a:rPr lang="en-US" altLang="zh-CN" sz="2800" b="1" u="sng" dirty="0"/>
              <a:t>should) take</a:t>
            </a:r>
            <a:r>
              <a:rPr lang="en-US" altLang="zh-CN" sz="2800" b="1" dirty="0"/>
              <a:t> good care of the patient. </a:t>
            </a:r>
            <a:br>
              <a:rPr lang="en-US" altLang="zh-CN" sz="2800" b="1" dirty="0"/>
            </a:br>
            <a:r>
              <a:rPr lang="zh-CN" altLang="en-US" sz="2800" b="1" dirty="0"/>
              <a:t>重要的是我们要照顾好病人。 </a:t>
            </a:r>
            <a:br>
              <a:rPr lang="zh-CN" altLang="en-US" sz="2800" b="1" dirty="0"/>
            </a:br>
            <a:br>
              <a:rPr lang="zh-CN" altLang="en-US" sz="2800" b="1" dirty="0"/>
            </a:br>
            <a:br>
              <a:rPr lang="zh-CN" altLang="en-US" sz="2800" dirty="0"/>
            </a:br>
            <a:endParaRPr lang="zh-CN" altLang="en-US" sz="2800" dirty="0"/>
          </a:p>
        </p:txBody>
      </p:sp>
      <p:sp>
        <p:nvSpPr>
          <p:cNvPr id="30721" name="Text Box 2"/>
          <p:cNvSpPr txBox="1"/>
          <p:nvPr/>
        </p:nvSpPr>
        <p:spPr>
          <a:xfrm>
            <a:off x="0" y="0"/>
            <a:ext cx="8893175" cy="1446530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spcBef>
                <a:spcPct val="50000"/>
              </a:spcBef>
            </a:pPr>
            <a:r>
              <a:rPr lang="zh-CN" altLang="en-US" sz="4400" b="1" dirty="0">
                <a:latin typeface="Times New Roman" panose="02020603050405020304" charset="0"/>
                <a:ea typeface="华文新魏" panose="02010800040101010101" pitchFamily="2" charset="-122"/>
              </a:rPr>
              <a:t>二、表达</a:t>
            </a:r>
            <a:r>
              <a:rPr lang="zh-CN" sz="4400" b="1" dirty="0">
                <a:latin typeface="Times New Roman" panose="02020603050405020304" charset="0"/>
                <a:ea typeface="华文新魏" panose="02010800040101010101" pitchFamily="2" charset="-122"/>
              </a:rPr>
              <a:t>重要、必要、惊讶</a:t>
            </a:r>
            <a:r>
              <a:rPr lang="zh-CN" altLang="en-US" sz="4400" b="1" dirty="0">
                <a:latin typeface="Times New Roman" panose="02020603050405020304" charset="0"/>
                <a:ea typeface="华文新魏" panose="02010800040101010101" pitchFamily="2" charset="-122"/>
              </a:rPr>
              <a:t>的主语从句</a:t>
            </a:r>
            <a:endParaRPr lang="zh-CN" altLang="en-US" sz="4400" b="1" dirty="0"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6">
                                            <p:txEl>
                                              <p:charRg st="100" end="10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25956">
                                            <p:txEl>
                                              <p:charRg st="100" end="10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6">
                                            <p:txEl>
                                              <p:charRg st="105" end="16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25956">
                                            <p:txEl>
                                              <p:charRg st="105" end="16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6">
                                            <p:txEl>
                                              <p:charRg st="169" end="2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25956">
                                            <p:txEl>
                                              <p:charRg st="169" end="2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6">
                                            <p:txEl>
                                              <p:charRg st="220" end="30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25956">
                                            <p:txEl>
                                              <p:charRg st="220" end="30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 </a:t>
            </a:r>
            <a:endParaRPr lang="en-US" altLang="zh-CN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260350"/>
            <a:ext cx="9248140" cy="4526280"/>
          </a:xfrm>
        </p:spPr>
        <p:txBody>
          <a:bodyPr/>
          <a:p>
            <a:pPr eaLnBrk="1" hangingPunct="1">
              <a:lnSpc>
                <a:spcPct val="125000"/>
              </a:lnSpc>
            </a:pPr>
            <a:r>
              <a:rPr lang="en-US" altLang="zh-CN" b="1" dirty="0">
                <a:latin typeface="Times New Roman" panose="02020603050405020304" charset="0"/>
                <a:sym typeface="+mn-ea"/>
              </a:rPr>
              <a:t>1.</a:t>
            </a:r>
            <a:r>
              <a:rPr lang="en-US" altLang="zh-CN" dirty="0">
                <a:latin typeface="Times New Roman" panose="02020603050405020304" charset="0"/>
                <a:sym typeface="+mn-ea"/>
              </a:rPr>
              <a:t>The guard at gate</a:t>
            </a:r>
            <a:r>
              <a:rPr lang="en-US" altLang="zh-CN" b="1" dirty="0">
                <a:latin typeface="Times New Roman" panose="02020603050405020304" charset="0"/>
                <a:sym typeface="+mn-ea"/>
              </a:rPr>
              <a:t> insisted</a:t>
            </a:r>
            <a:r>
              <a:rPr lang="en-US" altLang="zh-CN" dirty="0">
                <a:latin typeface="Times New Roman" panose="02020603050405020304" charset="0"/>
                <a:sym typeface="+mn-ea"/>
              </a:rPr>
              <a:t> that everybody   </a:t>
            </a:r>
            <a:endParaRPr lang="en-US" altLang="zh-CN" dirty="0">
              <a:latin typeface="Times New Roman" panose="02020603050405020304" charset="0"/>
            </a:endParaRPr>
          </a:p>
          <a:p>
            <a:pPr eaLnBrk="1" hangingPunct="1">
              <a:lnSpc>
                <a:spcPct val="125000"/>
              </a:lnSpc>
            </a:pPr>
            <a:r>
              <a:rPr lang="en-US" altLang="zh-CN" dirty="0">
                <a:latin typeface="Times New Roman" panose="02020603050405020304" charset="0"/>
                <a:sym typeface="+mn-ea"/>
              </a:rPr>
              <a:t>   _______________(obey)the rules. </a:t>
            </a:r>
            <a:r>
              <a:rPr lang="zh-CN" altLang="en-US" b="1" dirty="0">
                <a:highlight>
                  <a:srgbClr val="FFFF00"/>
                </a:highlight>
                <a:latin typeface="Times New Roman" panose="02020603050405020304" charset="0"/>
                <a:sym typeface="+mn-ea"/>
              </a:rPr>
              <a:t>？从句</a:t>
            </a:r>
            <a:endParaRPr lang="en-US" altLang="zh-CN" b="1" dirty="0">
              <a:highlight>
                <a:srgbClr val="FFFF00"/>
              </a:highlight>
              <a:latin typeface="Times New Roman" panose="02020603050405020304" charset="0"/>
            </a:endParaRPr>
          </a:p>
          <a:p>
            <a:r>
              <a:rPr lang="en-US" altLang="zh-CN" dirty="0">
                <a:solidFill>
                  <a:schemeClr val="tx1"/>
                </a:solidFill>
                <a:latin typeface="Arial" panose="020B0604020202020204" pitchFamily="34" charset="0"/>
                <a:sym typeface="+mn-ea"/>
              </a:rPr>
              <a:t>2. Your </a:t>
            </a:r>
            <a:r>
              <a:rPr lang="en-US" altLang="zh-CN" b="1" dirty="0">
                <a:solidFill>
                  <a:schemeClr val="tx1"/>
                </a:solidFill>
                <a:latin typeface="Arial" panose="020B0604020202020204" pitchFamily="34" charset="0"/>
                <a:sym typeface="+mn-ea"/>
              </a:rPr>
              <a:t>suggestion</a:t>
            </a:r>
            <a:r>
              <a:rPr lang="en-US" altLang="zh-CN" dirty="0">
                <a:solidFill>
                  <a:schemeClr val="tx1"/>
                </a:solidFill>
                <a:latin typeface="Arial" panose="020B0604020202020204" pitchFamily="34" charset="0"/>
                <a:sym typeface="+mn-ea"/>
              </a:rPr>
              <a:t> that she _____</a:t>
            </a:r>
            <a:r>
              <a:rPr lang="en-US" altLang="zh-CN" b="1" dirty="0">
                <a:latin typeface="Times New Roman" panose="02020603050405020304" charset="0"/>
                <a:sym typeface="+mn-ea"/>
              </a:rPr>
              <a:t>__________</a:t>
            </a:r>
            <a:endParaRPr lang="en-US" altLang="zh-CN" b="1" dirty="0">
              <a:latin typeface="Times New Roman" panose="02020603050405020304" charset="0"/>
              <a:sym typeface="+mn-ea"/>
            </a:endParaRPr>
          </a:p>
          <a:p>
            <a:r>
              <a:rPr lang="en-US" altLang="zh-CN" b="1" dirty="0">
                <a:latin typeface="Times New Roman" panose="02020603050405020304" charset="0"/>
                <a:sym typeface="+mn-ea"/>
              </a:rPr>
              <a:t>(wait) </a:t>
            </a:r>
            <a:r>
              <a:rPr lang="en-US" altLang="zh-CN" dirty="0">
                <a:solidFill>
                  <a:schemeClr val="tx1"/>
                </a:solidFill>
                <a:latin typeface="Arial" panose="020B0604020202020204" pitchFamily="34" charset="0"/>
                <a:sym typeface="+mn-ea"/>
              </a:rPr>
              <a:t>till next week is reasonable.</a:t>
            </a:r>
            <a:endParaRPr lang="en-US" altLang="zh-CN" dirty="0">
              <a:solidFill>
                <a:schemeClr val="tx1"/>
              </a:solidFill>
              <a:latin typeface="Arial" panose="020B0604020202020204" pitchFamily="34" charset="0"/>
              <a:sym typeface="+mn-ea"/>
            </a:endParaRPr>
          </a:p>
          <a:p>
            <a:r>
              <a:rPr lang="en-US" altLang="zh-CN" dirty="0">
                <a:latin typeface="Arial" panose="020B0604020202020204" pitchFamily="34" charset="0"/>
              </a:rPr>
              <a:t>3. </a:t>
            </a:r>
            <a:r>
              <a:rPr lang="en-US" altLang="zh-CN" dirty="0">
                <a:solidFill>
                  <a:schemeClr val="tx1"/>
                </a:solidFill>
                <a:latin typeface="Arial" panose="020B0604020202020204" pitchFamily="34" charset="0"/>
                <a:sym typeface="+mn-ea"/>
              </a:rPr>
              <a:t>The </a:t>
            </a:r>
            <a:r>
              <a:rPr lang="en-US" altLang="zh-CN" b="1" dirty="0">
                <a:solidFill>
                  <a:schemeClr val="tx1"/>
                </a:solidFill>
                <a:latin typeface="Arial" panose="020B0604020202020204" pitchFamily="34" charset="0"/>
                <a:sym typeface="+mn-ea"/>
              </a:rPr>
              <a:t>orders</a:t>
            </a:r>
            <a:r>
              <a:rPr lang="en-US" altLang="zh-CN" dirty="0">
                <a:solidFill>
                  <a:schemeClr val="tx1"/>
                </a:solidFill>
                <a:latin typeface="Arial" panose="020B0604020202020204" pitchFamily="34" charset="0"/>
                <a:sym typeface="+mn-ea"/>
              </a:rPr>
              <a:t> ar</a:t>
            </a:r>
            <a:r>
              <a:rPr lang="en-US" altLang="zh-CN" dirty="0">
                <a:latin typeface="Arial" panose="020B0604020202020204" pitchFamily="34" charset="0"/>
                <a:sym typeface="+mn-ea"/>
              </a:rPr>
              <a:t>e that nobody _____________ (leave) here.</a:t>
            </a:r>
            <a:endParaRPr lang="en-US" altLang="zh-CN" dirty="0">
              <a:latin typeface="Arial" panose="020B0604020202020204" pitchFamily="34" charset="0"/>
              <a:sym typeface="+mn-ea"/>
            </a:endParaRPr>
          </a:p>
          <a:p>
            <a:r>
              <a:rPr lang="en-US" altLang="zh-CN" dirty="0">
                <a:latin typeface="Arial" panose="020B0604020202020204" pitchFamily="34" charset="0"/>
                <a:sym typeface="+mn-ea"/>
              </a:rPr>
              <a:t>4. It is </a:t>
            </a:r>
            <a:r>
              <a:rPr lang="en-US" altLang="zh-CN" b="1" dirty="0">
                <a:latin typeface="Arial" panose="020B0604020202020204" pitchFamily="34" charset="0"/>
                <a:sym typeface="+mn-ea"/>
              </a:rPr>
              <a:t>proposed</a:t>
            </a:r>
            <a:r>
              <a:rPr lang="en-US" altLang="zh-CN" dirty="0">
                <a:latin typeface="Arial" panose="020B0604020202020204" pitchFamily="34" charset="0"/>
                <a:sym typeface="+mn-ea"/>
              </a:rPr>
              <a:t> that overtime working  ________________________(abolish).</a:t>
            </a:r>
            <a:endParaRPr lang="en-US" altLang="zh-CN" dirty="0">
              <a:latin typeface="Arial" panose="020B0604020202020204" pitchFamily="34" charset="0"/>
              <a:sym typeface="+mn-ea"/>
            </a:endParaRPr>
          </a:p>
          <a:p>
            <a:r>
              <a:rPr lang="zh-CN" altLang="en-US" dirty="0">
                <a:highlight>
                  <a:srgbClr val="FFFF00"/>
                </a:highlight>
                <a:latin typeface="Arial" panose="020B0604020202020204" pitchFamily="34" charset="0"/>
                <a:sym typeface="+mn-ea"/>
              </a:rPr>
              <a:t>命令要求建议</a:t>
            </a:r>
            <a:r>
              <a:rPr lang="zh-CN" altLang="en-US" dirty="0">
                <a:latin typeface="Arial" panose="020B0604020202020204" pitchFamily="34" charset="0"/>
                <a:sym typeface="+mn-ea"/>
              </a:rPr>
              <a:t>的虚拟可见于</a:t>
            </a:r>
            <a:r>
              <a:rPr lang="en-US" altLang="zh-CN" dirty="0">
                <a:highlight>
                  <a:srgbClr val="FFFF00"/>
                </a:highlight>
                <a:latin typeface="Arial" panose="020B0604020202020204" pitchFamily="34" charset="0"/>
                <a:sym typeface="+mn-ea"/>
              </a:rPr>
              <a:t> </a:t>
            </a:r>
            <a:r>
              <a:rPr lang="zh-CN" altLang="en-US" dirty="0">
                <a:highlight>
                  <a:srgbClr val="FFFF00"/>
                </a:highlight>
                <a:latin typeface="Arial" panose="020B0604020202020204" pitchFamily="34" charset="0"/>
                <a:sym typeface="+mn-ea"/>
              </a:rPr>
              <a:t>各种名从，</a:t>
            </a:r>
            <a:r>
              <a:rPr lang="zh-CN" altLang="en-US" dirty="0">
                <a:latin typeface="Arial" panose="020B0604020202020204" pitchFamily="34" charset="0"/>
                <a:sym typeface="+mn-ea"/>
              </a:rPr>
              <a:t>宾从较为常见。</a:t>
            </a:r>
            <a:endParaRPr lang="en-US" altLang="zh-CN" dirty="0">
              <a:latin typeface="Arial" panose="020B0604020202020204" pitchFamily="34" charset="0"/>
            </a:endParaRPr>
          </a:p>
          <a:p>
            <a:endParaRPr lang="en-US" altLang="zh-CN" dirty="0">
              <a:latin typeface="Arial" panose="020B0604020202020204" pitchFamily="34" charset="0"/>
            </a:endParaRPr>
          </a:p>
          <a:p>
            <a:endParaRPr lang="zh-CN" altLang="en-US"/>
          </a:p>
        </p:txBody>
      </p:sp>
      <p:sp>
        <p:nvSpPr>
          <p:cNvPr id="124932" name="Text Box 4"/>
          <p:cNvSpPr txBox="1"/>
          <p:nvPr/>
        </p:nvSpPr>
        <p:spPr>
          <a:xfrm>
            <a:off x="457200" y="908685"/>
            <a:ext cx="3427730" cy="769620"/>
          </a:xfrm>
          <a:prstGeom prst="rect">
            <a:avLst/>
          </a:prstGeom>
          <a:noFill/>
          <a:ln w="9525">
            <a:noFill/>
          </a:ln>
        </p:spPr>
        <p:txBody>
          <a:bodyPr wrap="square" lIns="93600" tIns="46800" rIns="93600" bIns="46800">
            <a:spAutoFit/>
          </a:bodyPr>
          <a:p>
            <a:pPr eaLnBrk="1" hangingPunct="1">
              <a:spcBef>
                <a:spcPct val="50000"/>
              </a:spcBef>
            </a:pPr>
            <a:r>
              <a:rPr lang="en-US" altLang="zh-CN" sz="4400" b="1" dirty="0">
                <a:solidFill>
                  <a:srgbClr val="FF0000"/>
                </a:solidFill>
                <a:latin typeface="Arial Narrow" panose="020B0606020202030204" charset="0"/>
                <a:ea typeface="华文新魏" panose="02010800040101010101" pitchFamily="2" charset="-122"/>
              </a:rPr>
              <a:t>(should)obey</a:t>
            </a:r>
            <a:endParaRPr lang="en-US" altLang="zh-CN" sz="4400" b="1" dirty="0">
              <a:solidFill>
                <a:srgbClr val="FF0000"/>
              </a:solidFill>
              <a:latin typeface="Arial Narrow" panose="020B0606020202030204" charset="0"/>
              <a:ea typeface="华文新魏" panose="02010800040101010101" pitchFamily="2" charset="-122"/>
            </a:endParaRPr>
          </a:p>
        </p:txBody>
      </p:sp>
      <p:sp>
        <p:nvSpPr>
          <p:cNvPr id="4" name="Text Box 4"/>
          <p:cNvSpPr txBox="1"/>
          <p:nvPr/>
        </p:nvSpPr>
        <p:spPr>
          <a:xfrm>
            <a:off x="5723890" y="1484630"/>
            <a:ext cx="3290570" cy="769620"/>
          </a:xfrm>
          <a:prstGeom prst="rect">
            <a:avLst/>
          </a:prstGeom>
          <a:noFill/>
          <a:ln w="9525">
            <a:noFill/>
          </a:ln>
        </p:spPr>
        <p:txBody>
          <a:bodyPr wrap="square" lIns="93600" tIns="46800" rIns="93600" bIns="46800">
            <a:spAutoFit/>
          </a:bodyPr>
          <a:p>
            <a:pPr eaLnBrk="1" hangingPunct="1">
              <a:spcBef>
                <a:spcPct val="50000"/>
              </a:spcBef>
            </a:pPr>
            <a:r>
              <a:rPr lang="en-US" altLang="zh-CN" sz="4400" b="1" dirty="0">
                <a:solidFill>
                  <a:srgbClr val="FF0000"/>
                </a:solidFill>
                <a:latin typeface="Arial Narrow" panose="020B0606020202030204" charset="0"/>
                <a:ea typeface="华文新魏" panose="02010800040101010101" pitchFamily="2" charset="-122"/>
              </a:rPr>
              <a:t>(should)wait</a:t>
            </a:r>
            <a:endParaRPr lang="en-US" altLang="zh-CN" sz="4400" b="1" dirty="0">
              <a:solidFill>
                <a:srgbClr val="FF0000"/>
              </a:solidFill>
              <a:latin typeface="Arial Narrow" panose="020B0606020202030204" charset="0"/>
              <a:ea typeface="华文新魏" panose="02010800040101010101" pitchFamily="2" charset="-122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5870575" y="2663190"/>
            <a:ext cx="3290570" cy="769620"/>
          </a:xfrm>
          <a:prstGeom prst="rect">
            <a:avLst/>
          </a:prstGeom>
          <a:noFill/>
          <a:ln w="9525">
            <a:noFill/>
          </a:ln>
        </p:spPr>
        <p:txBody>
          <a:bodyPr wrap="square" lIns="93600" tIns="46800" rIns="93600" bIns="46800">
            <a:spAutoFit/>
          </a:bodyPr>
          <a:p>
            <a:pPr eaLnBrk="1" hangingPunct="1">
              <a:spcBef>
                <a:spcPct val="50000"/>
              </a:spcBef>
            </a:pPr>
            <a:r>
              <a:rPr lang="en-US" altLang="zh-CN" sz="4400" b="1" dirty="0">
                <a:solidFill>
                  <a:srgbClr val="FF0000"/>
                </a:solidFill>
                <a:latin typeface="Arial Narrow" panose="020B0606020202030204" charset="0"/>
                <a:ea typeface="华文新魏" panose="02010800040101010101" pitchFamily="2" charset="-122"/>
              </a:rPr>
              <a:t>(should)leave</a:t>
            </a:r>
            <a:endParaRPr lang="en-US" altLang="zh-CN" sz="4400" b="1" dirty="0">
              <a:solidFill>
                <a:srgbClr val="FF0000"/>
              </a:solidFill>
              <a:latin typeface="Arial Narrow" panose="020B0606020202030204" charset="0"/>
              <a:ea typeface="华文新魏" panose="02010800040101010101" pitchFamily="2" charset="-122"/>
            </a:endParaRPr>
          </a:p>
        </p:txBody>
      </p:sp>
      <p:sp>
        <p:nvSpPr>
          <p:cNvPr id="6" name="Text Box 4"/>
          <p:cNvSpPr txBox="1"/>
          <p:nvPr/>
        </p:nvSpPr>
        <p:spPr>
          <a:xfrm>
            <a:off x="611505" y="4292600"/>
            <a:ext cx="5151120" cy="769620"/>
          </a:xfrm>
          <a:prstGeom prst="rect">
            <a:avLst/>
          </a:prstGeom>
          <a:noFill/>
          <a:ln w="9525">
            <a:noFill/>
          </a:ln>
        </p:spPr>
        <p:txBody>
          <a:bodyPr wrap="square" lIns="93600" tIns="46800" rIns="93600" bIns="46800">
            <a:spAutoFit/>
          </a:bodyPr>
          <a:p>
            <a:pPr eaLnBrk="1" hangingPunct="1">
              <a:spcBef>
                <a:spcPct val="50000"/>
              </a:spcBef>
            </a:pPr>
            <a:r>
              <a:rPr lang="en-US" altLang="zh-CN" sz="4400" b="1" dirty="0">
                <a:solidFill>
                  <a:srgbClr val="FF0000"/>
                </a:solidFill>
                <a:latin typeface="Arial Narrow" panose="020B0606020202030204" charset="0"/>
                <a:ea typeface="华文新魏" panose="02010800040101010101" pitchFamily="2" charset="-122"/>
              </a:rPr>
              <a:t>(should) be abolished</a:t>
            </a:r>
            <a:endParaRPr lang="en-US" altLang="zh-CN" sz="4400" b="1" dirty="0">
              <a:solidFill>
                <a:srgbClr val="FF0000"/>
              </a:solidFill>
              <a:latin typeface="Arial Narrow" panose="020B0606020202030204" charset="0"/>
              <a:ea typeface="华文新魏" panose="0201080004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49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49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932" grpId="0"/>
      <p:bldP spid="4" grpId="0"/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337" name="Text Box 2"/>
          <p:cNvSpPr txBox="1"/>
          <p:nvPr/>
        </p:nvSpPr>
        <p:spPr>
          <a:xfrm>
            <a:off x="0" y="116205"/>
            <a:ext cx="9144000" cy="3830955"/>
          </a:xfrm>
          <a:prstGeom prst="rect">
            <a:avLst/>
          </a:prstGeom>
          <a:solidFill>
            <a:srgbClr val="CCFFFF">
              <a:alpha val="76077"/>
            </a:srgbClr>
          </a:solidFill>
          <a:ln w="152400" cap="flat" cmpd="sng">
            <a:pattFill prst="pct75">
              <a:fgClr>
                <a:srgbClr val="FFCC00"/>
              </a:fgClr>
              <a:bgClr>
                <a:srgbClr val="FFFFFF"/>
              </a:bgClr>
            </a:patt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pPr algn="ctr" eaLnBrk="1" hangingPunct="1">
              <a:lnSpc>
                <a:spcPct val="150000"/>
              </a:lnSpc>
              <a:spcBef>
                <a:spcPct val="50000"/>
              </a:spcBef>
              <a:buNone/>
            </a:pPr>
            <a:r>
              <a:rPr lang="en-US" altLang="zh-CN" sz="2600" b="1" dirty="0">
                <a:solidFill>
                  <a:srgbClr val="CC3300"/>
                </a:solidFill>
                <a:latin typeface="Times New Roman" panose="02020603050405020304" charset="0"/>
              </a:rPr>
              <a:t> </a:t>
            </a:r>
            <a:r>
              <a:rPr lang="zh-CN" altLang="en-US" sz="4200" b="1" dirty="0">
                <a:solidFill>
                  <a:srgbClr val="CC3300"/>
                </a:solidFill>
                <a:latin typeface="Times New Roman" panose="02020603050405020304" charset="0"/>
              </a:rPr>
              <a:t>虚拟语气的考点</a:t>
            </a:r>
            <a:r>
              <a:rPr lang="zh-CN" altLang="en-US" sz="3800" b="1" dirty="0">
                <a:solidFill>
                  <a:srgbClr val="CC3300"/>
                </a:solidFill>
                <a:latin typeface="Times New Roman" panose="02020603050405020304" charset="0"/>
              </a:rPr>
              <a:t> </a:t>
            </a:r>
            <a:endParaRPr lang="zh-CN" altLang="en-US" sz="3800" b="1" dirty="0">
              <a:solidFill>
                <a:srgbClr val="CC3300"/>
              </a:solidFill>
              <a:latin typeface="Times New Roman" panose="02020603050405020304" charset="0"/>
            </a:endParaRPr>
          </a:p>
          <a:p>
            <a:pPr eaLnBrk="1" hangingPunct="1">
              <a:lnSpc>
                <a:spcPct val="150000"/>
              </a:lnSpc>
              <a:buAutoNum type="arabicPeriod"/>
            </a:pPr>
            <a:r>
              <a:rPr lang="en-US" altLang="zh-CN" sz="4000" b="1" dirty="0">
                <a:solidFill>
                  <a:srgbClr val="6600FF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if</a:t>
            </a:r>
            <a:r>
              <a:rPr lang="zh-CN" altLang="en-US" sz="4000" b="1" dirty="0">
                <a:solidFill>
                  <a:srgbClr val="6600FF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条件句中的虚拟语气及它们的变体；</a:t>
            </a:r>
            <a:endParaRPr lang="zh-CN" altLang="en-US" sz="4000" b="1" dirty="0">
              <a:solidFill>
                <a:srgbClr val="6600FF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  <a:p>
            <a:pPr eaLnBrk="1" hangingPunct="1">
              <a:lnSpc>
                <a:spcPct val="150000"/>
              </a:lnSpc>
              <a:buAutoNum type="arabicPeriod"/>
            </a:pPr>
            <a:r>
              <a:rPr lang="en-US" altLang="zh-CN" sz="4000" b="1" dirty="0">
                <a:solidFill>
                  <a:srgbClr val="6600FF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 </a:t>
            </a:r>
            <a:r>
              <a:rPr lang="zh-CN" altLang="en-US" sz="4000" b="1" dirty="0">
                <a:solidFill>
                  <a:srgbClr val="6600FF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错综时间</a:t>
            </a:r>
            <a:r>
              <a:rPr lang="en-US" altLang="zh-CN" sz="4000" b="1" dirty="0">
                <a:solidFill>
                  <a:srgbClr val="6600FF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if</a:t>
            </a:r>
            <a:r>
              <a:rPr lang="zh-CN" altLang="en-US" sz="4000" b="1" dirty="0">
                <a:solidFill>
                  <a:srgbClr val="6600FF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条件句</a:t>
            </a:r>
            <a:r>
              <a:rPr lang="en-US" altLang="zh-CN" sz="4000" b="1" dirty="0">
                <a:solidFill>
                  <a:srgbClr val="6600FF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 </a:t>
            </a:r>
            <a:endParaRPr lang="zh-CN" altLang="en-US" sz="4000" b="1" dirty="0">
              <a:solidFill>
                <a:srgbClr val="6600FF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  <a:p>
            <a:pPr eaLnBrk="1" hangingPunct="1">
              <a:lnSpc>
                <a:spcPct val="150000"/>
              </a:lnSpc>
              <a:buAutoNum type="arabicPeriod"/>
            </a:pPr>
            <a:r>
              <a:rPr lang="en-US" altLang="zh-CN" sz="4000" b="1" dirty="0">
                <a:solidFill>
                  <a:srgbClr val="6600FF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 </a:t>
            </a:r>
            <a:r>
              <a:rPr lang="zh-CN" altLang="en-US" sz="4000" b="1" dirty="0">
                <a:solidFill>
                  <a:srgbClr val="6600FF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虚拟语气在其他情况下的用法</a:t>
            </a:r>
            <a:endParaRPr lang="zh-CN" altLang="en-US" sz="4000" b="1" dirty="0">
              <a:solidFill>
                <a:srgbClr val="6600FF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4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7" grpId="0" bldLvl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8548" name="Text Box 4"/>
          <p:cNvSpPr txBox="1"/>
          <p:nvPr/>
        </p:nvSpPr>
        <p:spPr>
          <a:xfrm>
            <a:off x="827088" y="1916113"/>
            <a:ext cx="7632700" cy="460375"/>
          </a:xfrm>
          <a:prstGeom prst="rect">
            <a:avLst/>
          </a:prstGeom>
          <a:solidFill>
            <a:srgbClr val="C9E4BA"/>
          </a:solidFill>
          <a:ln w="9525" cap="flat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endParaRPr lang="zh-CN" altLang="en-US" sz="2400" dirty="0">
              <a:latin typeface="Arial" panose="020B0604020202020204" pitchFamily="34" charset="0"/>
            </a:endParaRPr>
          </a:p>
        </p:txBody>
      </p:sp>
      <p:sp>
        <p:nvSpPr>
          <p:cNvPr id="108549" name="Text Box 5"/>
          <p:cNvSpPr txBox="1"/>
          <p:nvPr/>
        </p:nvSpPr>
        <p:spPr>
          <a:xfrm>
            <a:off x="395605" y="1844675"/>
            <a:ext cx="8368030" cy="987425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noAutofit/>
          </a:bodyPr>
          <a:p>
            <a:pPr eaLnBrk="1" hangingPunct="1"/>
            <a:r>
              <a:rPr lang="en-US" altLang="zh-CN" sz="2800" dirty="0">
                <a:latin typeface="Arial" panose="020B0604020202020204" pitchFamily="34" charset="0"/>
              </a:rPr>
              <a:t>It is time that everyone </a:t>
            </a:r>
            <a:r>
              <a:rPr lang="en-US" altLang="zh-CN" sz="2800" dirty="0">
                <a:solidFill>
                  <a:srgbClr val="FF0000"/>
                </a:solidFill>
                <a:latin typeface="Arial" panose="020B0604020202020204" pitchFamily="34" charset="0"/>
              </a:rPr>
              <a:t>should/ took action</a:t>
            </a:r>
            <a:r>
              <a:rPr lang="en-US" altLang="zh-CN" sz="2800" dirty="0">
                <a:latin typeface="Arial" panose="020B0604020202020204" pitchFamily="34" charset="0"/>
              </a:rPr>
              <a:t> to make a change . </a:t>
            </a:r>
            <a:endParaRPr lang="zh-CN" altLang="en-US" sz="2800" dirty="0">
              <a:latin typeface="Arial" panose="020B0604020202020204" pitchFamily="34" charset="0"/>
            </a:endParaRPr>
          </a:p>
        </p:txBody>
      </p:sp>
      <p:sp>
        <p:nvSpPr>
          <p:cNvPr id="108550" name="Text Box 6"/>
          <p:cNvSpPr txBox="1"/>
          <p:nvPr/>
        </p:nvSpPr>
        <p:spPr>
          <a:xfrm>
            <a:off x="1475423" y="3644900"/>
            <a:ext cx="4826000" cy="460375"/>
          </a:xfrm>
          <a:prstGeom prst="rect">
            <a:avLst/>
          </a:prstGeom>
          <a:solidFill>
            <a:srgbClr val="FFFF00"/>
          </a:solidFill>
          <a:ln w="9525" cap="flat" cmpd="sng">
            <a:solidFill>
              <a:srgbClr val="66CCFF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en-US" altLang="zh-CN" sz="2400" dirty="0">
                <a:solidFill>
                  <a:schemeClr val="tx1"/>
                </a:solidFill>
                <a:latin typeface="Arial" panose="020B0604020202020204" pitchFamily="34" charset="0"/>
              </a:rPr>
              <a:t>should</a:t>
            </a:r>
            <a:r>
              <a:rPr lang="zh-CN" altLang="en-US" sz="2400" dirty="0">
                <a:solidFill>
                  <a:schemeClr val="tx1"/>
                </a:solidFill>
                <a:latin typeface="Arial" panose="020B0604020202020204" pitchFamily="34" charset="0"/>
              </a:rPr>
              <a:t>此时不能省略 </a:t>
            </a:r>
            <a:endParaRPr lang="zh-CN" altLang="en-US" sz="24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9700" name="Rectangle 7"/>
          <p:cNvSpPr/>
          <p:nvPr/>
        </p:nvSpPr>
        <p:spPr>
          <a:xfrm>
            <a:off x="3132138" y="476250"/>
            <a:ext cx="2336800" cy="579438"/>
          </a:xfrm>
          <a:prstGeom prst="rect">
            <a:avLst/>
          </a:prstGeom>
          <a:solidFill>
            <a:srgbClr val="CC0000"/>
          </a:solidFill>
          <a:ln w="9525">
            <a:noFill/>
          </a:ln>
        </p:spPr>
        <p:txBody>
          <a:bodyPr wrap="none" anchor="ctr" anchorCtr="0">
            <a:spAutoFit/>
          </a:bodyPr>
          <a:p>
            <a:pPr eaLnBrk="1" hangingPunct="1"/>
            <a:r>
              <a:rPr lang="zh-CN" altLang="en-US" sz="3200" b="1" dirty="0">
                <a:latin typeface="Arial" panose="020B0604020202020204" pitchFamily="34" charset="0"/>
              </a:rPr>
              <a:t>五 定语从句</a:t>
            </a:r>
            <a:endParaRPr lang="zh-CN" altLang="en-US" sz="3200" b="1" dirty="0">
              <a:latin typeface="Arial" panose="020B0604020202020204" pitchFamily="34" charset="0"/>
            </a:endParaRPr>
          </a:p>
        </p:txBody>
      </p:sp>
      <p:sp>
        <p:nvSpPr>
          <p:cNvPr id="30721" name="Text Box 2"/>
          <p:cNvSpPr txBox="1"/>
          <p:nvPr/>
        </p:nvSpPr>
        <p:spPr>
          <a:xfrm>
            <a:off x="35560" y="332105"/>
            <a:ext cx="8893175" cy="1388745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txBody>
          <a:bodyPr lIns="93600" tIns="46800" rIns="93600" bIns="46800">
            <a:noAutofit/>
          </a:bodyPr>
          <a:p>
            <a:pPr marL="342900" indent="-342900" eaLnBrk="1" hangingPunct="1">
              <a:spcBef>
                <a:spcPct val="50000"/>
              </a:spcBef>
            </a:pPr>
            <a:r>
              <a:rPr lang="zh-CN" altLang="en-US" sz="4400" b="1" dirty="0">
                <a:latin typeface="Times New Roman" panose="02020603050405020304" charset="0"/>
                <a:ea typeface="华文新魏" panose="02010800040101010101" pitchFamily="2" charset="-122"/>
              </a:rPr>
              <a:t>三、</a:t>
            </a:r>
            <a:r>
              <a:rPr lang="zh-CN" altLang="en-US" sz="3600" dirty="0">
                <a:sym typeface="+mn-ea"/>
              </a:rPr>
              <a:t>用在</a:t>
            </a:r>
            <a:r>
              <a:rPr lang="en-US" altLang="zh-CN" sz="3600" dirty="0">
                <a:sym typeface="+mn-ea"/>
              </a:rPr>
              <a:t>It is (about/high) time (that)…</a:t>
            </a:r>
            <a:r>
              <a:rPr lang="zh-CN" altLang="en-US" sz="3600" dirty="0">
                <a:sym typeface="+mn-ea"/>
              </a:rPr>
              <a:t>句型中，其中</a:t>
            </a:r>
            <a:r>
              <a:rPr lang="en-US" altLang="zh-CN" sz="3600" dirty="0">
                <a:sym typeface="+mn-ea"/>
              </a:rPr>
              <a:t>that-</a:t>
            </a:r>
            <a:r>
              <a:rPr lang="zh-CN" altLang="en-US" sz="3600" dirty="0">
                <a:sym typeface="+mn-ea"/>
              </a:rPr>
              <a:t>从句属于定语从句范畴。</a:t>
            </a:r>
            <a:endParaRPr lang="zh-CN" altLang="en-US" sz="3600" dirty="0">
              <a:latin typeface="Arial" panose="020B0604020202020204" pitchFamily="34" charset="0"/>
            </a:endParaRPr>
          </a:p>
          <a:p>
            <a:pPr marL="342900" indent="-342900" eaLnBrk="1" hangingPunct="1">
              <a:spcBef>
                <a:spcPct val="50000"/>
              </a:spcBef>
            </a:pPr>
            <a:endParaRPr lang="zh-CN" altLang="en-US" sz="3600" b="1" dirty="0">
              <a:latin typeface="华文新魏" panose="02010800040101010101" pitchFamily="2" charset="-122"/>
              <a:ea typeface="华文新魏" panose="02010800040101010101" pitchFamily="2" charset="-122"/>
              <a:cs typeface="华文新魏" panose="0201080004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8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8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9">
                                            <p:txEl>
                                              <p:charRg st="0" end="4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8549">
                                            <p:txEl>
                                              <p:charRg st="0" end="4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8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548" grpId="0" bldLvl="0" animBg="1"/>
      <p:bldP spid="108549" grpId="0" animBg="1" uiExpand="1" build="p"/>
      <p:bldP spid="108550" grpId="0" bldLvl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1378" name="Text Box 2"/>
          <p:cNvSpPr txBox="1"/>
          <p:nvPr/>
        </p:nvSpPr>
        <p:spPr>
          <a:xfrm>
            <a:off x="467360" y="2564765"/>
            <a:ext cx="7632700" cy="33655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rgbClr val="9E2E81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pPr eaLnBrk="1" hangingPunct="1">
              <a:spcBef>
                <a:spcPct val="20000"/>
              </a:spcBef>
            </a:pPr>
            <a:r>
              <a:rPr lang="en-US" altLang="zh-CN" sz="2800" dirty="0">
                <a:latin typeface="Arial" panose="020B0604020202020204" pitchFamily="34" charset="0"/>
              </a:rPr>
              <a:t>She looked after the orphan as if he _______ (is) her own child.</a:t>
            </a:r>
            <a:endParaRPr lang="en-US" altLang="zh-CN" sz="28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20000"/>
              </a:spcBef>
            </a:pPr>
            <a:r>
              <a:rPr lang="en-US" altLang="zh-CN" sz="2800" dirty="0">
                <a:latin typeface="Arial" panose="020B0604020202020204" pitchFamily="34" charset="0"/>
              </a:rPr>
              <a:t>I don’t like Mary. She talks as if she _______ (know) everything.</a:t>
            </a:r>
            <a:endParaRPr lang="en-US" altLang="zh-CN" sz="28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20000"/>
              </a:spcBef>
            </a:pPr>
            <a:r>
              <a:rPr lang="en-US" altLang="zh-CN" sz="2800" dirty="0">
                <a:latin typeface="Arial" panose="020B0604020202020204" pitchFamily="34" charset="0"/>
              </a:rPr>
              <a:t>They are talking as if they ___________ (are) friends for many years.</a:t>
            </a:r>
            <a:endParaRPr lang="en-US" altLang="zh-CN" sz="28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20000"/>
              </a:spcBef>
            </a:pPr>
            <a:endParaRPr lang="en-US" altLang="zh-CN" sz="2800" dirty="0">
              <a:latin typeface="Arial" panose="020B0604020202020204" pitchFamily="34" charset="0"/>
            </a:endParaRPr>
          </a:p>
        </p:txBody>
      </p:sp>
      <p:sp>
        <p:nvSpPr>
          <p:cNvPr id="101380" name="Text Box 4"/>
          <p:cNvSpPr txBox="1"/>
          <p:nvPr/>
        </p:nvSpPr>
        <p:spPr>
          <a:xfrm>
            <a:off x="683895" y="6092825"/>
            <a:ext cx="7877810" cy="521970"/>
          </a:xfrm>
          <a:prstGeom prst="rect">
            <a:avLst/>
          </a:prstGeom>
          <a:solidFill>
            <a:srgbClr val="FFFF00"/>
          </a:solidFill>
          <a:ln w="9525" cap="flat" cmpd="sng">
            <a:solidFill>
              <a:srgbClr val="66CCFF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>
            <a:spAutoFit/>
          </a:bodyPr>
          <a:p>
            <a:pPr eaLnBrk="1" hangingPunct="1">
              <a:spcBef>
                <a:spcPct val="50000"/>
              </a:spcBef>
            </a:pPr>
            <a:r>
              <a:rPr lang="zh-CN" altLang="en-US" sz="2800" dirty="0">
                <a:solidFill>
                  <a:schemeClr val="tx1"/>
                </a:solidFill>
                <a:latin typeface="Arial" panose="020B0604020202020204" pitchFamily="34" charset="0"/>
              </a:rPr>
              <a:t>从句的谓语形式与</a:t>
            </a:r>
            <a:r>
              <a:rPr lang="en-US" altLang="zh-CN" sz="2800" dirty="0">
                <a:solidFill>
                  <a:schemeClr val="tx1"/>
                </a:solidFill>
                <a:latin typeface="Arial" panose="020B0604020202020204" pitchFamily="34" charset="0"/>
              </a:rPr>
              <a:t>wish</a:t>
            </a:r>
            <a:r>
              <a:rPr lang="zh-CN" altLang="en-US" sz="2800" dirty="0">
                <a:solidFill>
                  <a:schemeClr val="tx1"/>
                </a:solidFill>
                <a:latin typeface="Arial" panose="020B0604020202020204" pitchFamily="34" charset="0"/>
              </a:rPr>
              <a:t>后的宾语从句相同</a:t>
            </a:r>
            <a:r>
              <a:rPr lang="zh-CN" altLang="en-US" sz="2800" dirty="0">
                <a:solidFill>
                  <a:schemeClr val="bg1"/>
                </a:solidFill>
                <a:latin typeface="Arial" panose="020B0604020202020204" pitchFamily="34" charset="0"/>
              </a:rPr>
              <a:t>。</a:t>
            </a:r>
            <a:endParaRPr lang="zh-CN" altLang="en-US" sz="28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01381" name="Text Box 5"/>
          <p:cNvSpPr txBox="1"/>
          <p:nvPr/>
        </p:nvSpPr>
        <p:spPr>
          <a:xfrm>
            <a:off x="6443663" y="2636520"/>
            <a:ext cx="1079500" cy="528638"/>
          </a:xfrm>
          <a:prstGeom prst="rect">
            <a:avLst/>
          </a:prstGeom>
          <a:solidFill>
            <a:srgbClr val="9E2E81"/>
          </a:solidFill>
          <a:ln w="9525" cap="flat" cmpd="sng">
            <a:solidFill>
              <a:srgbClr val="66CCFF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en-US" altLang="zh-CN" sz="2800" dirty="0">
                <a:solidFill>
                  <a:schemeClr val="bg1"/>
                </a:solidFill>
                <a:latin typeface="Arial" panose="020B0604020202020204" pitchFamily="34" charset="0"/>
              </a:rPr>
              <a:t>were</a:t>
            </a:r>
            <a:endParaRPr lang="en-US" altLang="zh-CN" sz="28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01382" name="Text Box 6"/>
          <p:cNvSpPr txBox="1"/>
          <p:nvPr/>
        </p:nvSpPr>
        <p:spPr>
          <a:xfrm>
            <a:off x="6372225" y="3464560"/>
            <a:ext cx="1079500" cy="528638"/>
          </a:xfrm>
          <a:prstGeom prst="rect">
            <a:avLst/>
          </a:prstGeom>
          <a:solidFill>
            <a:srgbClr val="9E2E81"/>
          </a:solidFill>
          <a:ln w="9525" cap="flat" cmpd="sng">
            <a:solidFill>
              <a:srgbClr val="66CCFF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en-US" altLang="zh-CN" sz="2800" dirty="0">
                <a:solidFill>
                  <a:schemeClr val="bg1"/>
                </a:solidFill>
                <a:latin typeface="Arial" panose="020B0604020202020204" pitchFamily="34" charset="0"/>
              </a:rPr>
              <a:t>knew</a:t>
            </a:r>
            <a:endParaRPr lang="en-US" altLang="zh-CN" sz="28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01383" name="Text Box 7"/>
          <p:cNvSpPr txBox="1"/>
          <p:nvPr/>
        </p:nvSpPr>
        <p:spPr>
          <a:xfrm>
            <a:off x="4931728" y="4292283"/>
            <a:ext cx="1728787" cy="528637"/>
          </a:xfrm>
          <a:prstGeom prst="rect">
            <a:avLst/>
          </a:prstGeom>
          <a:solidFill>
            <a:srgbClr val="9E2E81"/>
          </a:solidFill>
          <a:ln w="9525" cap="flat" cmpd="sng">
            <a:solidFill>
              <a:srgbClr val="66CCFF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en-US" altLang="zh-CN" sz="2800" dirty="0">
                <a:solidFill>
                  <a:schemeClr val="bg1"/>
                </a:solidFill>
                <a:latin typeface="Arial" panose="020B0604020202020204" pitchFamily="34" charset="0"/>
              </a:rPr>
              <a:t>had been</a:t>
            </a:r>
            <a:endParaRPr lang="en-US" altLang="zh-CN" sz="28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30721" name="Text Box 2"/>
          <p:cNvSpPr txBox="1"/>
          <p:nvPr/>
        </p:nvSpPr>
        <p:spPr>
          <a:xfrm>
            <a:off x="0" y="0"/>
            <a:ext cx="8893175" cy="1446530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spcBef>
                <a:spcPct val="50000"/>
              </a:spcBef>
            </a:pPr>
            <a:r>
              <a:rPr lang="zh-CN" altLang="en-US" sz="4400" b="1" dirty="0">
                <a:latin typeface="Times New Roman" panose="02020603050405020304" charset="0"/>
                <a:ea typeface="华文新魏" panose="02010800040101010101" pitchFamily="2" charset="-122"/>
              </a:rPr>
              <a:t>四、</a:t>
            </a:r>
            <a:r>
              <a:rPr lang="zh-CN" altLang="en-US" sz="4400" dirty="0">
                <a:latin typeface="华文新魏" panose="02010800040101010101" pitchFamily="2" charset="-122"/>
                <a:ea typeface="华文新魏" panose="02010800040101010101" pitchFamily="2" charset="-122"/>
                <a:cs typeface="华文新魏" panose="02010800040101010101" pitchFamily="2" charset="-122"/>
                <a:sym typeface="+mn-ea"/>
              </a:rPr>
              <a:t>用于</a:t>
            </a:r>
            <a:r>
              <a:rPr lang="en-US" altLang="zh-CN" sz="4400" dirty="0">
                <a:latin typeface="华文新魏" panose="02010800040101010101" pitchFamily="2" charset="-122"/>
                <a:ea typeface="华文新魏" panose="02010800040101010101" pitchFamily="2" charset="-122"/>
                <a:cs typeface="华文新魏" panose="02010800040101010101" pitchFamily="2" charset="-122"/>
                <a:sym typeface="+mn-ea"/>
              </a:rPr>
              <a:t>as if/as though</a:t>
            </a:r>
            <a:r>
              <a:rPr lang="zh-CN" altLang="en-US" sz="4400" dirty="0">
                <a:latin typeface="华文新魏" panose="02010800040101010101" pitchFamily="2" charset="-122"/>
                <a:ea typeface="华文新魏" panose="02010800040101010101" pitchFamily="2" charset="-122"/>
                <a:cs typeface="华文新魏" panose="02010800040101010101" pitchFamily="2" charset="-122"/>
                <a:sym typeface="+mn-ea"/>
              </a:rPr>
              <a:t>引导的状语从句中，意为</a:t>
            </a:r>
            <a:r>
              <a:rPr lang="en-US" altLang="zh-CN" sz="4400" dirty="0">
                <a:latin typeface="华文新魏" panose="02010800040101010101" pitchFamily="2" charset="-122"/>
                <a:ea typeface="华文新魏" panose="02010800040101010101" pitchFamily="2" charset="-122"/>
                <a:cs typeface="华文新魏" panose="02010800040101010101" pitchFamily="2" charset="-122"/>
                <a:sym typeface="+mn-ea"/>
              </a:rPr>
              <a:t>“</a:t>
            </a:r>
            <a:r>
              <a:rPr lang="zh-CN" altLang="en-US" sz="4400" dirty="0">
                <a:latin typeface="华文新魏" panose="02010800040101010101" pitchFamily="2" charset="-122"/>
                <a:ea typeface="华文新魏" panose="02010800040101010101" pitchFamily="2" charset="-122"/>
                <a:cs typeface="华文新魏" panose="02010800040101010101" pitchFamily="2" charset="-122"/>
                <a:sym typeface="+mn-ea"/>
              </a:rPr>
              <a:t>好像，似乎</a:t>
            </a:r>
            <a:r>
              <a:rPr lang="en-US" altLang="zh-CN" sz="4400" dirty="0">
                <a:latin typeface="华文新魏" panose="02010800040101010101" pitchFamily="2" charset="-122"/>
                <a:ea typeface="华文新魏" panose="02010800040101010101" pitchFamily="2" charset="-122"/>
                <a:cs typeface="华文新魏" panose="02010800040101010101" pitchFamily="2" charset="-122"/>
                <a:sym typeface="+mn-ea"/>
              </a:rPr>
              <a:t>”</a:t>
            </a:r>
            <a:r>
              <a:rPr lang="zh-CN" altLang="en-US" sz="4400" dirty="0">
                <a:latin typeface="华文新魏" panose="02010800040101010101" pitchFamily="2" charset="-122"/>
                <a:ea typeface="华文新魏" panose="02010800040101010101" pitchFamily="2" charset="-122"/>
                <a:cs typeface="华文新魏" panose="02010800040101010101" pitchFamily="2" charset="-122"/>
                <a:sym typeface="+mn-ea"/>
              </a:rPr>
              <a:t>。</a:t>
            </a:r>
            <a:endParaRPr lang="zh-CN" altLang="en-US" sz="4400" b="1" dirty="0">
              <a:latin typeface="华文新魏" panose="02010800040101010101" pitchFamily="2" charset="-122"/>
              <a:ea typeface="华文新魏" panose="02010800040101010101" pitchFamily="2" charset="-122"/>
              <a:cs typeface="华文新魏" panose="0201080004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1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1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1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1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1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378" grpId="0" bldLvl="0" animBg="1"/>
      <p:bldP spid="101380" grpId="0" bldLvl="0" animBg="1"/>
      <p:bldP spid="101381" grpId="0" bldLvl="0" animBg="1"/>
      <p:bldP spid="101382" grpId="0" bldLvl="0" animBg="1"/>
      <p:bldP spid="101383" grpId="0" bldLvl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8433" name="Text Box 2"/>
          <p:cNvSpPr txBox="1"/>
          <p:nvPr/>
        </p:nvSpPr>
        <p:spPr>
          <a:xfrm>
            <a:off x="2124075" y="0"/>
            <a:ext cx="4968875" cy="762000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spcBef>
                <a:spcPct val="50000"/>
              </a:spcBef>
            </a:pPr>
            <a:r>
              <a:rPr lang="zh-CN" altLang="en-US" sz="44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主从句的谓语形式</a:t>
            </a:r>
            <a:endParaRPr lang="zh-CN" altLang="en-US" sz="4400" b="1" dirty="0">
              <a:solidFill>
                <a:schemeClr val="accent2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34" name="Line 3"/>
          <p:cNvSpPr/>
          <p:nvPr/>
        </p:nvSpPr>
        <p:spPr>
          <a:xfrm>
            <a:off x="179388" y="1052513"/>
            <a:ext cx="8785225" cy="0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35" name="Line 4"/>
          <p:cNvSpPr/>
          <p:nvPr/>
        </p:nvSpPr>
        <p:spPr>
          <a:xfrm>
            <a:off x="1908175" y="1052513"/>
            <a:ext cx="0" cy="5616575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36" name="Line 5"/>
          <p:cNvSpPr/>
          <p:nvPr/>
        </p:nvSpPr>
        <p:spPr>
          <a:xfrm>
            <a:off x="5364163" y="1052513"/>
            <a:ext cx="0" cy="5616575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37" name="Line 6"/>
          <p:cNvSpPr/>
          <p:nvPr/>
        </p:nvSpPr>
        <p:spPr>
          <a:xfrm>
            <a:off x="179388" y="6669088"/>
            <a:ext cx="8785225" cy="0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38" name="Line 7"/>
          <p:cNvSpPr/>
          <p:nvPr/>
        </p:nvSpPr>
        <p:spPr>
          <a:xfrm>
            <a:off x="8964613" y="1052513"/>
            <a:ext cx="0" cy="5616575"/>
          </a:xfrm>
          <a:prstGeom prst="line">
            <a:avLst/>
          </a:prstGeom>
          <a:ln w="57150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39" name="Line 8"/>
          <p:cNvSpPr/>
          <p:nvPr/>
        </p:nvSpPr>
        <p:spPr>
          <a:xfrm flipH="1">
            <a:off x="179388" y="1052513"/>
            <a:ext cx="0" cy="5616575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40" name="Line 9"/>
          <p:cNvSpPr/>
          <p:nvPr/>
        </p:nvSpPr>
        <p:spPr>
          <a:xfrm>
            <a:off x="179388" y="2060575"/>
            <a:ext cx="8785225" cy="0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41" name="Line 10"/>
          <p:cNvSpPr/>
          <p:nvPr/>
        </p:nvSpPr>
        <p:spPr>
          <a:xfrm>
            <a:off x="179388" y="3429000"/>
            <a:ext cx="8785225" cy="0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42" name="Line 11"/>
          <p:cNvSpPr/>
          <p:nvPr/>
        </p:nvSpPr>
        <p:spPr>
          <a:xfrm flipV="1">
            <a:off x="179388" y="4797425"/>
            <a:ext cx="8785225" cy="0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43" name="Text Box 12"/>
          <p:cNvSpPr txBox="1"/>
          <p:nvPr/>
        </p:nvSpPr>
        <p:spPr>
          <a:xfrm>
            <a:off x="395288" y="1196975"/>
            <a:ext cx="1295400" cy="701675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spcBef>
                <a:spcPct val="50000"/>
              </a:spcBef>
            </a:pPr>
            <a:r>
              <a:rPr lang="zh-CN" altLang="en-US" sz="40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时间</a:t>
            </a:r>
            <a:endParaRPr lang="zh-CN" altLang="en-US" sz="4000" b="1" dirty="0">
              <a:solidFill>
                <a:schemeClr val="accent2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44" name="Text Box 13"/>
          <p:cNvSpPr txBox="1"/>
          <p:nvPr/>
        </p:nvSpPr>
        <p:spPr>
          <a:xfrm>
            <a:off x="1908175" y="1125538"/>
            <a:ext cx="3529013" cy="579437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spcBef>
                <a:spcPct val="50000"/>
              </a:spcBef>
            </a:pPr>
            <a:r>
              <a:rPr lang="en-US" altLang="zh-CN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If </a:t>
            </a:r>
            <a:r>
              <a:rPr lang="zh-CN" altLang="en-US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从句的谓语形式</a:t>
            </a:r>
            <a:endParaRPr lang="zh-CN" altLang="en-US" sz="3200" b="1" dirty="0">
              <a:solidFill>
                <a:schemeClr val="accent2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45" name="Text Box 14"/>
          <p:cNvSpPr txBox="1"/>
          <p:nvPr/>
        </p:nvSpPr>
        <p:spPr>
          <a:xfrm>
            <a:off x="5435600" y="1125538"/>
            <a:ext cx="3457575" cy="579437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algn="ctr" eaLnBrk="1" hangingPunct="1">
              <a:spcBef>
                <a:spcPct val="50000"/>
              </a:spcBef>
            </a:pPr>
            <a:r>
              <a:rPr lang="zh-CN" altLang="en-US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主句的谓语形式</a:t>
            </a:r>
            <a:endParaRPr lang="zh-CN" altLang="en-US" sz="3200" b="1" dirty="0">
              <a:solidFill>
                <a:schemeClr val="accent2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46" name="Text Box 15"/>
          <p:cNvSpPr txBox="1"/>
          <p:nvPr/>
        </p:nvSpPr>
        <p:spPr>
          <a:xfrm>
            <a:off x="250825" y="2276475"/>
            <a:ext cx="1657350" cy="823913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spcBef>
                <a:spcPct val="50000"/>
              </a:spcBef>
            </a:pPr>
            <a:r>
              <a:rPr lang="zh-CN" altLang="en-US" sz="4800" b="1" dirty="0">
                <a:latin typeface="Times New Roman" panose="02020603050405020304" charset="0"/>
                <a:ea typeface="华文新魏" panose="02010800040101010101" pitchFamily="2" charset="-122"/>
              </a:rPr>
              <a:t>现在</a:t>
            </a:r>
            <a:endParaRPr lang="zh-CN" altLang="en-US" sz="4800" b="1" dirty="0"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47" name="Text Box 16"/>
          <p:cNvSpPr txBox="1"/>
          <p:nvPr/>
        </p:nvSpPr>
        <p:spPr>
          <a:xfrm>
            <a:off x="250825" y="3644900"/>
            <a:ext cx="1728788" cy="823913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spcBef>
                <a:spcPct val="50000"/>
              </a:spcBef>
            </a:pPr>
            <a:r>
              <a:rPr lang="zh-CN" altLang="en-US" sz="4800" b="1" dirty="0">
                <a:latin typeface="Times New Roman" panose="02020603050405020304" charset="0"/>
                <a:ea typeface="华文新魏" panose="02010800040101010101" pitchFamily="2" charset="-122"/>
              </a:rPr>
              <a:t>过去</a:t>
            </a:r>
            <a:endParaRPr lang="zh-CN" altLang="en-US" sz="4800" b="1" dirty="0"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48" name="Text Box 17"/>
          <p:cNvSpPr txBox="1"/>
          <p:nvPr/>
        </p:nvSpPr>
        <p:spPr>
          <a:xfrm>
            <a:off x="250825" y="5300663"/>
            <a:ext cx="1728788" cy="823912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spcBef>
                <a:spcPct val="50000"/>
              </a:spcBef>
            </a:pPr>
            <a:r>
              <a:rPr lang="zh-CN" altLang="en-US" sz="4800" b="1" dirty="0">
                <a:latin typeface="Times New Roman" panose="02020603050405020304" charset="0"/>
                <a:ea typeface="华文新魏" panose="02010800040101010101" pitchFamily="2" charset="-122"/>
              </a:rPr>
              <a:t>将来</a:t>
            </a:r>
            <a:endParaRPr lang="zh-CN" altLang="en-US" sz="4800" b="1" dirty="0"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49" name="Text Box 18"/>
          <p:cNvSpPr txBox="1"/>
          <p:nvPr/>
        </p:nvSpPr>
        <p:spPr>
          <a:xfrm>
            <a:off x="1908175" y="2492375"/>
            <a:ext cx="3276600" cy="646430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algn="ctr" eaLnBrk="1" hangingPunct="1">
              <a:spcBef>
                <a:spcPct val="50000"/>
              </a:spcBef>
            </a:pP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did / </a:t>
            </a:r>
            <a:r>
              <a:rPr lang="en-US" altLang="zh-CN" sz="3600" b="1" u="sng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were</a:t>
            </a:r>
            <a:endParaRPr lang="en-US" altLang="zh-CN" sz="3600" b="1" u="sng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50" name="Text Box 19"/>
          <p:cNvSpPr txBox="1"/>
          <p:nvPr/>
        </p:nvSpPr>
        <p:spPr>
          <a:xfrm>
            <a:off x="2268538" y="3716338"/>
            <a:ext cx="2519362" cy="646430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algn="ctr" eaLnBrk="1" hangingPunct="1">
              <a:spcBef>
                <a:spcPct val="50000"/>
              </a:spcBef>
            </a:pPr>
            <a:r>
              <a:rPr lang="en-US" altLang="zh-CN" sz="3600" b="1" u="sng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had</a:t>
            </a: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 done</a:t>
            </a:r>
            <a:endParaRPr lang="en-US" altLang="zh-CN" sz="3600" b="1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51" name="Text Box 20"/>
          <p:cNvSpPr txBox="1"/>
          <p:nvPr/>
        </p:nvSpPr>
        <p:spPr>
          <a:xfrm>
            <a:off x="5292725" y="2276475"/>
            <a:ext cx="3600450" cy="1077595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spcBef>
                <a:spcPct val="50000"/>
              </a:spcBef>
            </a:pPr>
            <a:r>
              <a:rPr lang="en-US" altLang="zh-CN" sz="3200" b="1" u="sng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would/could</a:t>
            </a:r>
            <a:r>
              <a:rPr lang="en-US" altLang="zh-CN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/should/might +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v</a:t>
            </a:r>
            <a:endParaRPr lang="en-US" altLang="zh-CN" sz="3200" b="1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52" name="Text Box 21"/>
          <p:cNvSpPr txBox="1"/>
          <p:nvPr/>
        </p:nvSpPr>
        <p:spPr>
          <a:xfrm>
            <a:off x="5219700" y="3500438"/>
            <a:ext cx="3708400" cy="1174750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lnSpc>
                <a:spcPct val="110000"/>
              </a:lnSpc>
              <a:spcBef>
                <a:spcPct val="50000"/>
              </a:spcBef>
            </a:pPr>
            <a:r>
              <a:rPr lang="en-US" altLang="zh-CN" sz="3200" b="1" u="sng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woul</a:t>
            </a:r>
            <a:r>
              <a:rPr lang="en-US" altLang="zh-CN" sz="3200" b="1" u="sng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d/could</a:t>
            </a:r>
            <a:r>
              <a:rPr lang="en-US" altLang="zh-CN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/should/might+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have done</a:t>
            </a:r>
            <a:endParaRPr lang="en-US" altLang="zh-CN" sz="3200" b="1" dirty="0">
              <a:solidFill>
                <a:schemeClr val="accent2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53" name="Text Box 22"/>
          <p:cNvSpPr txBox="1"/>
          <p:nvPr/>
        </p:nvSpPr>
        <p:spPr>
          <a:xfrm>
            <a:off x="1908175" y="4797425"/>
            <a:ext cx="3455988" cy="1864995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algn="ctr" eaLnBrk="1" hangingPunct="1">
              <a:spcBef>
                <a:spcPct val="10000"/>
              </a:spcBef>
            </a:pP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1. did / were</a:t>
            </a:r>
            <a:endParaRPr lang="en-US" altLang="zh-CN" sz="3600" b="1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  <a:p>
            <a:pPr marL="342900" indent="-342900" algn="ctr" eaLnBrk="1" hangingPunct="1">
              <a:spcBef>
                <a:spcPct val="10000"/>
              </a:spcBef>
            </a:pP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2. </a:t>
            </a:r>
            <a:r>
              <a:rPr lang="en-US" altLang="zh-CN" sz="3600" b="1" u="sng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should</a:t>
            </a: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 do</a:t>
            </a:r>
            <a:endParaRPr lang="en-US" altLang="zh-CN" sz="3600" b="1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  <a:p>
            <a:pPr marL="342900" indent="-342900" algn="ctr" eaLnBrk="1" hangingPunct="1">
              <a:spcBef>
                <a:spcPct val="10000"/>
              </a:spcBef>
            </a:pP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3. were to do</a:t>
            </a:r>
            <a:endParaRPr lang="en-US" altLang="zh-CN" sz="3600" b="1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54" name="Text Box 23"/>
          <p:cNvSpPr txBox="1"/>
          <p:nvPr/>
        </p:nvSpPr>
        <p:spPr>
          <a:xfrm>
            <a:off x="5364163" y="5013325"/>
            <a:ext cx="3581400" cy="1077595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spcBef>
                <a:spcPct val="10000"/>
              </a:spcBef>
            </a:pPr>
            <a:r>
              <a:rPr lang="en-US" altLang="zh-CN" sz="3200" b="1" u="sng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would</a:t>
            </a:r>
            <a:r>
              <a:rPr lang="en-US" altLang="zh-CN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/could/should/might + 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v</a:t>
            </a:r>
            <a:endParaRPr lang="en-US" altLang="zh-CN" sz="3200" b="1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-188595" y="274955"/>
            <a:ext cx="9180830" cy="1143000"/>
          </a:xfrm>
        </p:spPr>
        <p:txBody>
          <a:bodyPr/>
          <a:p>
            <a:r>
              <a:rPr lang="zh-CN" altLang="en-US" sz="3600"/>
              <a:t>含蓄条件句（省略了</a:t>
            </a:r>
            <a:r>
              <a:rPr lang="en-US" altLang="zh-CN" sz="3600"/>
              <a:t>If</a:t>
            </a:r>
            <a:r>
              <a:rPr lang="zh-CN" altLang="en-US" sz="3600"/>
              <a:t>的条件句，主句不变）</a:t>
            </a:r>
            <a:endParaRPr lang="zh-CN" altLang="en-US" sz="360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61925" y="1212215"/>
            <a:ext cx="8524875" cy="4914265"/>
          </a:xfrm>
        </p:spPr>
        <p:txBody>
          <a:bodyPr/>
          <a:p>
            <a:r>
              <a:rPr lang="zh-CN" altLang="en-US" dirty="0">
                <a:solidFill>
                  <a:srgbClr val="FF0000"/>
                </a:solidFill>
                <a:highlight>
                  <a:srgbClr val="FFFF00"/>
                </a:highlight>
                <a:latin typeface="Arial" panose="020B0604020202020204" pitchFamily="34" charset="0"/>
                <a:sym typeface="+mn-ea"/>
              </a:rPr>
              <a:t>与过去相反：</a:t>
            </a:r>
            <a:endParaRPr lang="en-US" altLang="zh-CN" dirty="0">
              <a:solidFill>
                <a:srgbClr val="FF0000"/>
              </a:solidFill>
              <a:highlight>
                <a:srgbClr val="FFFF00"/>
              </a:highlight>
              <a:latin typeface="Arial" panose="020B0604020202020204" pitchFamily="34" charset="0"/>
              <a:sym typeface="+mn-ea"/>
            </a:endParaRPr>
          </a:p>
          <a:p>
            <a:r>
              <a:rPr lang="en-US" altLang="zh-CN" dirty="0">
                <a:solidFill>
                  <a:srgbClr val="FF0000"/>
                </a:solidFill>
                <a:latin typeface="Arial" panose="020B0604020202020204" pitchFamily="34" charset="0"/>
                <a:sym typeface="+mn-ea"/>
              </a:rPr>
              <a:t>Without </a:t>
            </a:r>
            <a:r>
              <a:rPr lang="en-US" altLang="zh-CN" dirty="0">
                <a:latin typeface="Arial" panose="020B0604020202020204" pitchFamily="34" charset="0"/>
                <a:sym typeface="+mn-ea"/>
              </a:rPr>
              <a:t>/</a:t>
            </a:r>
            <a:r>
              <a:rPr lang="en-US" altLang="zh-CN" dirty="0">
                <a:solidFill>
                  <a:srgbClr val="FF3300"/>
                </a:solidFill>
                <a:latin typeface="Arial" panose="020B0604020202020204" pitchFamily="34" charset="0"/>
                <a:sym typeface="+mn-ea"/>
              </a:rPr>
              <a:t>But for</a:t>
            </a:r>
            <a:r>
              <a:rPr lang="en-US" altLang="zh-CN" dirty="0">
                <a:latin typeface="Arial" panose="020B0604020202020204" pitchFamily="34" charset="0"/>
                <a:sym typeface="+mn-ea"/>
              </a:rPr>
              <a:t> your advice,</a:t>
            </a:r>
            <a:r>
              <a:rPr lang="en-US" altLang="zh-CN" u="sng" dirty="0">
                <a:latin typeface="Arial" panose="020B0604020202020204" pitchFamily="34" charset="0"/>
                <a:sym typeface="+mn-ea"/>
              </a:rPr>
              <a:t> I </a:t>
            </a:r>
            <a:r>
              <a:rPr lang="en-US" altLang="zh-CN" u="sng" dirty="0">
                <a:solidFill>
                  <a:srgbClr val="0033CC"/>
                </a:solidFill>
                <a:latin typeface="Arial" panose="020B0604020202020204" pitchFamily="34" charset="0"/>
                <a:sym typeface="+mn-ea"/>
              </a:rPr>
              <a:t>would not have made</a:t>
            </a:r>
            <a:r>
              <a:rPr lang="en-US" altLang="zh-CN" u="sng" dirty="0">
                <a:latin typeface="Arial" panose="020B0604020202020204" pitchFamily="34" charset="0"/>
                <a:sym typeface="+mn-ea"/>
              </a:rPr>
              <a:t> such rapid progress. </a:t>
            </a:r>
            <a:r>
              <a:rPr lang="en-US" altLang="zh-CN" dirty="0">
                <a:latin typeface="Arial" panose="020B0604020202020204" pitchFamily="34" charset="0"/>
                <a:sym typeface="+mn-ea"/>
              </a:rPr>
              <a:t> </a:t>
            </a:r>
            <a:r>
              <a:rPr lang="zh-CN" altLang="en-US" dirty="0">
                <a:latin typeface="Arial" panose="020B0604020202020204" pitchFamily="34" charset="0"/>
                <a:sym typeface="+mn-ea"/>
              </a:rPr>
              <a:t>要不是</a:t>
            </a:r>
            <a:r>
              <a:rPr lang="en-US" altLang="zh-CN" dirty="0">
                <a:latin typeface="Arial" panose="020B0604020202020204" pitchFamily="34" charset="0"/>
                <a:sym typeface="+mn-ea"/>
              </a:rPr>
              <a:t>...</a:t>
            </a:r>
            <a:endParaRPr lang="zh-CN" altLang="en-US" dirty="0">
              <a:latin typeface="Arial" panose="020B0604020202020204" pitchFamily="34" charset="0"/>
              <a:sym typeface="+mn-ea"/>
            </a:endParaRPr>
          </a:p>
          <a:p>
            <a:r>
              <a:rPr lang="en-US" altLang="zh-CN">
                <a:sym typeface="+mn-ea"/>
              </a:rPr>
              <a:t>Thanks to your advice,</a:t>
            </a:r>
            <a:r>
              <a:rPr lang="en-US" altLang="zh-CN" u="sng">
                <a:sym typeface="+mn-ea"/>
              </a:rPr>
              <a:t> </a:t>
            </a:r>
            <a:r>
              <a:rPr lang="en-US" altLang="zh-CN" u="sng">
                <a:solidFill>
                  <a:srgbClr val="FF0000"/>
                </a:solidFill>
                <a:sym typeface="+mn-ea"/>
              </a:rPr>
              <a:t>otherwise/ or (else) </a:t>
            </a:r>
            <a:r>
              <a:rPr lang="en-US" altLang="zh-CN" u="sng">
                <a:sym typeface="+mn-ea"/>
              </a:rPr>
              <a:t> I </a:t>
            </a:r>
            <a:r>
              <a:rPr lang="en-US" altLang="zh-CN" u="sng">
                <a:solidFill>
                  <a:srgbClr val="0033CC"/>
                </a:solidFill>
                <a:sym typeface="+mn-ea"/>
              </a:rPr>
              <a:t>would not have make</a:t>
            </a:r>
            <a:r>
              <a:rPr lang="en-US" altLang="zh-CN" u="sng">
                <a:sym typeface="+mn-ea"/>
              </a:rPr>
              <a:t> such rapid progress.  </a:t>
            </a:r>
            <a:r>
              <a:rPr lang="zh-CN" altLang="en-US">
                <a:sym typeface="+mn-ea"/>
              </a:rPr>
              <a:t>否则</a:t>
            </a:r>
            <a:r>
              <a:rPr lang="en-US" altLang="zh-CN">
                <a:sym typeface="+mn-ea"/>
              </a:rPr>
              <a:t>...</a:t>
            </a:r>
            <a:endParaRPr lang="en-US" altLang="zh-CN"/>
          </a:p>
          <a:p>
            <a:r>
              <a:rPr lang="zh-CN" altLang="en-US" dirty="0">
                <a:solidFill>
                  <a:srgbClr val="FF0000"/>
                </a:solidFill>
                <a:highlight>
                  <a:srgbClr val="FFFF00"/>
                </a:highlight>
                <a:latin typeface="Arial" panose="020B0604020202020204" pitchFamily="34" charset="0"/>
                <a:sym typeface="+mn-ea"/>
              </a:rPr>
              <a:t>与现在</a:t>
            </a:r>
            <a:r>
              <a:rPr lang="en-US" altLang="zh-CN" dirty="0">
                <a:solidFill>
                  <a:srgbClr val="FF0000"/>
                </a:solidFill>
                <a:highlight>
                  <a:srgbClr val="FFFF00"/>
                </a:highlight>
                <a:latin typeface="Arial" panose="020B0604020202020204" pitchFamily="34" charset="0"/>
                <a:sym typeface="+mn-ea"/>
              </a:rPr>
              <a:t>/</a:t>
            </a:r>
            <a:r>
              <a:rPr lang="zh-CN" altLang="en-US" dirty="0">
                <a:solidFill>
                  <a:srgbClr val="FF0000"/>
                </a:solidFill>
                <a:highlight>
                  <a:srgbClr val="FFFF00"/>
                </a:highlight>
                <a:latin typeface="Arial" panose="020B0604020202020204" pitchFamily="34" charset="0"/>
                <a:sym typeface="+mn-ea"/>
              </a:rPr>
              <a:t>将来相反</a:t>
            </a:r>
            <a:r>
              <a:rPr lang="zh-CN" altLang="en-US" dirty="0">
                <a:solidFill>
                  <a:srgbClr val="FF0000"/>
                </a:solidFill>
                <a:latin typeface="Arial" panose="020B0604020202020204" pitchFamily="34" charset="0"/>
                <a:sym typeface="+mn-ea"/>
              </a:rPr>
              <a:t>：</a:t>
            </a:r>
            <a:endParaRPr lang="zh-CN" altLang="en-US" dirty="0">
              <a:solidFill>
                <a:srgbClr val="FF0000"/>
              </a:solidFill>
              <a:latin typeface="Arial" panose="020B0604020202020204" pitchFamily="34" charset="0"/>
              <a:sym typeface="+mn-ea"/>
            </a:endParaRPr>
          </a:p>
          <a:p>
            <a:r>
              <a:rPr lang="en-US" altLang="zh-CN" dirty="0">
                <a:solidFill>
                  <a:srgbClr val="FF0000"/>
                </a:solidFill>
                <a:latin typeface="Arial" panose="020B0604020202020204" pitchFamily="34" charset="0"/>
                <a:sym typeface="+mn-ea"/>
              </a:rPr>
              <a:t>Without </a:t>
            </a:r>
            <a:r>
              <a:rPr lang="en-US" altLang="zh-CN" dirty="0">
                <a:solidFill>
                  <a:schemeClr val="tx1"/>
                </a:solidFill>
                <a:latin typeface="Arial" panose="020B0604020202020204" pitchFamily="34" charset="0"/>
                <a:sym typeface="+mn-ea"/>
              </a:rPr>
              <a:t>your help, I </a:t>
            </a:r>
            <a:r>
              <a:rPr lang="en-US" altLang="zh-CN" u="sng" dirty="0">
                <a:solidFill>
                  <a:srgbClr val="0033CC"/>
                </a:solidFill>
                <a:latin typeface="Arial" panose="020B0604020202020204" pitchFamily="34" charset="0"/>
                <a:sym typeface="+mn-ea"/>
              </a:rPr>
              <a:t>wouldn’t be</a:t>
            </a:r>
            <a:r>
              <a:rPr lang="en-US" altLang="zh-CN" u="sng" dirty="0">
                <a:solidFill>
                  <a:schemeClr val="tx1"/>
                </a:solidFill>
                <a:latin typeface="Arial" panose="020B0604020202020204" pitchFamily="34" charset="0"/>
                <a:sym typeface="+mn-ea"/>
              </a:rPr>
              <a:t> where I am today/ in the future.</a:t>
            </a:r>
            <a:r>
              <a:rPr lang="en-US" altLang="zh-CN" dirty="0">
                <a:solidFill>
                  <a:schemeClr val="tx1"/>
                </a:solidFill>
                <a:latin typeface="Arial" panose="020B0604020202020204" pitchFamily="34" charset="0"/>
                <a:sym typeface="+mn-ea"/>
              </a:rPr>
              <a:t> </a:t>
            </a:r>
            <a:endParaRPr lang="en-US" altLang="zh-CN" dirty="0">
              <a:solidFill>
                <a:srgbClr val="FF0000"/>
              </a:solidFill>
              <a:latin typeface="Arial" panose="020B0604020202020204" pitchFamily="34" charset="0"/>
              <a:sym typeface="+mn-ea"/>
            </a:endParaRPr>
          </a:p>
          <a:p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315" y="260985"/>
            <a:ext cx="9036685" cy="6522085"/>
          </a:xfrm>
        </p:spPr>
        <p:txBody>
          <a:bodyPr/>
          <a:p>
            <a:r>
              <a:rPr lang="en-US" altLang="zh-CN" sz="2400" b="1">
                <a:solidFill>
                  <a:srgbClr val="FF0000"/>
                </a:solidFill>
              </a:rPr>
              <a:t>if only, wish, would rather, as if/though</a:t>
            </a:r>
            <a:r>
              <a:rPr lang="zh-CN" altLang="en-US" sz="2400" b="1">
                <a:solidFill>
                  <a:srgbClr val="FF0000"/>
                </a:solidFill>
              </a:rPr>
              <a:t>引导的从句的虚拟</a:t>
            </a:r>
            <a:endParaRPr lang="en-US" altLang="zh-CN" sz="2400" b="1">
              <a:solidFill>
                <a:srgbClr val="FF0000"/>
              </a:solidFill>
            </a:endParaRPr>
          </a:p>
          <a:p>
            <a:pPr>
              <a:lnSpc>
                <a:spcPct val="80000"/>
              </a:lnSpc>
            </a:pPr>
            <a:r>
              <a:rPr lang="zh-CN" altLang="en-US" sz="2400"/>
              <a:t>现在：</a:t>
            </a:r>
            <a:r>
              <a:rPr lang="en-US" altLang="zh-CN" sz="2400" u="sng"/>
              <a:t>If only</a:t>
            </a:r>
            <a:r>
              <a:rPr lang="en-US" altLang="zh-CN" sz="2400"/>
              <a:t> I </a:t>
            </a:r>
            <a:r>
              <a:rPr lang="en-US" altLang="zh-CN" sz="2400">
                <a:solidFill>
                  <a:srgbClr val="FF0000"/>
                </a:solidFill>
              </a:rPr>
              <a:t>were</a:t>
            </a:r>
            <a:r>
              <a:rPr lang="en-US" altLang="zh-CN" sz="2400"/>
              <a:t> a bird.                                              </a:t>
            </a:r>
            <a:endParaRPr lang="en-US" altLang="zh-CN" sz="2400"/>
          </a:p>
          <a:p>
            <a:pPr>
              <a:lnSpc>
                <a:spcPct val="80000"/>
              </a:lnSpc>
            </a:pPr>
            <a:r>
              <a:rPr lang="zh-CN" altLang="en-US" sz="2400"/>
              <a:t>过去：</a:t>
            </a:r>
            <a:r>
              <a:rPr lang="en-US" altLang="zh-CN" sz="2400" u="sng"/>
              <a:t> If only</a:t>
            </a:r>
            <a:r>
              <a:rPr lang="en-US" altLang="zh-CN" sz="2400"/>
              <a:t> I</a:t>
            </a:r>
            <a:r>
              <a:rPr lang="en-US" altLang="zh-CN" sz="2400">
                <a:solidFill>
                  <a:srgbClr val="FF0000"/>
                </a:solidFill>
              </a:rPr>
              <a:t> had listened </a:t>
            </a:r>
            <a:r>
              <a:rPr lang="en-US" altLang="zh-CN" sz="2400"/>
              <a:t>to your advice years ago. </a:t>
            </a:r>
            <a:endParaRPr lang="en-US" altLang="zh-CN" sz="2400"/>
          </a:p>
          <a:p>
            <a:pPr>
              <a:lnSpc>
                <a:spcPct val="80000"/>
              </a:lnSpc>
            </a:pPr>
            <a:r>
              <a:rPr lang="zh-CN" altLang="en-US" sz="2400"/>
              <a:t>将来：</a:t>
            </a:r>
            <a:r>
              <a:rPr lang="en-US" altLang="zh-CN" sz="2400" u="sng"/>
              <a:t> If only</a:t>
            </a:r>
            <a:r>
              <a:rPr lang="en-US" altLang="zh-CN" sz="2400"/>
              <a:t> he </a:t>
            </a:r>
            <a:r>
              <a:rPr lang="en-US" altLang="zh-CN" sz="2400">
                <a:solidFill>
                  <a:srgbClr val="FF0000"/>
                </a:solidFill>
              </a:rPr>
              <a:t>would/could</a:t>
            </a:r>
            <a:r>
              <a:rPr lang="en-US" altLang="zh-CN" sz="2400"/>
              <a:t> go to Tsinghua University. </a:t>
            </a:r>
            <a:endParaRPr lang="en-US" altLang="zh-CN" sz="2400"/>
          </a:p>
          <a:p>
            <a:pPr>
              <a:lnSpc>
                <a:spcPct val="80000"/>
              </a:lnSpc>
            </a:pPr>
            <a:endParaRPr lang="en-US" altLang="zh-CN" sz="2400"/>
          </a:p>
          <a:p>
            <a:pPr>
              <a:lnSpc>
                <a:spcPct val="80000"/>
              </a:lnSpc>
            </a:pPr>
            <a:r>
              <a:rPr lang="zh-CN" altLang="en-US" sz="2400"/>
              <a:t>现在：</a:t>
            </a:r>
            <a:r>
              <a:rPr lang="en-US" altLang="zh-CN" sz="2400" u="sng"/>
              <a:t>I wish</a:t>
            </a:r>
            <a:r>
              <a:rPr lang="en-US" altLang="zh-CN" sz="2400"/>
              <a:t> I</a:t>
            </a:r>
            <a:r>
              <a:rPr lang="en-US" altLang="zh-CN" sz="2400">
                <a:solidFill>
                  <a:srgbClr val="FF0000"/>
                </a:solidFill>
              </a:rPr>
              <a:t> knew</a:t>
            </a:r>
            <a:r>
              <a:rPr lang="en-US" altLang="zh-CN" sz="2400"/>
              <a:t> what to do.</a:t>
            </a:r>
            <a:endParaRPr lang="en-US" altLang="zh-CN" sz="2400"/>
          </a:p>
          <a:p>
            <a:pPr>
              <a:lnSpc>
                <a:spcPct val="80000"/>
              </a:lnSpc>
            </a:pPr>
            <a:r>
              <a:rPr lang="zh-CN" altLang="en-US" sz="2400"/>
              <a:t>过去：</a:t>
            </a:r>
            <a:r>
              <a:rPr lang="en-US" altLang="zh-CN" sz="2400" u="sng"/>
              <a:t>I wish</a:t>
            </a:r>
            <a:r>
              <a:rPr lang="en-US" altLang="zh-CN" sz="2400"/>
              <a:t> you </a:t>
            </a:r>
            <a:r>
              <a:rPr lang="en-US" altLang="zh-CN" sz="2400">
                <a:solidFill>
                  <a:srgbClr val="FF0000"/>
                </a:solidFill>
              </a:rPr>
              <a:t>had come</a:t>
            </a:r>
            <a:r>
              <a:rPr lang="en-US" altLang="zh-CN" sz="2400"/>
              <a:t> to our party last night. </a:t>
            </a:r>
            <a:endParaRPr lang="en-US" altLang="zh-CN" sz="2400"/>
          </a:p>
          <a:p>
            <a:pPr>
              <a:lnSpc>
                <a:spcPct val="80000"/>
              </a:lnSpc>
            </a:pPr>
            <a:r>
              <a:rPr lang="zh-CN" altLang="en-US" sz="2400"/>
              <a:t>将来：</a:t>
            </a:r>
            <a:r>
              <a:rPr lang="en-US" altLang="zh-CN" sz="2400" u="sng"/>
              <a:t>I wish</a:t>
            </a:r>
            <a:r>
              <a:rPr lang="en-US" altLang="zh-CN" sz="2400"/>
              <a:t> he </a:t>
            </a:r>
            <a:r>
              <a:rPr lang="en-US" altLang="zh-CN" sz="2400">
                <a:solidFill>
                  <a:srgbClr val="FF0000"/>
                </a:solidFill>
              </a:rPr>
              <a:t>would/could </a:t>
            </a:r>
            <a:r>
              <a:rPr lang="en-US" altLang="zh-CN" sz="2400"/>
              <a:t>try again. </a:t>
            </a:r>
            <a:endParaRPr lang="en-US" altLang="zh-CN" sz="2400"/>
          </a:p>
          <a:p>
            <a:pPr>
              <a:lnSpc>
                <a:spcPct val="80000"/>
              </a:lnSpc>
            </a:pPr>
            <a:endParaRPr lang="en-US" altLang="zh-CN" sz="2400"/>
          </a:p>
          <a:p>
            <a:pPr>
              <a:lnSpc>
                <a:spcPct val="80000"/>
              </a:lnSpc>
            </a:pPr>
            <a:r>
              <a:rPr lang="zh-CN" altLang="en-US" sz="2400">
                <a:sym typeface="+mn-ea"/>
              </a:rPr>
              <a:t>现在：</a:t>
            </a:r>
            <a:r>
              <a:rPr lang="en-US" altLang="zh-CN" sz="2400">
                <a:sym typeface="+mn-ea"/>
              </a:rPr>
              <a:t>He talks </a:t>
            </a:r>
            <a:r>
              <a:rPr lang="en-US" altLang="zh-CN" sz="2400" u="sng">
                <a:sym typeface="+mn-ea"/>
              </a:rPr>
              <a:t>as if </a:t>
            </a:r>
            <a:r>
              <a:rPr lang="en-US" altLang="zh-CN" sz="2400">
                <a:sym typeface="+mn-ea"/>
              </a:rPr>
              <a:t>he </a:t>
            </a:r>
            <a:r>
              <a:rPr lang="en-US" altLang="zh-CN" sz="2400">
                <a:solidFill>
                  <a:srgbClr val="FF0000"/>
                </a:solidFill>
                <a:sym typeface="+mn-ea"/>
              </a:rPr>
              <a:t>knew</a:t>
            </a:r>
            <a:r>
              <a:rPr lang="en-US" altLang="zh-CN" sz="2400">
                <a:sym typeface="+mn-ea"/>
              </a:rPr>
              <a:t> everything. </a:t>
            </a:r>
            <a:endParaRPr lang="en-US" altLang="zh-CN" sz="2400"/>
          </a:p>
          <a:p>
            <a:pPr>
              <a:lnSpc>
                <a:spcPct val="80000"/>
              </a:lnSpc>
            </a:pPr>
            <a:r>
              <a:rPr lang="zh-CN" altLang="en-US" sz="2400">
                <a:sym typeface="+mn-ea"/>
              </a:rPr>
              <a:t>过去：</a:t>
            </a:r>
            <a:r>
              <a:rPr lang="en-US" altLang="zh-CN" sz="2400">
                <a:sym typeface="+mn-ea"/>
              </a:rPr>
              <a:t>Why are you talking to me </a:t>
            </a:r>
            <a:r>
              <a:rPr lang="en-US" altLang="zh-CN" sz="2400" u="sng">
                <a:sym typeface="+mn-ea"/>
              </a:rPr>
              <a:t>as if</a:t>
            </a:r>
            <a:r>
              <a:rPr lang="en-US" altLang="zh-CN" sz="2400">
                <a:sym typeface="+mn-ea"/>
              </a:rPr>
              <a:t> </a:t>
            </a:r>
            <a:r>
              <a:rPr lang="en-US" altLang="zh-CN" sz="2400">
                <a:solidFill>
                  <a:srgbClr val="FF0000"/>
                </a:solidFill>
                <a:sym typeface="+mn-ea"/>
              </a:rPr>
              <a:t>I had done </a:t>
            </a:r>
            <a:r>
              <a:rPr lang="en-US" altLang="zh-CN" sz="2400">
                <a:sym typeface="+mn-ea"/>
              </a:rPr>
              <a:t>it? </a:t>
            </a:r>
            <a:endParaRPr lang="en-US" altLang="zh-CN" sz="2400"/>
          </a:p>
          <a:p>
            <a:pPr>
              <a:lnSpc>
                <a:spcPct val="80000"/>
              </a:lnSpc>
            </a:pPr>
            <a:r>
              <a:rPr lang="zh-CN" altLang="en-US" sz="2400">
                <a:sym typeface="+mn-ea"/>
              </a:rPr>
              <a:t>将来：</a:t>
            </a:r>
            <a:r>
              <a:rPr lang="en-US" altLang="zh-CN" sz="2400">
                <a:sym typeface="+mn-ea"/>
              </a:rPr>
              <a:t>Mr. Smith is so happy</a:t>
            </a:r>
            <a:r>
              <a:rPr lang="en-US" altLang="zh-CN" sz="2400" u="sng">
                <a:sym typeface="+mn-ea"/>
              </a:rPr>
              <a:t> as if </a:t>
            </a:r>
            <a:r>
              <a:rPr lang="en-US" altLang="zh-CN" sz="2400">
                <a:sym typeface="+mn-ea"/>
              </a:rPr>
              <a:t>he </a:t>
            </a:r>
            <a:r>
              <a:rPr lang="en-US" altLang="zh-CN" sz="2400">
                <a:solidFill>
                  <a:srgbClr val="FF0000"/>
                </a:solidFill>
                <a:sym typeface="+mn-ea"/>
              </a:rPr>
              <a:t>would/could</a:t>
            </a:r>
            <a:r>
              <a:rPr lang="en-US" altLang="zh-CN" sz="2400">
                <a:sym typeface="+mn-ea"/>
              </a:rPr>
              <a:t> fly.</a:t>
            </a:r>
            <a:endParaRPr lang="en-US" altLang="zh-CN" sz="2400"/>
          </a:p>
          <a:p>
            <a:pPr>
              <a:lnSpc>
                <a:spcPct val="80000"/>
              </a:lnSpc>
            </a:pPr>
            <a:endParaRPr lang="en-US" altLang="zh-CN" sz="2400"/>
          </a:p>
          <a:p>
            <a:pPr>
              <a:lnSpc>
                <a:spcPct val="80000"/>
              </a:lnSpc>
            </a:pPr>
            <a:r>
              <a:rPr lang="zh-CN" altLang="en-US" sz="2400"/>
              <a:t>现在：</a:t>
            </a:r>
            <a:r>
              <a:rPr lang="en-US" altLang="zh-CN" sz="2400" u="sng"/>
              <a:t>I’d rather</a:t>
            </a:r>
            <a:r>
              <a:rPr lang="en-US" altLang="zh-CN" sz="2400"/>
              <a:t> you </a:t>
            </a:r>
            <a:r>
              <a:rPr lang="en-US" altLang="zh-CN" sz="2400">
                <a:solidFill>
                  <a:srgbClr val="FF0000"/>
                </a:solidFill>
              </a:rPr>
              <a:t>took </a:t>
            </a:r>
            <a:r>
              <a:rPr lang="en-US" altLang="zh-CN" sz="2400">
                <a:solidFill>
                  <a:schemeClr val="tx1"/>
                </a:solidFill>
              </a:rPr>
              <a:t>me away now</a:t>
            </a:r>
            <a:r>
              <a:rPr lang="en-US" altLang="zh-CN" sz="2400"/>
              <a:t>.</a:t>
            </a:r>
            <a:endParaRPr lang="en-US" altLang="zh-CN" sz="2400"/>
          </a:p>
          <a:p>
            <a:pPr>
              <a:lnSpc>
                <a:spcPct val="80000"/>
              </a:lnSpc>
            </a:pPr>
            <a:r>
              <a:rPr lang="zh-CN" altLang="en-US" sz="2400"/>
              <a:t>过去：</a:t>
            </a:r>
            <a:r>
              <a:rPr lang="en-US" altLang="zh-CN" sz="2400" u="sng"/>
              <a:t>I’d rather</a:t>
            </a:r>
            <a:r>
              <a:rPr lang="en-US" altLang="zh-CN" sz="2400"/>
              <a:t> you </a:t>
            </a:r>
            <a:r>
              <a:rPr lang="en-US" altLang="zh-CN" sz="2400">
                <a:solidFill>
                  <a:srgbClr val="FF0000"/>
                </a:solidFill>
              </a:rPr>
              <a:t>hadn’t done</a:t>
            </a:r>
            <a:r>
              <a:rPr lang="en-US" altLang="zh-CN" sz="2400"/>
              <a:t> it. </a:t>
            </a:r>
            <a:endParaRPr lang="en-US" altLang="zh-CN" sz="2400"/>
          </a:p>
          <a:p>
            <a:pPr>
              <a:lnSpc>
                <a:spcPct val="80000"/>
              </a:lnSpc>
            </a:pPr>
            <a:r>
              <a:rPr lang="zh-CN" altLang="en-US" sz="2400"/>
              <a:t>将来：</a:t>
            </a:r>
            <a:r>
              <a:rPr lang="en-US" altLang="zh-CN" sz="2400" u="sng"/>
              <a:t>I’d rather</a:t>
            </a:r>
            <a:r>
              <a:rPr lang="en-US" altLang="zh-CN" sz="2400"/>
              <a:t> Tom </a:t>
            </a:r>
            <a:r>
              <a:rPr lang="en-US" altLang="zh-CN" sz="2400">
                <a:solidFill>
                  <a:srgbClr val="FF0000"/>
                </a:solidFill>
              </a:rPr>
              <a:t>were</a:t>
            </a:r>
            <a:r>
              <a:rPr lang="en-US" altLang="zh-CN" sz="2400"/>
              <a:t> here tomorrow.  </a:t>
            </a:r>
            <a:endParaRPr lang="en-US" altLang="zh-CN" sz="2400"/>
          </a:p>
          <a:p>
            <a:pPr>
              <a:lnSpc>
                <a:spcPct val="80000"/>
              </a:lnSpc>
            </a:pPr>
            <a:r>
              <a:rPr lang="zh-CN" altLang="en-US" sz="2400">
                <a:highlight>
                  <a:srgbClr val="FFFF00"/>
                </a:highlight>
              </a:rPr>
              <a:t>不同于</a:t>
            </a:r>
            <a:r>
              <a:rPr lang="en-US" altLang="zh-CN" sz="2400">
                <a:highlight>
                  <a:srgbClr val="FFFF00"/>
                </a:highlight>
              </a:rPr>
              <a:t>I’d rather do sth that do sth</a:t>
            </a:r>
            <a:r>
              <a:rPr lang="en-US" altLang="zh-CN" sz="2400"/>
              <a:t> </a:t>
            </a:r>
            <a:endParaRPr lang="en-US" altLang="zh-CN" sz="2400"/>
          </a:p>
          <a:p>
            <a:endParaRPr lang="en-US" altLang="zh-CN" sz="2800"/>
          </a:p>
          <a:p>
            <a:endParaRPr lang="en-US" altLang="zh-CN" sz="2800"/>
          </a:p>
          <a:p>
            <a:endParaRPr lang="en-US" altLang="zh-CN" sz="28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146" name="Text Box 2"/>
          <p:cNvSpPr txBox="1"/>
          <p:nvPr/>
        </p:nvSpPr>
        <p:spPr>
          <a:xfrm>
            <a:off x="954088" y="1220788"/>
            <a:ext cx="6661150" cy="3457575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spcBef>
                <a:spcPct val="20000"/>
              </a:spcBef>
            </a:pPr>
            <a:r>
              <a:rPr lang="en-US" altLang="zh-CN" sz="4800" b="1" dirty="0">
                <a:latin typeface="Times New Roman" panose="02020603050405020304" charset="0"/>
                <a:ea typeface="华文新魏" panose="02010800040101010101" pitchFamily="2" charset="-122"/>
              </a:rPr>
              <a:t> </a:t>
            </a:r>
            <a:r>
              <a:rPr lang="zh-CN" altLang="en-US" sz="4800" b="1" dirty="0">
                <a:latin typeface="Times New Roman" panose="02020603050405020304" charset="0"/>
                <a:ea typeface="华文新魏" panose="02010800040101010101" pitchFamily="2" charset="-122"/>
              </a:rPr>
              <a:t>英语动词有</a:t>
            </a:r>
            <a:r>
              <a:rPr lang="zh-CN" altLang="en-US" sz="4800" b="1" u="sng" dirty="0">
                <a:latin typeface="Times New Roman" panose="02020603050405020304" charset="0"/>
                <a:ea typeface="华文新魏" panose="02010800040101010101" pitchFamily="2" charset="-122"/>
              </a:rPr>
              <a:t>       </a:t>
            </a:r>
            <a:r>
              <a:rPr lang="zh-CN" altLang="en-US" sz="4800" b="1" dirty="0">
                <a:latin typeface="Times New Roman" panose="02020603050405020304" charset="0"/>
                <a:ea typeface="华文新魏" panose="02010800040101010101" pitchFamily="2" charset="-122"/>
              </a:rPr>
              <a:t>种语气</a:t>
            </a:r>
            <a:endParaRPr lang="zh-CN" altLang="en-US" sz="4800" b="1" dirty="0">
              <a:latin typeface="Times New Roman" panose="02020603050405020304" charset="0"/>
              <a:ea typeface="华文新魏" panose="02010800040101010101" pitchFamily="2" charset="-122"/>
            </a:endParaRPr>
          </a:p>
          <a:p>
            <a:pPr marL="342900" indent="-342900" eaLnBrk="1" hangingPunct="1">
              <a:spcBef>
                <a:spcPct val="20000"/>
              </a:spcBef>
            </a:pPr>
            <a:r>
              <a:rPr lang="zh-CN" altLang="en-US" sz="4800" b="1" dirty="0">
                <a:latin typeface="Times New Roman" panose="02020603050405020304" charset="0"/>
                <a:ea typeface="华文新魏" panose="02010800040101010101" pitchFamily="2" charset="-122"/>
              </a:rPr>
              <a:t>           </a:t>
            </a:r>
            <a:r>
              <a:rPr lang="zh-CN" altLang="en-US" sz="48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陈述语气</a:t>
            </a:r>
            <a:endParaRPr lang="zh-CN" altLang="en-US" sz="4800" b="1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  <a:p>
            <a:pPr marL="342900" indent="-342900" eaLnBrk="1" hangingPunct="1">
              <a:spcBef>
                <a:spcPct val="20000"/>
              </a:spcBef>
            </a:pPr>
            <a:r>
              <a:rPr lang="zh-CN" altLang="en-US" sz="48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           祈使语气</a:t>
            </a:r>
            <a:endParaRPr lang="zh-CN" altLang="en-US" sz="4800" b="1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  <a:p>
            <a:pPr marL="342900" indent="-342900" eaLnBrk="1" hangingPunct="1">
              <a:spcBef>
                <a:spcPct val="20000"/>
              </a:spcBef>
            </a:pPr>
            <a:r>
              <a:rPr lang="zh-CN" altLang="en-US" sz="48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           </a:t>
            </a:r>
            <a:r>
              <a:rPr lang="zh-CN" altLang="en-US" sz="4800" b="1" u="sng" dirty="0">
                <a:solidFill>
                  <a:srgbClr val="FF0000"/>
                </a:solidFill>
                <a:latin typeface="Times New Roman" panose="02020603050405020304" charset="0"/>
                <a:ea typeface="华文楷体" panose="02010600040101010101" charset="-122"/>
              </a:rPr>
              <a:t>虚拟语气</a:t>
            </a:r>
            <a:endParaRPr lang="zh-CN" altLang="en-US" sz="4800" b="1" u="sng" dirty="0">
              <a:solidFill>
                <a:srgbClr val="FF0000"/>
              </a:solidFill>
              <a:latin typeface="Times New Roman" panose="02020603050405020304" charset="0"/>
              <a:ea typeface="华文楷体" panose="02010600040101010101" charset="-122"/>
            </a:endParaRPr>
          </a:p>
        </p:txBody>
      </p:sp>
      <p:sp>
        <p:nvSpPr>
          <p:cNvPr id="6147" name="Rectangle 3"/>
          <p:cNvSpPr/>
          <p:nvPr/>
        </p:nvSpPr>
        <p:spPr>
          <a:xfrm>
            <a:off x="323850" y="4797425"/>
            <a:ext cx="8208963" cy="1920875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zh-CN" altLang="en-US" sz="40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用来表示说的话不是事实，或者是不太可能发生的情况，而是一种愿望，建议，假设的语气叫虚拟语气。</a:t>
            </a:r>
            <a:endParaRPr lang="zh-CN" altLang="en-US" sz="4000" b="1" dirty="0">
              <a:solidFill>
                <a:schemeClr val="accent2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5363" name="Rectangle 4"/>
          <p:cNvSpPr/>
          <p:nvPr/>
        </p:nvSpPr>
        <p:spPr>
          <a:xfrm>
            <a:off x="4284663" y="1103313"/>
            <a:ext cx="869950" cy="9144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eaLnBrk="1" hangingPunct="1">
              <a:spcBef>
                <a:spcPct val="50000"/>
              </a:spcBef>
            </a:pPr>
            <a:r>
              <a:rPr lang="zh-CN" altLang="en-US" sz="54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三</a:t>
            </a:r>
            <a:endParaRPr lang="zh-CN" altLang="en-US" sz="5400" b="1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5364" name="文本框 2"/>
          <p:cNvSpPr txBox="1"/>
          <p:nvPr/>
        </p:nvSpPr>
        <p:spPr>
          <a:xfrm>
            <a:off x="5507990" y="2420620"/>
            <a:ext cx="3240405" cy="1476375"/>
          </a:xfrm>
          <a:prstGeom prst="rect">
            <a:avLst/>
          </a:prstGeom>
          <a:solidFill>
            <a:srgbClr val="FFFF00"/>
          </a:solidFill>
          <a:ln w="9525">
            <a:noFill/>
          </a:ln>
        </p:spPr>
        <p:txBody>
          <a:bodyPr wrap="square">
            <a:spAutoFit/>
          </a:bodyPr>
          <a:p>
            <a:r>
              <a:rPr lang="en-US" dirty="0">
                <a:latin typeface="Arial" panose="020B0604020202020204" pitchFamily="34" charset="0"/>
              </a:rPr>
              <a:t>If you are wrong, you have to give me 100 dollars.</a:t>
            </a:r>
            <a:endParaRPr lang="en-US" dirty="0">
              <a:latin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</a:rPr>
              <a:t>If I had a time machine, I would travel back to 2000 .  </a:t>
            </a: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15365" name="Oval 2"/>
          <p:cNvSpPr/>
          <p:nvPr/>
        </p:nvSpPr>
        <p:spPr>
          <a:xfrm>
            <a:off x="504825" y="138113"/>
            <a:ext cx="7559675" cy="927100"/>
          </a:xfrm>
          <a:prstGeom prst="ellipse">
            <a:avLst/>
          </a:prstGeom>
          <a:solidFill>
            <a:srgbClr val="FFFF00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p>
            <a:pPr eaLnBrk="1" hangingPunct="1"/>
            <a:r>
              <a:rPr lang="en-US" altLang="zh-CN" sz="2800" b="1" dirty="0">
                <a:latin typeface="Arial" panose="020B0604020202020204" pitchFamily="34" charset="0"/>
              </a:rPr>
              <a:t> </a:t>
            </a:r>
            <a:r>
              <a:rPr lang="zh-CN" altLang="en-US" sz="2800" b="1" dirty="0">
                <a:latin typeface="Arial" panose="020B0604020202020204" pitchFamily="34" charset="0"/>
              </a:rPr>
              <a:t>真实条件句与虚拟条件句的区别</a:t>
            </a:r>
            <a:endParaRPr lang="zh-CN" altLang="en-US" sz="2800" b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charRg st="17" end="3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46">
                                            <p:txEl>
                                              <p:charRg st="17" end="3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charRg st="33" end="4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146">
                                            <p:txEl>
                                              <p:charRg st="33" end="4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charRg st="49" end="6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146">
                                            <p:txEl>
                                              <p:charRg st="49" end="6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build="p"/>
      <p:bldP spid="6147" grpId="0" animBg="1"/>
      <p:bldP spid="1536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6385" name="Oval 2"/>
          <p:cNvSpPr/>
          <p:nvPr/>
        </p:nvSpPr>
        <p:spPr>
          <a:xfrm>
            <a:off x="900113" y="2276475"/>
            <a:ext cx="7559675" cy="2376488"/>
          </a:xfrm>
          <a:prstGeom prst="ellipse">
            <a:avLst/>
          </a:prstGeom>
          <a:solidFill>
            <a:srgbClr val="FFFF00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p>
            <a:pPr eaLnBrk="1" hangingPunct="1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16386" name="Text Box 3"/>
          <p:cNvSpPr txBox="1"/>
          <p:nvPr/>
        </p:nvSpPr>
        <p:spPr>
          <a:xfrm>
            <a:off x="827088" y="2924175"/>
            <a:ext cx="7239635" cy="101473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eaLnBrk="1" hangingPunct="1"/>
            <a:r>
              <a:rPr lang="en-US" altLang="zh-CN" sz="6000" b="1" dirty="0">
                <a:latin typeface="华文楷体" panose="02010600040101010101" charset="-122"/>
                <a:ea typeface="华文楷体" panose="02010600040101010101" charset="-122"/>
              </a:rPr>
              <a:t>1.if</a:t>
            </a:r>
            <a:r>
              <a:rPr lang="zh-CN" altLang="en-US" sz="6000" b="1" dirty="0">
                <a:latin typeface="华文楷体" panose="02010600040101010101" charset="-122"/>
                <a:ea typeface="华文楷体" panose="02010600040101010101" charset="-122"/>
              </a:rPr>
              <a:t>引导的虚拟条件句</a:t>
            </a:r>
            <a:endParaRPr lang="zh-CN" altLang="en-US" sz="6000" b="1" dirty="0">
              <a:latin typeface="华文楷体" panose="02010600040101010101" charset="-122"/>
              <a:ea typeface="华文楷体" panose="02010600040101010101" charset="-122"/>
            </a:endParaRP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8433" name="Text Box 2"/>
          <p:cNvSpPr txBox="1"/>
          <p:nvPr/>
        </p:nvSpPr>
        <p:spPr>
          <a:xfrm>
            <a:off x="2124075" y="0"/>
            <a:ext cx="4968875" cy="762000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spcBef>
                <a:spcPct val="50000"/>
              </a:spcBef>
            </a:pPr>
            <a:r>
              <a:rPr lang="zh-CN" altLang="en-US" sz="44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主从句的谓语形式</a:t>
            </a:r>
            <a:endParaRPr lang="zh-CN" altLang="en-US" sz="4400" b="1" dirty="0">
              <a:solidFill>
                <a:schemeClr val="accent2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34" name="Line 3"/>
          <p:cNvSpPr/>
          <p:nvPr/>
        </p:nvSpPr>
        <p:spPr>
          <a:xfrm>
            <a:off x="179388" y="1052513"/>
            <a:ext cx="8785225" cy="0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35" name="Line 4"/>
          <p:cNvSpPr/>
          <p:nvPr/>
        </p:nvSpPr>
        <p:spPr>
          <a:xfrm>
            <a:off x="1908175" y="1052513"/>
            <a:ext cx="0" cy="5616575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36" name="Line 5"/>
          <p:cNvSpPr/>
          <p:nvPr/>
        </p:nvSpPr>
        <p:spPr>
          <a:xfrm>
            <a:off x="5364163" y="1052513"/>
            <a:ext cx="0" cy="5616575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37" name="Line 6"/>
          <p:cNvSpPr/>
          <p:nvPr/>
        </p:nvSpPr>
        <p:spPr>
          <a:xfrm>
            <a:off x="179388" y="6669088"/>
            <a:ext cx="8785225" cy="0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38" name="Line 7"/>
          <p:cNvSpPr/>
          <p:nvPr/>
        </p:nvSpPr>
        <p:spPr>
          <a:xfrm>
            <a:off x="8964613" y="1052513"/>
            <a:ext cx="0" cy="5616575"/>
          </a:xfrm>
          <a:prstGeom prst="line">
            <a:avLst/>
          </a:prstGeom>
          <a:ln w="57150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39" name="Line 8"/>
          <p:cNvSpPr/>
          <p:nvPr/>
        </p:nvSpPr>
        <p:spPr>
          <a:xfrm flipH="1">
            <a:off x="179388" y="1052513"/>
            <a:ext cx="0" cy="5616575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40" name="Line 9"/>
          <p:cNvSpPr/>
          <p:nvPr/>
        </p:nvSpPr>
        <p:spPr>
          <a:xfrm>
            <a:off x="179388" y="2060575"/>
            <a:ext cx="8785225" cy="0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41" name="Line 10"/>
          <p:cNvSpPr/>
          <p:nvPr/>
        </p:nvSpPr>
        <p:spPr>
          <a:xfrm>
            <a:off x="179388" y="3429000"/>
            <a:ext cx="8785225" cy="0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42" name="Line 11"/>
          <p:cNvSpPr/>
          <p:nvPr/>
        </p:nvSpPr>
        <p:spPr>
          <a:xfrm flipV="1">
            <a:off x="179388" y="4797425"/>
            <a:ext cx="8785225" cy="0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43" name="Text Box 12"/>
          <p:cNvSpPr txBox="1"/>
          <p:nvPr/>
        </p:nvSpPr>
        <p:spPr>
          <a:xfrm>
            <a:off x="395288" y="1196975"/>
            <a:ext cx="1295400" cy="701675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spcBef>
                <a:spcPct val="50000"/>
              </a:spcBef>
            </a:pPr>
            <a:r>
              <a:rPr lang="zh-CN" altLang="en-US" sz="40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时间</a:t>
            </a:r>
            <a:endParaRPr lang="zh-CN" altLang="en-US" sz="4000" b="1" dirty="0">
              <a:solidFill>
                <a:schemeClr val="accent2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44" name="Text Box 13"/>
          <p:cNvSpPr txBox="1"/>
          <p:nvPr/>
        </p:nvSpPr>
        <p:spPr>
          <a:xfrm>
            <a:off x="1908175" y="1125538"/>
            <a:ext cx="3529013" cy="579437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spcBef>
                <a:spcPct val="50000"/>
              </a:spcBef>
            </a:pPr>
            <a:r>
              <a:rPr lang="en-US" altLang="zh-CN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If </a:t>
            </a:r>
            <a:r>
              <a:rPr lang="zh-CN" altLang="en-US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从句的谓语形式</a:t>
            </a:r>
            <a:endParaRPr lang="zh-CN" altLang="en-US" sz="3200" b="1" dirty="0">
              <a:solidFill>
                <a:schemeClr val="accent2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45" name="Text Box 14"/>
          <p:cNvSpPr txBox="1"/>
          <p:nvPr/>
        </p:nvSpPr>
        <p:spPr>
          <a:xfrm>
            <a:off x="5435600" y="1125538"/>
            <a:ext cx="3457575" cy="579437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algn="ctr" eaLnBrk="1" hangingPunct="1">
              <a:spcBef>
                <a:spcPct val="50000"/>
              </a:spcBef>
            </a:pPr>
            <a:r>
              <a:rPr lang="zh-CN" altLang="en-US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主句的谓语形式</a:t>
            </a:r>
            <a:endParaRPr lang="zh-CN" altLang="en-US" sz="3200" b="1" dirty="0">
              <a:solidFill>
                <a:schemeClr val="accent2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46" name="Text Box 15"/>
          <p:cNvSpPr txBox="1"/>
          <p:nvPr/>
        </p:nvSpPr>
        <p:spPr>
          <a:xfrm>
            <a:off x="250825" y="2276475"/>
            <a:ext cx="1657350" cy="823913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spcBef>
                <a:spcPct val="50000"/>
              </a:spcBef>
            </a:pPr>
            <a:r>
              <a:rPr lang="zh-CN" altLang="en-US" sz="4800" b="1" dirty="0">
                <a:latin typeface="Times New Roman" panose="02020603050405020304" charset="0"/>
                <a:ea typeface="华文新魏" panose="02010800040101010101" pitchFamily="2" charset="-122"/>
              </a:rPr>
              <a:t>现在</a:t>
            </a:r>
            <a:endParaRPr lang="zh-CN" altLang="en-US" sz="4800" b="1" dirty="0"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47" name="Text Box 16"/>
          <p:cNvSpPr txBox="1"/>
          <p:nvPr/>
        </p:nvSpPr>
        <p:spPr>
          <a:xfrm>
            <a:off x="250825" y="3644900"/>
            <a:ext cx="1728788" cy="823913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spcBef>
                <a:spcPct val="50000"/>
              </a:spcBef>
            </a:pPr>
            <a:r>
              <a:rPr lang="zh-CN" altLang="en-US" sz="4800" b="1" dirty="0">
                <a:latin typeface="Times New Roman" panose="02020603050405020304" charset="0"/>
                <a:ea typeface="华文新魏" panose="02010800040101010101" pitchFamily="2" charset="-122"/>
              </a:rPr>
              <a:t>过去</a:t>
            </a:r>
            <a:endParaRPr lang="zh-CN" altLang="en-US" sz="4800" b="1" dirty="0"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48" name="Text Box 17"/>
          <p:cNvSpPr txBox="1"/>
          <p:nvPr/>
        </p:nvSpPr>
        <p:spPr>
          <a:xfrm>
            <a:off x="250825" y="5300663"/>
            <a:ext cx="1728788" cy="823912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spcBef>
                <a:spcPct val="50000"/>
              </a:spcBef>
            </a:pPr>
            <a:r>
              <a:rPr lang="zh-CN" altLang="en-US" sz="4800" b="1" dirty="0">
                <a:latin typeface="Times New Roman" panose="02020603050405020304" charset="0"/>
                <a:ea typeface="华文新魏" panose="02010800040101010101" pitchFamily="2" charset="-122"/>
              </a:rPr>
              <a:t>将来</a:t>
            </a:r>
            <a:endParaRPr lang="zh-CN" altLang="en-US" sz="4800" b="1" dirty="0"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49" name="Text Box 18"/>
          <p:cNvSpPr txBox="1"/>
          <p:nvPr/>
        </p:nvSpPr>
        <p:spPr>
          <a:xfrm>
            <a:off x="1908175" y="2492375"/>
            <a:ext cx="3276600" cy="646430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algn="ctr" eaLnBrk="1" hangingPunct="1">
              <a:spcBef>
                <a:spcPct val="50000"/>
              </a:spcBef>
            </a:pP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did / </a:t>
            </a:r>
            <a:r>
              <a:rPr lang="en-US" altLang="zh-CN" sz="3600" b="1" u="sng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were</a:t>
            </a:r>
            <a:endParaRPr lang="en-US" altLang="zh-CN" sz="3600" b="1" u="sng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50" name="Text Box 19"/>
          <p:cNvSpPr txBox="1"/>
          <p:nvPr/>
        </p:nvSpPr>
        <p:spPr>
          <a:xfrm>
            <a:off x="2268538" y="3716338"/>
            <a:ext cx="2519362" cy="646430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algn="ctr" eaLnBrk="1" hangingPunct="1">
              <a:spcBef>
                <a:spcPct val="50000"/>
              </a:spcBef>
            </a:pPr>
            <a:r>
              <a:rPr lang="en-US" altLang="zh-CN" sz="3600" b="1" u="sng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had</a:t>
            </a: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 done</a:t>
            </a:r>
            <a:endParaRPr lang="en-US" altLang="zh-CN" sz="3600" b="1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51" name="Text Box 20"/>
          <p:cNvSpPr txBox="1"/>
          <p:nvPr/>
        </p:nvSpPr>
        <p:spPr>
          <a:xfrm>
            <a:off x="5292725" y="2276475"/>
            <a:ext cx="3600450" cy="1077595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spcBef>
                <a:spcPct val="50000"/>
              </a:spcBef>
            </a:pPr>
            <a:r>
              <a:rPr lang="en-US" altLang="zh-CN" sz="3200" b="1" u="sng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would/could</a:t>
            </a:r>
            <a:r>
              <a:rPr lang="en-US" altLang="zh-CN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/should/might +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v</a:t>
            </a:r>
            <a:endParaRPr lang="en-US" altLang="zh-CN" sz="3200" b="1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52" name="Text Box 21"/>
          <p:cNvSpPr txBox="1"/>
          <p:nvPr/>
        </p:nvSpPr>
        <p:spPr>
          <a:xfrm>
            <a:off x="5219700" y="3500438"/>
            <a:ext cx="3708400" cy="1174750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lnSpc>
                <a:spcPct val="110000"/>
              </a:lnSpc>
              <a:spcBef>
                <a:spcPct val="50000"/>
              </a:spcBef>
            </a:pPr>
            <a:r>
              <a:rPr lang="en-US" altLang="zh-CN" sz="3200" b="1" u="sng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woul</a:t>
            </a:r>
            <a:r>
              <a:rPr lang="en-US" altLang="zh-CN" sz="3200" b="1" u="sng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d/could</a:t>
            </a:r>
            <a:r>
              <a:rPr lang="en-US" altLang="zh-CN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/should/might+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have done</a:t>
            </a:r>
            <a:endParaRPr lang="en-US" altLang="zh-CN" sz="3200" b="1" dirty="0">
              <a:solidFill>
                <a:schemeClr val="accent2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53" name="Text Box 22"/>
          <p:cNvSpPr txBox="1"/>
          <p:nvPr/>
        </p:nvSpPr>
        <p:spPr>
          <a:xfrm>
            <a:off x="1908175" y="4797425"/>
            <a:ext cx="3455988" cy="1864995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algn="ctr" eaLnBrk="1" hangingPunct="1">
              <a:spcBef>
                <a:spcPct val="10000"/>
              </a:spcBef>
            </a:pP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1. did / were</a:t>
            </a:r>
            <a:endParaRPr lang="en-US" altLang="zh-CN" sz="3600" b="1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  <a:p>
            <a:pPr marL="342900" indent="-342900" algn="ctr" eaLnBrk="1" hangingPunct="1">
              <a:spcBef>
                <a:spcPct val="10000"/>
              </a:spcBef>
            </a:pP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2. </a:t>
            </a:r>
            <a:r>
              <a:rPr lang="en-US" altLang="zh-CN" sz="3600" b="1" u="sng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should</a:t>
            </a: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 do</a:t>
            </a:r>
            <a:endParaRPr lang="en-US" altLang="zh-CN" sz="3600" b="1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  <a:p>
            <a:pPr marL="342900" indent="-342900" algn="ctr" eaLnBrk="1" hangingPunct="1">
              <a:spcBef>
                <a:spcPct val="10000"/>
              </a:spcBef>
            </a:pP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3. were to do</a:t>
            </a:r>
            <a:endParaRPr lang="en-US" altLang="zh-CN" sz="3600" b="1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54" name="Text Box 23"/>
          <p:cNvSpPr txBox="1"/>
          <p:nvPr/>
        </p:nvSpPr>
        <p:spPr>
          <a:xfrm>
            <a:off x="5364163" y="5013325"/>
            <a:ext cx="3581400" cy="1077595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spcBef>
                <a:spcPct val="10000"/>
              </a:spcBef>
            </a:pPr>
            <a:r>
              <a:rPr lang="en-US" altLang="zh-CN" sz="3200" b="1" u="sng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would</a:t>
            </a:r>
            <a:r>
              <a:rPr lang="en-US" altLang="zh-CN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/could/should/might + 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v</a:t>
            </a:r>
            <a:endParaRPr lang="en-US" altLang="zh-CN" sz="3200" b="1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与现在事实相反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160" y="1600200"/>
            <a:ext cx="8868410" cy="4526280"/>
          </a:xfrm>
        </p:spPr>
        <p:txBody>
          <a:bodyPr/>
          <a:p>
            <a:r>
              <a:rPr lang="en-US" altLang="zh-CN">
                <a:solidFill>
                  <a:srgbClr val="FF0000"/>
                </a:solidFill>
              </a:rPr>
              <a:t>If</a:t>
            </a:r>
            <a:r>
              <a:rPr lang="en-US" altLang="zh-CN"/>
              <a:t> I were a bird, I </a:t>
            </a:r>
            <a:r>
              <a:rPr lang="en-US" altLang="zh-CN">
                <a:solidFill>
                  <a:srgbClr val="0033CC"/>
                </a:solidFill>
              </a:rPr>
              <a:t>would</a:t>
            </a:r>
            <a:r>
              <a:rPr lang="en-US" altLang="zh-CN"/>
              <a:t> fly. </a:t>
            </a:r>
            <a:endParaRPr lang="en-US" altLang="zh-CN"/>
          </a:p>
          <a:p>
            <a:r>
              <a:rPr lang="en-US" altLang="zh-CN">
                <a:solidFill>
                  <a:srgbClr val="FF0000"/>
                </a:solidFill>
              </a:rPr>
              <a:t>Were</a:t>
            </a:r>
            <a:r>
              <a:rPr lang="en-US" altLang="zh-CN"/>
              <a:t> I a bird, I </a:t>
            </a:r>
            <a:r>
              <a:rPr lang="en-US" altLang="zh-CN">
                <a:solidFill>
                  <a:srgbClr val="0033CC"/>
                </a:solidFill>
              </a:rPr>
              <a:t>would</a:t>
            </a:r>
            <a:r>
              <a:rPr lang="en-US" altLang="zh-CN"/>
              <a:t> fly. (</a:t>
            </a:r>
            <a:r>
              <a:rPr lang="zh-CN" altLang="en-US"/>
              <a:t>倒装</a:t>
            </a:r>
            <a:r>
              <a:rPr lang="en-US" altLang="zh-CN"/>
              <a:t>/</a:t>
            </a:r>
            <a:r>
              <a:rPr lang="zh-CN" altLang="en-US"/>
              <a:t>省略</a:t>
            </a:r>
            <a:r>
              <a:rPr lang="en-US" altLang="zh-CN"/>
              <a:t>if</a:t>
            </a:r>
            <a:r>
              <a:rPr lang="zh-CN" altLang="en-US"/>
              <a:t>的条件句）</a:t>
            </a:r>
            <a:endParaRPr lang="en-US" altLang="zh-CN"/>
          </a:p>
          <a:p>
            <a:endParaRPr lang="en-US" altLang="zh-CN"/>
          </a:p>
          <a:p>
            <a:r>
              <a:rPr lang="zh-CN" altLang="en-US"/>
              <a:t>要是</a:t>
            </a:r>
            <a:r>
              <a:rPr lang="en-US" altLang="zh-CN"/>
              <a:t>...</a:t>
            </a:r>
            <a:r>
              <a:rPr lang="zh-CN" altLang="en-US"/>
              <a:t>就好了，希望</a:t>
            </a:r>
            <a:r>
              <a:rPr lang="en-US" altLang="zh-CN"/>
              <a:t>.... </a:t>
            </a:r>
            <a:endParaRPr lang="en-US" altLang="zh-CN"/>
          </a:p>
          <a:p>
            <a:r>
              <a:rPr lang="en-US" altLang="zh-CN">
                <a:solidFill>
                  <a:srgbClr val="FF0000"/>
                </a:solidFill>
              </a:rPr>
              <a:t>If only</a:t>
            </a:r>
            <a:r>
              <a:rPr lang="en-US" altLang="zh-CN"/>
              <a:t> I were a bird. </a:t>
            </a:r>
            <a:r>
              <a:rPr lang="zh-CN" altLang="en-US"/>
              <a:t>（省略主句的条件句）</a:t>
            </a:r>
            <a:endParaRPr lang="en-US" altLang="zh-CN"/>
          </a:p>
          <a:p>
            <a:r>
              <a:rPr lang="en-US" altLang="zh-CN">
                <a:solidFill>
                  <a:srgbClr val="FF0000"/>
                </a:solidFill>
              </a:rPr>
              <a:t>I wish </a:t>
            </a:r>
            <a:r>
              <a:rPr lang="en-US" altLang="zh-CN"/>
              <a:t>I were a bird.    </a:t>
            </a:r>
            <a:r>
              <a:rPr lang="zh-CN" altLang="en-US"/>
              <a:t>（宾从）</a:t>
            </a:r>
            <a:endParaRPr lang="en-US" altLang="zh-CN"/>
          </a:p>
          <a:p>
            <a:r>
              <a:rPr lang="en-US" altLang="zh-CN">
                <a:solidFill>
                  <a:srgbClr val="FF0000"/>
                </a:solidFill>
              </a:rPr>
              <a:t>I’d rather that</a:t>
            </a:r>
            <a:r>
              <a:rPr lang="en-US" altLang="zh-CN"/>
              <a:t> I were a bird. </a:t>
            </a:r>
            <a:r>
              <a:rPr lang="zh-CN" altLang="en-US"/>
              <a:t>（宾从）</a:t>
            </a:r>
            <a:endParaRPr lang="en-US" altLang="zh-CN"/>
          </a:p>
          <a:p>
            <a:r>
              <a:rPr lang="zh-CN" altLang="en-US">
                <a:highlight>
                  <a:srgbClr val="FFFF00"/>
                </a:highlight>
              </a:rPr>
              <a:t>从句的时态？</a:t>
            </a:r>
            <a:endParaRPr lang="zh-CN" altLang="en-US">
              <a:highlight>
                <a:srgbClr val="FFFF00"/>
              </a:highligh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8433" name="Text Box 2"/>
          <p:cNvSpPr txBox="1"/>
          <p:nvPr/>
        </p:nvSpPr>
        <p:spPr>
          <a:xfrm>
            <a:off x="2124075" y="0"/>
            <a:ext cx="4968875" cy="762000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spcBef>
                <a:spcPct val="50000"/>
              </a:spcBef>
            </a:pPr>
            <a:r>
              <a:rPr lang="zh-CN" altLang="en-US" sz="44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主从句的谓语形式</a:t>
            </a:r>
            <a:endParaRPr lang="zh-CN" altLang="en-US" sz="4400" b="1" dirty="0">
              <a:solidFill>
                <a:schemeClr val="accent2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34" name="Line 3"/>
          <p:cNvSpPr/>
          <p:nvPr/>
        </p:nvSpPr>
        <p:spPr>
          <a:xfrm>
            <a:off x="179388" y="1052513"/>
            <a:ext cx="8785225" cy="0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35" name="Line 4"/>
          <p:cNvSpPr/>
          <p:nvPr/>
        </p:nvSpPr>
        <p:spPr>
          <a:xfrm>
            <a:off x="1908175" y="1052513"/>
            <a:ext cx="0" cy="5616575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36" name="Line 5"/>
          <p:cNvSpPr/>
          <p:nvPr/>
        </p:nvSpPr>
        <p:spPr>
          <a:xfrm>
            <a:off x="5364163" y="1052513"/>
            <a:ext cx="0" cy="5616575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37" name="Line 6"/>
          <p:cNvSpPr/>
          <p:nvPr/>
        </p:nvSpPr>
        <p:spPr>
          <a:xfrm>
            <a:off x="179388" y="6669088"/>
            <a:ext cx="8785225" cy="0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38" name="Line 7"/>
          <p:cNvSpPr/>
          <p:nvPr/>
        </p:nvSpPr>
        <p:spPr>
          <a:xfrm>
            <a:off x="8964613" y="1052513"/>
            <a:ext cx="0" cy="5616575"/>
          </a:xfrm>
          <a:prstGeom prst="line">
            <a:avLst/>
          </a:prstGeom>
          <a:ln w="57150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39" name="Line 8"/>
          <p:cNvSpPr/>
          <p:nvPr/>
        </p:nvSpPr>
        <p:spPr>
          <a:xfrm flipH="1">
            <a:off x="179388" y="1052513"/>
            <a:ext cx="0" cy="5616575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40" name="Line 9"/>
          <p:cNvSpPr/>
          <p:nvPr/>
        </p:nvSpPr>
        <p:spPr>
          <a:xfrm>
            <a:off x="179388" y="2060575"/>
            <a:ext cx="8785225" cy="0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41" name="Line 10"/>
          <p:cNvSpPr/>
          <p:nvPr/>
        </p:nvSpPr>
        <p:spPr>
          <a:xfrm>
            <a:off x="179388" y="3429000"/>
            <a:ext cx="8785225" cy="0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42" name="Line 11"/>
          <p:cNvSpPr/>
          <p:nvPr/>
        </p:nvSpPr>
        <p:spPr>
          <a:xfrm flipV="1">
            <a:off x="179388" y="4797425"/>
            <a:ext cx="8785225" cy="0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43" name="Text Box 12"/>
          <p:cNvSpPr txBox="1"/>
          <p:nvPr/>
        </p:nvSpPr>
        <p:spPr>
          <a:xfrm>
            <a:off x="395288" y="1196975"/>
            <a:ext cx="1295400" cy="701675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spcBef>
                <a:spcPct val="50000"/>
              </a:spcBef>
            </a:pPr>
            <a:r>
              <a:rPr lang="zh-CN" altLang="en-US" sz="40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时间</a:t>
            </a:r>
            <a:endParaRPr lang="zh-CN" altLang="en-US" sz="4000" b="1" dirty="0">
              <a:solidFill>
                <a:schemeClr val="accent2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44" name="Text Box 13"/>
          <p:cNvSpPr txBox="1"/>
          <p:nvPr/>
        </p:nvSpPr>
        <p:spPr>
          <a:xfrm>
            <a:off x="1908175" y="1125538"/>
            <a:ext cx="3529013" cy="579437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spcBef>
                <a:spcPct val="50000"/>
              </a:spcBef>
            </a:pPr>
            <a:r>
              <a:rPr lang="en-US" altLang="zh-CN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If </a:t>
            </a:r>
            <a:r>
              <a:rPr lang="zh-CN" altLang="en-US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从句的谓语形式</a:t>
            </a:r>
            <a:endParaRPr lang="zh-CN" altLang="en-US" sz="3200" b="1" dirty="0">
              <a:solidFill>
                <a:schemeClr val="accent2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45" name="Text Box 14"/>
          <p:cNvSpPr txBox="1"/>
          <p:nvPr/>
        </p:nvSpPr>
        <p:spPr>
          <a:xfrm>
            <a:off x="5435600" y="1125538"/>
            <a:ext cx="3457575" cy="579437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algn="ctr" eaLnBrk="1" hangingPunct="1">
              <a:spcBef>
                <a:spcPct val="50000"/>
              </a:spcBef>
            </a:pPr>
            <a:r>
              <a:rPr lang="zh-CN" altLang="en-US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主句的谓语形式</a:t>
            </a:r>
            <a:endParaRPr lang="zh-CN" altLang="en-US" sz="3200" b="1" dirty="0">
              <a:solidFill>
                <a:schemeClr val="accent2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46" name="Text Box 15"/>
          <p:cNvSpPr txBox="1"/>
          <p:nvPr/>
        </p:nvSpPr>
        <p:spPr>
          <a:xfrm>
            <a:off x="250825" y="2276475"/>
            <a:ext cx="1657350" cy="823913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spcBef>
                <a:spcPct val="50000"/>
              </a:spcBef>
            </a:pPr>
            <a:r>
              <a:rPr lang="zh-CN" altLang="en-US" sz="4800" b="1" dirty="0">
                <a:latin typeface="Times New Roman" panose="02020603050405020304" charset="0"/>
                <a:ea typeface="华文新魏" panose="02010800040101010101" pitchFamily="2" charset="-122"/>
              </a:rPr>
              <a:t>现在</a:t>
            </a:r>
            <a:endParaRPr lang="zh-CN" altLang="en-US" sz="4800" b="1" dirty="0"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47" name="Text Box 16"/>
          <p:cNvSpPr txBox="1"/>
          <p:nvPr/>
        </p:nvSpPr>
        <p:spPr>
          <a:xfrm>
            <a:off x="250825" y="3644900"/>
            <a:ext cx="1728788" cy="823913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spcBef>
                <a:spcPct val="50000"/>
              </a:spcBef>
            </a:pPr>
            <a:r>
              <a:rPr lang="zh-CN" altLang="en-US" sz="4800" b="1" dirty="0">
                <a:latin typeface="Times New Roman" panose="02020603050405020304" charset="0"/>
                <a:ea typeface="华文新魏" panose="02010800040101010101" pitchFamily="2" charset="-122"/>
              </a:rPr>
              <a:t>过去</a:t>
            </a:r>
            <a:endParaRPr lang="zh-CN" altLang="en-US" sz="4800" b="1" dirty="0"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48" name="Text Box 17"/>
          <p:cNvSpPr txBox="1"/>
          <p:nvPr/>
        </p:nvSpPr>
        <p:spPr>
          <a:xfrm>
            <a:off x="250825" y="5300663"/>
            <a:ext cx="1728788" cy="823912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spcBef>
                <a:spcPct val="50000"/>
              </a:spcBef>
            </a:pPr>
            <a:r>
              <a:rPr lang="zh-CN" altLang="en-US" sz="4800" b="1" dirty="0">
                <a:latin typeface="Times New Roman" panose="02020603050405020304" charset="0"/>
                <a:ea typeface="华文新魏" panose="02010800040101010101" pitchFamily="2" charset="-122"/>
              </a:rPr>
              <a:t>将来</a:t>
            </a:r>
            <a:endParaRPr lang="zh-CN" altLang="en-US" sz="4800" b="1" dirty="0"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49" name="Text Box 18"/>
          <p:cNvSpPr txBox="1"/>
          <p:nvPr/>
        </p:nvSpPr>
        <p:spPr>
          <a:xfrm>
            <a:off x="1908175" y="2492375"/>
            <a:ext cx="3276600" cy="641350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algn="ctr" eaLnBrk="1" hangingPunct="1">
              <a:spcBef>
                <a:spcPct val="50000"/>
              </a:spcBef>
            </a:pP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did / were</a:t>
            </a:r>
            <a:endParaRPr lang="en-US" altLang="zh-CN" sz="3600" b="1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50" name="Text Box 19"/>
          <p:cNvSpPr txBox="1"/>
          <p:nvPr/>
        </p:nvSpPr>
        <p:spPr>
          <a:xfrm>
            <a:off x="2268538" y="3716338"/>
            <a:ext cx="2519362" cy="646430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algn="ctr" eaLnBrk="1" hangingPunct="1">
              <a:spcBef>
                <a:spcPct val="50000"/>
              </a:spcBef>
            </a:pPr>
            <a:r>
              <a:rPr lang="en-US" altLang="zh-CN" sz="3600" b="1" u="sng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had</a:t>
            </a: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 done</a:t>
            </a:r>
            <a:endParaRPr lang="en-US" altLang="zh-CN" sz="3600" b="1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51" name="Text Box 20"/>
          <p:cNvSpPr txBox="1"/>
          <p:nvPr/>
        </p:nvSpPr>
        <p:spPr>
          <a:xfrm>
            <a:off x="5292725" y="2276475"/>
            <a:ext cx="3600450" cy="1066800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spcBef>
                <a:spcPct val="50000"/>
              </a:spcBef>
            </a:pPr>
            <a:r>
              <a:rPr lang="en-US" altLang="zh-CN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would/could/should/might +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v</a:t>
            </a:r>
            <a:endParaRPr lang="en-US" altLang="zh-CN" sz="3200" b="1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52" name="Text Box 21"/>
          <p:cNvSpPr txBox="1"/>
          <p:nvPr/>
        </p:nvSpPr>
        <p:spPr>
          <a:xfrm>
            <a:off x="5219700" y="3500438"/>
            <a:ext cx="3708400" cy="1165225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lnSpc>
                <a:spcPct val="110000"/>
              </a:lnSpc>
              <a:spcBef>
                <a:spcPct val="50000"/>
              </a:spcBef>
            </a:pPr>
            <a:r>
              <a:rPr lang="en-US" altLang="zh-CN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would/could/should/might+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have done</a:t>
            </a:r>
            <a:endParaRPr lang="en-US" altLang="zh-CN" sz="3200" b="1" dirty="0">
              <a:solidFill>
                <a:schemeClr val="accent2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53" name="Text Box 22"/>
          <p:cNvSpPr txBox="1"/>
          <p:nvPr/>
        </p:nvSpPr>
        <p:spPr>
          <a:xfrm>
            <a:off x="1908175" y="4797425"/>
            <a:ext cx="3455988" cy="1851025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algn="ctr" eaLnBrk="1" hangingPunct="1">
              <a:spcBef>
                <a:spcPct val="10000"/>
              </a:spcBef>
            </a:pP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1. did / were</a:t>
            </a:r>
            <a:endParaRPr lang="en-US" altLang="zh-CN" sz="3600" b="1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  <a:p>
            <a:pPr marL="342900" indent="-342900" algn="ctr" eaLnBrk="1" hangingPunct="1">
              <a:spcBef>
                <a:spcPct val="10000"/>
              </a:spcBef>
            </a:pP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2. should do</a:t>
            </a:r>
            <a:endParaRPr lang="en-US" altLang="zh-CN" sz="3600" b="1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  <a:p>
            <a:pPr marL="342900" indent="-342900" algn="ctr" eaLnBrk="1" hangingPunct="1">
              <a:spcBef>
                <a:spcPct val="10000"/>
              </a:spcBef>
            </a:pP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3. were to do</a:t>
            </a:r>
            <a:endParaRPr lang="en-US" altLang="zh-CN" sz="3600" b="1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54" name="Text Box 23"/>
          <p:cNvSpPr txBox="1"/>
          <p:nvPr/>
        </p:nvSpPr>
        <p:spPr>
          <a:xfrm>
            <a:off x="5364163" y="5013325"/>
            <a:ext cx="3581400" cy="1066800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spcBef>
                <a:spcPct val="10000"/>
              </a:spcBef>
            </a:pPr>
            <a:r>
              <a:rPr lang="en-US" altLang="zh-CN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would/could/should/might + 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v</a:t>
            </a:r>
            <a:endParaRPr lang="en-US" altLang="zh-CN" sz="3200" b="1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99390" y="116205"/>
            <a:ext cx="8623300" cy="6664325"/>
          </a:xfrm>
        </p:spPr>
        <p:txBody>
          <a:bodyPr/>
          <a:p>
            <a:r>
              <a:rPr lang="zh-CN" altLang="en-US" b="1" dirty="0">
                <a:latin typeface="Arial" panose="020B0604020202020204" pitchFamily="34" charset="0"/>
                <a:sym typeface="+mn-ea"/>
              </a:rPr>
              <a:t> </a:t>
            </a:r>
            <a:r>
              <a:rPr lang="zh-CN" altLang="en-US" sz="2400" b="1" dirty="0">
                <a:latin typeface="Arial" panose="020B0604020202020204" pitchFamily="34" charset="0"/>
                <a:sym typeface="+mn-ea"/>
              </a:rPr>
              <a:t>与过去事实相反</a:t>
            </a:r>
            <a:endParaRPr lang="zh-CN" altLang="en-US" sz="2400" b="1" dirty="0">
              <a:solidFill>
                <a:srgbClr val="FF0000"/>
              </a:solidFill>
              <a:latin typeface="Arial" panose="020B0604020202020204" pitchFamily="34" charset="0"/>
              <a:sym typeface="+mn-ea"/>
            </a:endParaRPr>
          </a:p>
          <a:p>
            <a:r>
              <a:rPr lang="en-US" altLang="zh-CN" sz="2400">
                <a:solidFill>
                  <a:srgbClr val="FF0000"/>
                </a:solidFill>
              </a:rPr>
              <a:t>If</a:t>
            </a:r>
            <a:r>
              <a:rPr lang="en-US" altLang="zh-CN" sz="2400"/>
              <a:t> I </a:t>
            </a:r>
            <a:r>
              <a:rPr lang="en-US" altLang="zh-CN" sz="2400">
                <a:solidFill>
                  <a:srgbClr val="FF0000"/>
                </a:solidFill>
              </a:rPr>
              <a:t>hadn’t</a:t>
            </a:r>
            <a:r>
              <a:rPr lang="en-US" altLang="zh-CN" sz="2400"/>
              <a:t> followed your advice, I </a:t>
            </a:r>
            <a:r>
              <a:rPr lang="en-US" altLang="zh-CN" sz="2400">
                <a:solidFill>
                  <a:srgbClr val="0033CC"/>
                </a:solidFill>
              </a:rPr>
              <a:t>would not have made</a:t>
            </a:r>
            <a:r>
              <a:rPr lang="en-US" altLang="zh-CN" sz="2400"/>
              <a:t> such rapid progress. </a:t>
            </a:r>
            <a:endParaRPr lang="en-US" altLang="zh-CN" sz="2400"/>
          </a:p>
          <a:p>
            <a:r>
              <a:rPr lang="en-US" altLang="zh-CN" sz="2400">
                <a:solidFill>
                  <a:srgbClr val="FF0000"/>
                </a:solidFill>
                <a:sym typeface="+mn-ea"/>
              </a:rPr>
              <a:t>Had</a:t>
            </a:r>
            <a:r>
              <a:rPr lang="en-US" altLang="zh-CN" sz="2400">
                <a:sym typeface="+mn-ea"/>
              </a:rPr>
              <a:t> I not followed your advice, I </a:t>
            </a:r>
            <a:r>
              <a:rPr lang="en-US" altLang="zh-CN" sz="2400">
                <a:solidFill>
                  <a:srgbClr val="0033CC"/>
                </a:solidFill>
                <a:sym typeface="+mn-ea"/>
              </a:rPr>
              <a:t>would not have made </a:t>
            </a:r>
            <a:r>
              <a:rPr lang="en-US" altLang="zh-CN" sz="2400">
                <a:sym typeface="+mn-ea"/>
              </a:rPr>
              <a:t>such rapid progress. (</a:t>
            </a:r>
            <a:r>
              <a:rPr lang="zh-CN" altLang="en-US" sz="2400">
                <a:sym typeface="+mn-ea"/>
              </a:rPr>
              <a:t>倒装</a:t>
            </a:r>
            <a:r>
              <a:rPr lang="en-US" altLang="zh-CN" sz="2400">
                <a:sym typeface="+mn-ea"/>
              </a:rPr>
              <a:t>/</a:t>
            </a:r>
            <a:r>
              <a:rPr lang="zh-CN" altLang="en-US" sz="2400">
                <a:sym typeface="+mn-ea"/>
              </a:rPr>
              <a:t>省略</a:t>
            </a:r>
            <a:r>
              <a:rPr lang="en-US" altLang="zh-CN" sz="2400">
                <a:sym typeface="+mn-ea"/>
              </a:rPr>
              <a:t>if</a:t>
            </a:r>
            <a:r>
              <a:rPr lang="zh-CN" altLang="en-US" sz="2400">
                <a:sym typeface="+mn-ea"/>
              </a:rPr>
              <a:t>的条件句）</a:t>
            </a:r>
            <a:endParaRPr lang="zh-CN" altLang="en-US" sz="2400">
              <a:sym typeface="+mn-ea"/>
            </a:endParaRPr>
          </a:p>
          <a:p>
            <a:r>
              <a:rPr lang="en-US" altLang="zh-CN" sz="2400" dirty="0">
                <a:solidFill>
                  <a:srgbClr val="FF0000"/>
                </a:solidFill>
                <a:latin typeface="Arial" panose="020B0604020202020204" pitchFamily="34" charset="0"/>
                <a:sym typeface="+mn-ea"/>
              </a:rPr>
              <a:t>Without </a:t>
            </a:r>
            <a:r>
              <a:rPr lang="en-US" altLang="zh-CN" sz="2400" dirty="0">
                <a:latin typeface="Arial" panose="020B0604020202020204" pitchFamily="34" charset="0"/>
                <a:sym typeface="+mn-ea"/>
              </a:rPr>
              <a:t>/</a:t>
            </a:r>
            <a:r>
              <a:rPr lang="en-US" altLang="zh-CN" sz="2400" dirty="0">
                <a:solidFill>
                  <a:srgbClr val="FF3300"/>
                </a:solidFill>
                <a:latin typeface="Arial" panose="020B0604020202020204" pitchFamily="34" charset="0"/>
                <a:sym typeface="+mn-ea"/>
              </a:rPr>
              <a:t>But for</a:t>
            </a:r>
            <a:r>
              <a:rPr lang="en-US" altLang="zh-CN" sz="2400" dirty="0">
                <a:latin typeface="Arial" panose="020B0604020202020204" pitchFamily="34" charset="0"/>
                <a:sym typeface="+mn-ea"/>
              </a:rPr>
              <a:t> your advice, I </a:t>
            </a:r>
            <a:r>
              <a:rPr lang="en-US" altLang="zh-CN" sz="2400" dirty="0">
                <a:solidFill>
                  <a:srgbClr val="0033CC"/>
                </a:solidFill>
                <a:latin typeface="Arial" panose="020B0604020202020204" pitchFamily="34" charset="0"/>
                <a:sym typeface="+mn-ea"/>
              </a:rPr>
              <a:t>would not have made</a:t>
            </a:r>
            <a:r>
              <a:rPr lang="en-US" altLang="zh-CN" sz="2400" dirty="0">
                <a:latin typeface="Arial" panose="020B0604020202020204" pitchFamily="34" charset="0"/>
                <a:sym typeface="+mn-ea"/>
              </a:rPr>
              <a:t> such rapid progress. </a:t>
            </a:r>
            <a:r>
              <a:rPr lang="zh-CN" altLang="en-US" sz="2400" dirty="0">
                <a:latin typeface="Arial" panose="020B0604020202020204" pitchFamily="34" charset="0"/>
                <a:sym typeface="+mn-ea"/>
              </a:rPr>
              <a:t>（含蓄条件句）</a:t>
            </a:r>
            <a:endParaRPr lang="zh-CN" altLang="en-US" sz="2400" dirty="0">
              <a:latin typeface="Arial" panose="020B0604020202020204" pitchFamily="34" charset="0"/>
              <a:sym typeface="+mn-ea"/>
            </a:endParaRPr>
          </a:p>
          <a:p>
            <a:r>
              <a:rPr lang="en-US" altLang="zh-CN" sz="2400"/>
              <a:t>Thanks to your advice, </a:t>
            </a:r>
            <a:r>
              <a:rPr lang="en-US" altLang="zh-CN" sz="2400">
                <a:solidFill>
                  <a:srgbClr val="FF0000"/>
                </a:solidFill>
              </a:rPr>
              <a:t>otherwise/ or (else)</a:t>
            </a:r>
            <a:r>
              <a:rPr lang="en-US" altLang="zh-CN" sz="2400"/>
              <a:t> I </a:t>
            </a:r>
            <a:r>
              <a:rPr lang="en-US" altLang="zh-CN" sz="2400">
                <a:solidFill>
                  <a:srgbClr val="0033CC"/>
                </a:solidFill>
              </a:rPr>
              <a:t>would not have make</a:t>
            </a:r>
            <a:r>
              <a:rPr lang="en-US" altLang="zh-CN" sz="2400"/>
              <a:t> such rapid progress. (</a:t>
            </a:r>
            <a:r>
              <a:rPr lang="zh-CN" altLang="en-US" sz="2400"/>
              <a:t>含蓄条件句）</a:t>
            </a:r>
            <a:endParaRPr lang="en-US" altLang="zh-CN" sz="2400"/>
          </a:p>
          <a:p>
            <a:endParaRPr lang="en-US" altLang="zh-CN" sz="2400"/>
          </a:p>
          <a:p>
            <a:r>
              <a:rPr lang="zh-CN" altLang="en-US" sz="2400"/>
              <a:t>要是</a:t>
            </a:r>
            <a:r>
              <a:rPr lang="en-US" altLang="zh-CN" sz="2400"/>
              <a:t>..., </a:t>
            </a:r>
            <a:r>
              <a:rPr lang="zh-CN" altLang="en-US" sz="2400"/>
              <a:t>希望</a:t>
            </a:r>
            <a:r>
              <a:rPr lang="en-US" altLang="zh-CN" sz="2400"/>
              <a:t>...</a:t>
            </a:r>
            <a:r>
              <a:rPr lang="zh-CN" altLang="en-US" sz="2400"/>
              <a:t>？</a:t>
            </a:r>
            <a:endParaRPr lang="en-US" altLang="zh-CN" sz="2400"/>
          </a:p>
          <a:p>
            <a:r>
              <a:rPr lang="en-US" altLang="zh-CN" sz="2400">
                <a:solidFill>
                  <a:srgbClr val="FF0000"/>
                </a:solidFill>
              </a:rPr>
              <a:t>If only</a:t>
            </a:r>
            <a:r>
              <a:rPr lang="en-US" altLang="zh-CN" sz="2400"/>
              <a:t> I </a:t>
            </a:r>
            <a:r>
              <a:rPr lang="en-US" altLang="zh-CN" sz="2400">
                <a:solidFill>
                  <a:srgbClr val="FF0000"/>
                </a:solidFill>
              </a:rPr>
              <a:t>had</a:t>
            </a:r>
            <a:r>
              <a:rPr lang="en-US" altLang="zh-CN" sz="2400"/>
              <a:t> followed your advice. </a:t>
            </a:r>
            <a:r>
              <a:rPr lang="zh-CN" altLang="en-US" sz="2400">
                <a:sym typeface="+mn-ea"/>
              </a:rPr>
              <a:t>（省略主句的条件句）</a:t>
            </a:r>
            <a:endParaRPr lang="en-US" altLang="zh-CN" sz="2400"/>
          </a:p>
          <a:p>
            <a:r>
              <a:rPr lang="en-US" altLang="zh-CN" sz="2400">
                <a:solidFill>
                  <a:srgbClr val="FF0000"/>
                </a:solidFill>
              </a:rPr>
              <a:t>I wish</a:t>
            </a:r>
            <a:r>
              <a:rPr lang="en-US" altLang="zh-CN" sz="2400"/>
              <a:t> I</a:t>
            </a:r>
            <a:r>
              <a:rPr lang="en-US" altLang="zh-CN" sz="2400">
                <a:solidFill>
                  <a:srgbClr val="FF0000"/>
                </a:solidFill>
              </a:rPr>
              <a:t> had</a:t>
            </a:r>
            <a:r>
              <a:rPr lang="en-US" altLang="zh-CN" sz="2400"/>
              <a:t> followed your advice. </a:t>
            </a:r>
            <a:endParaRPr lang="en-US" altLang="zh-CN" sz="2400"/>
          </a:p>
          <a:p>
            <a:r>
              <a:rPr lang="en-US" altLang="zh-CN" sz="2400"/>
              <a:t> </a:t>
            </a:r>
            <a:r>
              <a:rPr lang="en-US" altLang="zh-CN" sz="2400">
                <a:solidFill>
                  <a:srgbClr val="FF0000"/>
                </a:solidFill>
              </a:rPr>
              <a:t>I’d rather that </a:t>
            </a:r>
            <a:r>
              <a:rPr lang="en-US" altLang="zh-CN" sz="2400"/>
              <a:t>I </a:t>
            </a:r>
            <a:r>
              <a:rPr lang="en-US" altLang="zh-CN" sz="2400">
                <a:solidFill>
                  <a:srgbClr val="FF0000"/>
                </a:solidFill>
              </a:rPr>
              <a:t>had</a:t>
            </a:r>
            <a:r>
              <a:rPr lang="en-US" altLang="zh-CN" sz="2400"/>
              <a:t> followed your advice.</a:t>
            </a:r>
            <a:endParaRPr lang="en-US" altLang="zh-CN" sz="2400"/>
          </a:p>
          <a:p>
            <a:r>
              <a:rPr lang="en-US" altLang="zh-CN" sz="2400"/>
              <a:t> </a:t>
            </a:r>
            <a:r>
              <a:rPr lang="zh-CN" altLang="en-US" sz="2400">
                <a:highlight>
                  <a:srgbClr val="FFFF00"/>
                </a:highlight>
                <a:sym typeface="+mn-ea"/>
              </a:rPr>
              <a:t>从句的时态？</a:t>
            </a:r>
            <a:endParaRPr lang="zh-CN" altLang="en-US" sz="24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8433" name="Text Box 2"/>
          <p:cNvSpPr txBox="1"/>
          <p:nvPr/>
        </p:nvSpPr>
        <p:spPr>
          <a:xfrm>
            <a:off x="2124075" y="0"/>
            <a:ext cx="4968875" cy="762000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spcBef>
                <a:spcPct val="50000"/>
              </a:spcBef>
            </a:pPr>
            <a:r>
              <a:rPr lang="zh-CN" altLang="en-US" sz="44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主从句的谓语形式</a:t>
            </a:r>
            <a:endParaRPr lang="zh-CN" altLang="en-US" sz="4400" b="1" dirty="0">
              <a:solidFill>
                <a:schemeClr val="accent2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34" name="Line 3"/>
          <p:cNvSpPr/>
          <p:nvPr/>
        </p:nvSpPr>
        <p:spPr>
          <a:xfrm>
            <a:off x="179388" y="1052513"/>
            <a:ext cx="8785225" cy="0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35" name="Line 4"/>
          <p:cNvSpPr/>
          <p:nvPr/>
        </p:nvSpPr>
        <p:spPr>
          <a:xfrm>
            <a:off x="1908175" y="1052513"/>
            <a:ext cx="0" cy="5616575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36" name="Line 5"/>
          <p:cNvSpPr/>
          <p:nvPr/>
        </p:nvSpPr>
        <p:spPr>
          <a:xfrm>
            <a:off x="5364163" y="1052513"/>
            <a:ext cx="0" cy="5616575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37" name="Line 6"/>
          <p:cNvSpPr/>
          <p:nvPr/>
        </p:nvSpPr>
        <p:spPr>
          <a:xfrm>
            <a:off x="179388" y="6669088"/>
            <a:ext cx="8785225" cy="0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38" name="Line 7"/>
          <p:cNvSpPr/>
          <p:nvPr/>
        </p:nvSpPr>
        <p:spPr>
          <a:xfrm>
            <a:off x="8964613" y="1052513"/>
            <a:ext cx="0" cy="5616575"/>
          </a:xfrm>
          <a:prstGeom prst="line">
            <a:avLst/>
          </a:prstGeom>
          <a:ln w="57150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39" name="Line 8"/>
          <p:cNvSpPr/>
          <p:nvPr/>
        </p:nvSpPr>
        <p:spPr>
          <a:xfrm flipH="1">
            <a:off x="179388" y="1052513"/>
            <a:ext cx="0" cy="5616575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40" name="Line 9"/>
          <p:cNvSpPr/>
          <p:nvPr/>
        </p:nvSpPr>
        <p:spPr>
          <a:xfrm>
            <a:off x="179388" y="2060575"/>
            <a:ext cx="8785225" cy="0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41" name="Line 10"/>
          <p:cNvSpPr/>
          <p:nvPr/>
        </p:nvSpPr>
        <p:spPr>
          <a:xfrm>
            <a:off x="179388" y="3429000"/>
            <a:ext cx="8785225" cy="0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42" name="Line 11"/>
          <p:cNvSpPr/>
          <p:nvPr/>
        </p:nvSpPr>
        <p:spPr>
          <a:xfrm flipV="1">
            <a:off x="179388" y="4797425"/>
            <a:ext cx="8785225" cy="0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43" name="Text Box 12"/>
          <p:cNvSpPr txBox="1"/>
          <p:nvPr/>
        </p:nvSpPr>
        <p:spPr>
          <a:xfrm>
            <a:off x="395288" y="1196975"/>
            <a:ext cx="1295400" cy="701675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spcBef>
                <a:spcPct val="50000"/>
              </a:spcBef>
            </a:pPr>
            <a:r>
              <a:rPr lang="zh-CN" altLang="en-US" sz="40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时间</a:t>
            </a:r>
            <a:endParaRPr lang="zh-CN" altLang="en-US" sz="4000" b="1" dirty="0">
              <a:solidFill>
                <a:schemeClr val="accent2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44" name="Text Box 13"/>
          <p:cNvSpPr txBox="1"/>
          <p:nvPr/>
        </p:nvSpPr>
        <p:spPr>
          <a:xfrm>
            <a:off x="1908175" y="1125538"/>
            <a:ext cx="3529013" cy="579437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spcBef>
                <a:spcPct val="50000"/>
              </a:spcBef>
            </a:pPr>
            <a:r>
              <a:rPr lang="en-US" altLang="zh-CN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If </a:t>
            </a:r>
            <a:r>
              <a:rPr lang="zh-CN" altLang="en-US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从句的谓语形式</a:t>
            </a:r>
            <a:endParaRPr lang="zh-CN" altLang="en-US" sz="3200" b="1" dirty="0">
              <a:solidFill>
                <a:schemeClr val="accent2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45" name="Text Box 14"/>
          <p:cNvSpPr txBox="1"/>
          <p:nvPr/>
        </p:nvSpPr>
        <p:spPr>
          <a:xfrm>
            <a:off x="5435600" y="1125538"/>
            <a:ext cx="3457575" cy="579437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algn="ctr" eaLnBrk="1" hangingPunct="1">
              <a:spcBef>
                <a:spcPct val="50000"/>
              </a:spcBef>
            </a:pPr>
            <a:r>
              <a:rPr lang="zh-CN" altLang="en-US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主句的谓语形式</a:t>
            </a:r>
            <a:endParaRPr lang="zh-CN" altLang="en-US" sz="3200" b="1" dirty="0">
              <a:solidFill>
                <a:schemeClr val="accent2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46" name="Text Box 15"/>
          <p:cNvSpPr txBox="1"/>
          <p:nvPr/>
        </p:nvSpPr>
        <p:spPr>
          <a:xfrm>
            <a:off x="250825" y="2276475"/>
            <a:ext cx="1657350" cy="823913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spcBef>
                <a:spcPct val="50000"/>
              </a:spcBef>
            </a:pPr>
            <a:r>
              <a:rPr lang="zh-CN" altLang="en-US" sz="4800" b="1" dirty="0">
                <a:latin typeface="Times New Roman" panose="02020603050405020304" charset="0"/>
                <a:ea typeface="华文新魏" panose="02010800040101010101" pitchFamily="2" charset="-122"/>
              </a:rPr>
              <a:t>现在</a:t>
            </a:r>
            <a:endParaRPr lang="zh-CN" altLang="en-US" sz="4800" b="1" dirty="0"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47" name="Text Box 16"/>
          <p:cNvSpPr txBox="1"/>
          <p:nvPr/>
        </p:nvSpPr>
        <p:spPr>
          <a:xfrm>
            <a:off x="250825" y="3644900"/>
            <a:ext cx="1728788" cy="823913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spcBef>
                <a:spcPct val="50000"/>
              </a:spcBef>
            </a:pPr>
            <a:r>
              <a:rPr lang="zh-CN" altLang="en-US" sz="4800" b="1" dirty="0">
                <a:latin typeface="Times New Roman" panose="02020603050405020304" charset="0"/>
                <a:ea typeface="华文新魏" panose="02010800040101010101" pitchFamily="2" charset="-122"/>
              </a:rPr>
              <a:t>过去</a:t>
            </a:r>
            <a:endParaRPr lang="zh-CN" altLang="en-US" sz="4800" b="1" dirty="0"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48" name="Text Box 17"/>
          <p:cNvSpPr txBox="1"/>
          <p:nvPr/>
        </p:nvSpPr>
        <p:spPr>
          <a:xfrm>
            <a:off x="250825" y="5300663"/>
            <a:ext cx="1728788" cy="823912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spcBef>
                <a:spcPct val="50000"/>
              </a:spcBef>
            </a:pPr>
            <a:r>
              <a:rPr lang="zh-CN" altLang="en-US" sz="4800" b="1" dirty="0">
                <a:latin typeface="Times New Roman" panose="02020603050405020304" charset="0"/>
                <a:ea typeface="华文新魏" panose="02010800040101010101" pitchFamily="2" charset="-122"/>
              </a:rPr>
              <a:t>将来</a:t>
            </a:r>
            <a:endParaRPr lang="zh-CN" altLang="en-US" sz="4800" b="1" dirty="0"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49" name="Text Box 18"/>
          <p:cNvSpPr txBox="1"/>
          <p:nvPr/>
        </p:nvSpPr>
        <p:spPr>
          <a:xfrm>
            <a:off x="1908175" y="2492375"/>
            <a:ext cx="3276600" cy="641350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algn="ctr" eaLnBrk="1" hangingPunct="1">
              <a:spcBef>
                <a:spcPct val="50000"/>
              </a:spcBef>
            </a:pP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did / were</a:t>
            </a:r>
            <a:endParaRPr lang="en-US" altLang="zh-CN" sz="3600" b="1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50" name="Text Box 19"/>
          <p:cNvSpPr txBox="1"/>
          <p:nvPr/>
        </p:nvSpPr>
        <p:spPr>
          <a:xfrm>
            <a:off x="2268538" y="3716338"/>
            <a:ext cx="2519362" cy="641350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algn="ctr" eaLnBrk="1" hangingPunct="1">
              <a:spcBef>
                <a:spcPct val="50000"/>
              </a:spcBef>
            </a:pP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had done</a:t>
            </a:r>
            <a:endParaRPr lang="en-US" altLang="zh-CN" sz="3600" b="1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51" name="Text Box 20"/>
          <p:cNvSpPr txBox="1"/>
          <p:nvPr/>
        </p:nvSpPr>
        <p:spPr>
          <a:xfrm>
            <a:off x="5292725" y="2276475"/>
            <a:ext cx="3600450" cy="1066800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spcBef>
                <a:spcPct val="50000"/>
              </a:spcBef>
            </a:pPr>
            <a:r>
              <a:rPr lang="en-US" altLang="zh-CN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would/could/should/might +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v</a:t>
            </a:r>
            <a:endParaRPr lang="en-US" altLang="zh-CN" sz="3200" b="1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52" name="Text Box 21"/>
          <p:cNvSpPr txBox="1"/>
          <p:nvPr/>
        </p:nvSpPr>
        <p:spPr>
          <a:xfrm>
            <a:off x="5219700" y="3500438"/>
            <a:ext cx="3708400" cy="1165225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lnSpc>
                <a:spcPct val="110000"/>
              </a:lnSpc>
              <a:spcBef>
                <a:spcPct val="50000"/>
              </a:spcBef>
            </a:pPr>
            <a:r>
              <a:rPr lang="en-US" altLang="zh-CN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would/could/should/might+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have done</a:t>
            </a:r>
            <a:endParaRPr lang="en-US" altLang="zh-CN" sz="3200" b="1" dirty="0">
              <a:solidFill>
                <a:schemeClr val="accent2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53" name="Text Box 22"/>
          <p:cNvSpPr txBox="1"/>
          <p:nvPr/>
        </p:nvSpPr>
        <p:spPr>
          <a:xfrm>
            <a:off x="1908175" y="4797425"/>
            <a:ext cx="3455988" cy="1864995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algn="ctr" eaLnBrk="1" hangingPunct="1">
              <a:spcBef>
                <a:spcPct val="10000"/>
              </a:spcBef>
            </a:pP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1. did / were</a:t>
            </a:r>
            <a:endParaRPr lang="en-US" altLang="zh-CN" sz="3600" b="1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  <a:p>
            <a:pPr marL="342900" indent="-342900" algn="ctr" eaLnBrk="1" hangingPunct="1">
              <a:spcBef>
                <a:spcPct val="10000"/>
              </a:spcBef>
            </a:pP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2. </a:t>
            </a:r>
            <a:r>
              <a:rPr lang="en-US" altLang="zh-CN" sz="3600" b="1" u="sng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should</a:t>
            </a: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 do</a:t>
            </a:r>
            <a:endParaRPr lang="en-US" altLang="zh-CN" sz="3600" b="1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  <a:p>
            <a:pPr marL="342900" indent="-342900" algn="ctr" eaLnBrk="1" hangingPunct="1">
              <a:spcBef>
                <a:spcPct val="10000"/>
              </a:spcBef>
            </a:pP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3. were to do</a:t>
            </a:r>
            <a:endParaRPr lang="en-US" altLang="zh-CN" sz="3600" b="1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54" name="Text Box 23"/>
          <p:cNvSpPr txBox="1"/>
          <p:nvPr/>
        </p:nvSpPr>
        <p:spPr>
          <a:xfrm>
            <a:off x="5364163" y="5013325"/>
            <a:ext cx="3581400" cy="1066800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spcBef>
                <a:spcPct val="10000"/>
              </a:spcBef>
            </a:pPr>
            <a:r>
              <a:rPr lang="en-US" altLang="zh-CN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would/could/should/might + 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v</a:t>
            </a:r>
            <a:endParaRPr lang="en-US" altLang="zh-CN" sz="3200" b="1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</p:spTree>
  </p:cSld>
  <p:clrMapOvr>
    <a:masterClrMapping/>
  </p:clrMapOvr>
  <p:transition/>
</p:sld>
</file>

<file path=ppt/tags/tag1.xml><?xml version="1.0" encoding="utf-8"?>
<p:tagLst xmlns:p="http://schemas.openxmlformats.org/presentationml/2006/main">
  <p:tag name="commondata" val="eyJoZGlkIjoiZGE3Y2I3OTRlNTA1NjUwZGY1NGI3NTM4NWZhMGI4N2IifQ=="/>
</p:tagLst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5018</Words>
  <Application>WPS 演示</Application>
  <PresentationFormat/>
  <Paragraphs>319</Paragraphs>
  <Slides>24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24</vt:i4>
      </vt:variant>
    </vt:vector>
  </HeadingPairs>
  <TitlesOfParts>
    <vt:vector size="37" baseType="lpstr">
      <vt:lpstr>Arial</vt:lpstr>
      <vt:lpstr>宋体</vt:lpstr>
      <vt:lpstr>Wingdings</vt:lpstr>
      <vt:lpstr>Bodoni MT Condensed</vt:lpstr>
      <vt:lpstr>Times New Roman</vt:lpstr>
      <vt:lpstr>华文新魏</vt:lpstr>
      <vt:lpstr>华文楷体</vt:lpstr>
      <vt:lpstr>微软雅黑</vt:lpstr>
      <vt:lpstr>Arial Unicode MS</vt:lpstr>
      <vt:lpstr>Calibri</vt:lpstr>
      <vt:lpstr>Arial Narrow</vt:lpstr>
      <vt:lpstr>默认设计模板</vt:lpstr>
      <vt:lpstr>1_默认设计模板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与现在事实相反</vt:lpstr>
      <vt:lpstr>PowerPoint 演示文稿</vt:lpstr>
      <vt:lpstr>PowerPoint 演示文稿</vt:lpstr>
      <vt:lpstr>PowerPoint 演示文稿</vt:lpstr>
      <vt:lpstr>与将来事实相反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 </vt:lpstr>
      <vt:lpstr>PowerPoint 演示文稿</vt:lpstr>
      <vt:lpstr>PowerPoint 演示文稿</vt:lpstr>
      <vt:lpstr>PowerPoint 演示文稿</vt:lpstr>
      <vt:lpstr>含蓄条件句（省略了If的条件句，主句不变）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阿文</cp:lastModifiedBy>
  <cp:revision>11</cp:revision>
  <dcterms:created xsi:type="dcterms:W3CDTF">2011-11-16T06:30:00Z</dcterms:created>
  <dcterms:modified xsi:type="dcterms:W3CDTF">2025-11-21T02:31:33Z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F9E5EE3223F54485B57DB4987E47967E_13</vt:lpwstr>
  </property>
  <property fmtid="{D5CDD505-2E9C-101B-9397-08002B2CF9AE}" pid="3" name="KSOProductBuildVer">
    <vt:lpwstr>2052-12.1.0.21541</vt:lpwstr>
  </property>
</Properties>
</file>