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</p:sldMasterIdLst>
  <p:notesMasterIdLst>
    <p:notesMasterId r:id="rId6"/>
  </p:notesMasterIdLst>
  <p:sldIdLst>
    <p:sldId id="260" r:id="rId5"/>
    <p:sldId id="283" r:id="rId7"/>
    <p:sldId id="259" r:id="rId8"/>
    <p:sldId id="269" r:id="rId9"/>
    <p:sldId id="265" r:id="rId10"/>
    <p:sldId id="258" r:id="rId11"/>
    <p:sldId id="270" r:id="rId12"/>
    <p:sldId id="271" r:id="rId13"/>
    <p:sldId id="284" r:id="rId14"/>
    <p:sldId id="272" r:id="rId15"/>
    <p:sldId id="273" r:id="rId16"/>
    <p:sldId id="274" r:id="rId17"/>
    <p:sldId id="261" r:id="rId18"/>
    <p:sldId id="262" r:id="rId19"/>
    <p:sldId id="263" r:id="rId20"/>
    <p:sldId id="266" r:id="rId21"/>
    <p:sldId id="267" r:id="rId22"/>
    <p:sldId id="268" r:id="rId23"/>
    <p:sldId id="286" r:id="rId24"/>
    <p:sldId id="285" r:id="rId25"/>
    <p:sldId id="287" r:id="rId26"/>
    <p:sldId id="303" r:id="rId27"/>
    <p:sldId id="304" r:id="rId28"/>
    <p:sldId id="306" r:id="rId29"/>
    <p:sldId id="312" r:id="rId30"/>
    <p:sldId id="307" r:id="rId31"/>
    <p:sldId id="308" r:id="rId32"/>
    <p:sldId id="328" r:id="rId33"/>
    <p:sldId id="329" r:id="rId34"/>
    <p:sldId id="309" r:id="rId35"/>
    <p:sldId id="316" r:id="rId36"/>
    <p:sldId id="317" r:id="rId37"/>
    <p:sldId id="318" r:id="rId38"/>
    <p:sldId id="319" r:id="rId39"/>
    <p:sldId id="320" r:id="rId40"/>
    <p:sldId id="321" r:id="rId41"/>
    <p:sldId id="322" r:id="rId42"/>
    <p:sldId id="323" r:id="rId43"/>
    <p:sldId id="324" r:id="rId44"/>
    <p:sldId id="325" r:id="rId45"/>
    <p:sldId id="330" r:id="rId46"/>
  </p:sldIdLst>
  <p:sldSz cx="12192000" cy="6858000"/>
  <p:notesSz cx="6858000" cy="9144000"/>
  <p:custDataLst>
    <p:tags r:id="rId5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1" Type="http://schemas.openxmlformats.org/officeDocument/2006/relationships/tags" Target="tags/tag8.xml"/><Relationship Id="rId50" Type="http://schemas.openxmlformats.org/officeDocument/2006/relationships/commentAuthors" Target="commentAuthors.xml"/><Relationship Id="rId5" Type="http://schemas.openxmlformats.org/officeDocument/2006/relationships/slide" Target="slides/slide1.xml"/><Relationship Id="rId49" Type="http://schemas.openxmlformats.org/officeDocument/2006/relationships/tableStyles" Target="tableStyles.xml"/><Relationship Id="rId48" Type="http://schemas.openxmlformats.org/officeDocument/2006/relationships/viewProps" Target="viewProps.xml"/><Relationship Id="rId47" Type="http://schemas.openxmlformats.org/officeDocument/2006/relationships/presProps" Target="presProps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0" Type="http://schemas.openxmlformats.org/officeDocument/2006/relationships/slide" Target="slides/slide35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D6D3-8C61-434A-9A4D-C5499D8EDDC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85DF6-1E62-4553-A219-F75D1E2A002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D6D3-8C61-434A-9A4D-C5499D8EDDC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85DF6-1E62-4553-A219-F75D1E2A002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D6D3-8C61-434A-9A4D-C5499D8EDDC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85DF6-1E62-4553-A219-F75D1E2A002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3213100"/>
            <a:ext cx="12192000" cy="3644900"/>
          </a:xfrm>
          <a:prstGeom prst="rect">
            <a:avLst/>
          </a:prstGeom>
          <a:solidFill>
            <a:srgbClr val="FA24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1200"/>
          </a:p>
        </p:txBody>
      </p:sp>
      <p:pic>
        <p:nvPicPr>
          <p:cNvPr id="10" name="Picture 3" descr="C:\Users\Nir\Desktop\未vv标题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1"/>
          <a:stretch>
            <a:fillRect/>
          </a:stretch>
        </p:blipFill>
        <p:spPr bwMode="auto">
          <a:xfrm>
            <a:off x="4788959" y="957782"/>
            <a:ext cx="7186083" cy="5640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  <p:sp>
        <p:nvSpPr>
          <p:cNvPr id="3" name="KSO_CT2"/>
          <p:cNvSpPr>
            <a:spLocks noGrp="1"/>
          </p:cNvSpPr>
          <p:nvPr>
            <p:ph type="subTitle" idx="1" hasCustomPrompt="1"/>
          </p:nvPr>
        </p:nvSpPr>
        <p:spPr>
          <a:xfrm>
            <a:off x="1099188" y="3720650"/>
            <a:ext cx="5360704" cy="467211"/>
          </a:xfrm>
          <a:noFill/>
        </p:spPr>
        <p:txBody>
          <a:bodyPr>
            <a:noAutofit/>
          </a:bodyPr>
          <a:lstStyle>
            <a:lvl1pPr marL="0" indent="0" algn="l">
              <a:buNone/>
              <a:defRPr sz="1350">
                <a:solidFill>
                  <a:srgbClr val="FFFFFF"/>
                </a:solidFill>
                <a:effectLst/>
                <a:latin typeface="+mn-ea"/>
                <a:ea typeface="+mn-ea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 smtClean="0"/>
              <a:t>单击此处添加您的副标题</a:t>
            </a:r>
            <a:endParaRPr lang="zh-CN" altLang="en-US" dirty="0" smtClean="0"/>
          </a:p>
        </p:txBody>
      </p:sp>
      <p:sp>
        <p:nvSpPr>
          <p:cNvPr id="7" name="KSO_CT1"/>
          <p:cNvSpPr>
            <a:spLocks noGrp="1"/>
          </p:cNvSpPr>
          <p:nvPr>
            <p:ph type="title" hasCustomPrompt="1"/>
          </p:nvPr>
        </p:nvSpPr>
        <p:spPr>
          <a:xfrm>
            <a:off x="1099188" y="1242662"/>
            <a:ext cx="6568439" cy="1300513"/>
          </a:xfrm>
        </p:spPr>
        <p:txBody>
          <a:bodyPr>
            <a:noAutofit/>
          </a:bodyPr>
          <a:lstStyle>
            <a:lvl1pPr algn="l">
              <a:lnSpc>
                <a:spcPct val="110000"/>
              </a:lnSpc>
              <a:defRPr sz="2700" b="0" baseline="0">
                <a:solidFill>
                  <a:srgbClr val="C00000"/>
                </a:solidFill>
                <a:effectLst/>
                <a:latin typeface="+mj-ea"/>
                <a:ea typeface="+mj-ea"/>
              </a:defRPr>
            </a:lvl1pPr>
          </a:lstStyle>
          <a:p>
            <a:r>
              <a:rPr lang="zh-CN" altLang="en-US" dirty="0" smtClean="0"/>
              <a:t>单击此处添加您的标题文字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ST1"/>
          <p:cNvSpPr>
            <a:spLocks noGrp="1"/>
          </p:cNvSpPr>
          <p:nvPr>
            <p:ph type="title" hasCustomPrompt="1"/>
          </p:nvPr>
        </p:nvSpPr>
        <p:spPr>
          <a:xfrm>
            <a:off x="2098675" y="2108200"/>
            <a:ext cx="7994651" cy="1235075"/>
          </a:xfrm>
        </p:spPr>
        <p:txBody>
          <a:bodyPr anchor="b">
            <a:normAutofit/>
          </a:bodyPr>
          <a:lstStyle>
            <a:lvl1pPr algn="ctr">
              <a:defRPr sz="2700">
                <a:solidFill>
                  <a:schemeClr val="tx2"/>
                </a:solidFill>
                <a:effectLst/>
              </a:defRPr>
            </a:lvl1pPr>
          </a:lstStyle>
          <a:p>
            <a:r>
              <a:rPr lang="zh-CN" altLang="en-US" dirty="0" smtClean="0"/>
              <a:t>此处添加您的标题</a:t>
            </a:r>
            <a:endParaRPr lang="en-US" dirty="0"/>
          </a:p>
        </p:txBody>
      </p:sp>
      <p:sp>
        <p:nvSpPr>
          <p:cNvPr id="3" name="KSO_ST2"/>
          <p:cNvSpPr>
            <a:spLocks noGrp="1"/>
          </p:cNvSpPr>
          <p:nvPr>
            <p:ph type="body" idx="1" hasCustomPrompt="1"/>
          </p:nvPr>
        </p:nvSpPr>
        <p:spPr>
          <a:xfrm>
            <a:off x="4050893" y="3400425"/>
            <a:ext cx="4090217" cy="357478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 smtClean="0"/>
              <a:t>单击此处添加您的副标题</a:t>
            </a:r>
            <a:endParaRPr lang="en-US" altLang="zh-CN" dirty="0"/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sz="half" idx="1" hasCustomPrompt="1"/>
          </p:nvPr>
        </p:nvSpPr>
        <p:spPr>
          <a:xfrm>
            <a:off x="1399823" y="1244601"/>
            <a:ext cx="5080000" cy="4932363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</p:txBody>
      </p:sp>
      <p:sp>
        <p:nvSpPr>
          <p:cNvPr id="4" name="KSO_BC2"/>
          <p:cNvSpPr>
            <a:spLocks noGrp="1"/>
          </p:cNvSpPr>
          <p:nvPr>
            <p:ph sz="half" idx="2" hasCustomPrompt="1"/>
          </p:nvPr>
        </p:nvSpPr>
        <p:spPr>
          <a:xfrm>
            <a:off x="6519333" y="1244601"/>
            <a:ext cx="5094116" cy="4932363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</p:txBody>
      </p:sp>
      <p:sp>
        <p:nvSpPr>
          <p:cNvPr id="5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2302932" y="118532"/>
            <a:ext cx="9312101" cy="71702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99435" y="1376362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KSO_BC1"/>
          <p:cNvSpPr>
            <a:spLocks noGrp="1"/>
          </p:cNvSpPr>
          <p:nvPr>
            <p:ph sz="half" idx="2" hasCustomPrompt="1"/>
          </p:nvPr>
        </p:nvSpPr>
        <p:spPr>
          <a:xfrm>
            <a:off x="1099435" y="2200274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431847" y="1376362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KSO_BC2"/>
          <p:cNvSpPr>
            <a:spLocks noGrp="1"/>
          </p:cNvSpPr>
          <p:nvPr>
            <p:ph sz="quarter" idx="4" hasCustomPrompt="1"/>
          </p:nvPr>
        </p:nvSpPr>
        <p:spPr>
          <a:xfrm>
            <a:off x="6431847" y="2200274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</p:txBody>
      </p:sp>
      <p:sp>
        <p:nvSpPr>
          <p:cNvPr id="7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1144591" y="533402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 hasCustomPrompt="1"/>
          </p:nvPr>
        </p:nvSpPr>
        <p:spPr>
          <a:xfrm>
            <a:off x="5487989" y="1063629"/>
            <a:ext cx="6172200" cy="4873625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</p:txBody>
      </p:sp>
      <p:sp>
        <p:nvSpPr>
          <p:cNvPr id="4" name="KSO_BC2"/>
          <p:cNvSpPr>
            <a:spLocks noGrp="1"/>
          </p:cNvSpPr>
          <p:nvPr>
            <p:ph type="body" sz="half" idx="2" hasCustomPrompt="1"/>
          </p:nvPr>
        </p:nvSpPr>
        <p:spPr>
          <a:xfrm>
            <a:off x="1144591" y="2133602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D6D3-8C61-434A-9A4D-C5499D8EDDC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85DF6-1E62-4553-A219-F75D1E2A002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1246192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 noChangeAspect="1"/>
          </p:cNvSpPr>
          <p:nvPr>
            <p:ph type="pic" idx="1"/>
          </p:nvPr>
        </p:nvSpPr>
        <p:spPr>
          <a:xfrm>
            <a:off x="5442833" y="987427"/>
            <a:ext cx="617220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KSO_BC2"/>
          <p:cNvSpPr>
            <a:spLocks noGrp="1"/>
          </p:cNvSpPr>
          <p:nvPr>
            <p:ph type="body" sz="half" idx="2" hasCustomPrompt="1"/>
          </p:nvPr>
        </p:nvSpPr>
        <p:spPr>
          <a:xfrm>
            <a:off x="1246192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 orient="vert"/>
          </p:nvPr>
        </p:nvSpPr>
        <p:spPr>
          <a:xfrm>
            <a:off x="10171291" y="365125"/>
            <a:ext cx="1182511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 hasCustomPrompt="1"/>
          </p:nvPr>
        </p:nvSpPr>
        <p:spPr>
          <a:xfrm>
            <a:off x="2113843" y="365125"/>
            <a:ext cx="7933269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>
            <a:spLocks noChangeArrowheads="1"/>
          </p:cNvSpPr>
          <p:nvPr/>
        </p:nvSpPr>
        <p:spPr bwMode="auto">
          <a:xfrm>
            <a:off x="812800" y="1219200"/>
            <a:ext cx="105664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>
            <a:off x="2641600" y="3962400"/>
            <a:ext cx="8682567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87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9200" y="1524000"/>
            <a:ext cx="10164233" cy="1752600"/>
          </a:xfrm>
        </p:spPr>
        <p:txBody>
          <a:bodyPr/>
          <a:lstStyle>
            <a:lvl1pPr>
              <a:defRPr sz="5000"/>
            </a:lvl1pPr>
          </a:lstStyle>
          <a:p>
            <a:pPr fontAlgn="base"/>
            <a:r>
              <a:rPr lang="en-US" altLang="zh-CN" strike="noStrike" noProof="1"/>
              <a:t>单击此处编辑母版标题样式</a:t>
            </a:r>
            <a:endParaRPr lang="en-US" altLang="zh-CN" strike="noStrike" noProof="1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641600" y="3962400"/>
            <a:ext cx="87376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/>
            </a:lvl1pPr>
          </a:lstStyle>
          <a:p>
            <a:pPr fontAlgn="base"/>
            <a:r>
              <a:rPr lang="en-US" altLang="zh-CN" strike="noStrike" noProof="1"/>
              <a:t>单击此处编辑母版副标题样式</a:t>
            </a:r>
            <a:endParaRPr lang="en-US" altLang="zh-CN" strike="noStrike" noProof="1"/>
          </a:p>
        </p:txBody>
      </p:sp>
      <p:sp>
        <p:nvSpPr>
          <p:cNvPr id="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3638"/>
            <a:ext cx="3860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6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6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Garamond" panose="02020404030301010803" pitchFamily="18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Garamond" panose="02020404030301010803" pitchFamily="18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Garamond" panose="02020404030301010803" pitchFamily="18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Garamond" panose="02020404030301010803" pitchFamily="18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Garamond" panose="02020404030301010803" pitchFamily="18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Garamond" panose="02020404030301010803" pitchFamily="18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D6D3-8C61-434A-9A4D-C5499D8EDDC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85DF6-1E62-4553-A219-F75D1E2A002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Garamond" panose="02020404030301010803" pitchFamily="18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None/>
              <a:defRPr/>
            </a:pPr>
            <a:endParaRPr kumimoji="0" lang="zh-CN" altLang="en-US" sz="32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Garamond" panose="02020404030301010803" pitchFamily="18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Garamond" panose="02020404030301010803" pitchFamily="18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Garamond" panose="02020404030301010803" pitchFamily="18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3982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609600" y="1600200"/>
            <a:ext cx="10972800" cy="4530725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/>
            </a:pPr>
            <a:endParaRPr kumimoji="0" lang="zh-CN" altLang="en-US" sz="30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Garamond" panose="02020404030301010803" pitchFamily="18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09600" y="277813"/>
            <a:ext cx="10972800" cy="5853112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Garamond" panose="02020404030301010803" pitchFamily="18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D6D3-8C61-434A-9A4D-C5499D8EDDC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85DF6-1E62-4553-A219-F75D1E2A002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D6D3-8C61-434A-9A4D-C5499D8EDDCF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85DF6-1E62-4553-A219-F75D1E2A002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D6D3-8C61-434A-9A4D-C5499D8EDDC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85DF6-1E62-4553-A219-F75D1E2A002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D6D3-8C61-434A-9A4D-C5499D8EDDCF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85DF6-1E62-4553-A219-F75D1E2A002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D6D3-8C61-434A-9A4D-C5499D8EDDC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85DF6-1E62-4553-A219-F75D1E2A002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D6D3-8C61-434A-9A4D-C5499D8EDDC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85DF6-1E62-4553-A219-F75D1E2A002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image" Target="../media/image2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7" Type="http://schemas.openxmlformats.org/officeDocument/2006/relationships/theme" Target="../theme/theme3.xml"/><Relationship Id="rId16" Type="http://schemas.openxmlformats.org/officeDocument/2006/relationships/vmlDrawing" Target="../drawings/vmlDrawing1.vml"/><Relationship Id="rId15" Type="http://schemas.openxmlformats.org/officeDocument/2006/relationships/image" Target="../media/image3.png"/><Relationship Id="rId14" Type="http://schemas.openxmlformats.org/officeDocument/2006/relationships/oleObject" Target="../embeddings/oleObject1.bin"/><Relationship Id="rId13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02D6D3-8C61-434A-9A4D-C5499D8EDDC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85DF6-1E62-4553-A219-F75D1E2A002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SO_FD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558799" y="162557"/>
            <a:ext cx="11056060" cy="69959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body" idx="1"/>
          </p:nvPr>
        </p:nvSpPr>
        <p:spPr>
          <a:xfrm>
            <a:off x="558799" y="1166952"/>
            <a:ext cx="11056060" cy="53026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6484982"/>
            <a:ext cx="12192000" cy="381727"/>
          </a:xfrm>
          <a:prstGeom prst="rect">
            <a:avLst/>
          </a:prstGeom>
          <a:solidFill>
            <a:srgbClr val="FA24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1200"/>
          </a:p>
        </p:txBody>
      </p:sp>
      <p:pic>
        <p:nvPicPr>
          <p:cNvPr id="9" name="Picture 3" descr="C:\Users\Nir\Desktop\未vv标题-1.pn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1" r="31361" b="36814"/>
          <a:stretch>
            <a:fillRect/>
          </a:stretch>
        </p:blipFill>
        <p:spPr bwMode="auto">
          <a:xfrm>
            <a:off x="10410825" y="5701013"/>
            <a:ext cx="1693364" cy="1178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-11612" y="930281"/>
            <a:ext cx="12192000" cy="45719"/>
          </a:xfrm>
          <a:prstGeom prst="rect">
            <a:avLst/>
          </a:prstGeom>
          <a:solidFill>
            <a:srgbClr val="FA24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1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0" i="0" kern="1200" baseline="0">
          <a:solidFill>
            <a:srgbClr val="C00000"/>
          </a:solidFill>
          <a:effectLst/>
          <a:latin typeface="+mj-ea"/>
          <a:ea typeface="+mj-ea"/>
          <a:cs typeface="+mj-cs"/>
        </a:defRPr>
      </a:lvl1pPr>
    </p:titleStyle>
    <p:bodyStyle>
      <a:lvl1pPr marL="267970" indent="-267970" algn="just" defTabSz="685800" rtl="0" eaLnBrk="1" latinLnBrk="0" hangingPunct="1">
        <a:lnSpc>
          <a:spcPct val="110000"/>
        </a:lnSpc>
        <a:spcBef>
          <a:spcPts val="450"/>
        </a:spcBef>
        <a:spcAft>
          <a:spcPts val="0"/>
        </a:spcAft>
        <a:buClr>
          <a:schemeClr val="accent1"/>
        </a:buClr>
        <a:buSzPct val="80000"/>
        <a:buFont typeface="Wingdings 2" panose="05020102010507070707" pitchFamily="18" charset="2"/>
        <a:buChar char=""/>
        <a:defRPr lang="zh-CN" altLang="en-US" sz="1800" kern="1200" baseline="0" dirty="0" smtClean="0">
          <a:solidFill>
            <a:schemeClr val="accent1"/>
          </a:solidFill>
          <a:latin typeface="+mn-ea"/>
          <a:ea typeface="+mn-ea"/>
          <a:cs typeface="+mn-cs"/>
        </a:defRPr>
      </a:lvl1pPr>
      <a:lvl2pPr marL="267970" indent="-267970" algn="just" defTabSz="685800" rtl="0" eaLnBrk="1" latinLnBrk="0" hangingPunct="1">
        <a:lnSpc>
          <a:spcPct val="120000"/>
        </a:lnSpc>
        <a:spcBef>
          <a:spcPts val="0"/>
        </a:spcBef>
        <a:spcAft>
          <a:spcPts val="600"/>
        </a:spcAft>
        <a:buClr>
          <a:schemeClr val="accent2">
            <a:lumMod val="60000"/>
            <a:lumOff val="40000"/>
          </a:schemeClr>
        </a:buClr>
        <a:buFont typeface="幼圆" panose="02010509060101010101" pitchFamily="49" charset="-122"/>
        <a:buChar char=" "/>
        <a:defRPr sz="1350" kern="1200" baseline="0">
          <a:solidFill>
            <a:schemeClr val="tx1"/>
          </a:solidFill>
          <a:latin typeface="+mn-ea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0"/>
          <p:cNvGraphicFramePr/>
          <p:nvPr userDrawn="1"/>
        </p:nvGraphicFramePr>
        <p:xfrm>
          <a:off x="508000" y="1447800"/>
          <a:ext cx="10699751" cy="501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65" name="" r:id="rId14" imgW="8026400" imgH="5016500" progId="Photoshop.Image.7">
                  <p:embed/>
                </p:oleObj>
              </mc:Choice>
              <mc:Fallback>
                <p:oleObj name="" r:id="rId14" imgW="8026400" imgH="5016500" progId="Photoshop.Image.7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508000" y="1447800"/>
                        <a:ext cx="10699751" cy="50165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2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3982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en-US" altLang="zh-CN" dirty="0"/>
              <a:t>单击此处编辑母版标题样式</a:t>
            </a:r>
            <a:endParaRPr lang="en-US" altLang="zh-CN" dirty="0"/>
          </a:p>
        </p:txBody>
      </p:sp>
      <p:sp>
        <p:nvSpPr>
          <p:cNvPr id="1028" name="Rectangle 3"/>
          <p:cNvSpPr>
            <a:spLocks noGrp="1"/>
          </p:cNvSpPr>
          <p:nvPr>
            <p:ph type="body"/>
          </p:nvPr>
        </p:nvSpPr>
        <p:spPr>
          <a:xfrm>
            <a:off x="609600" y="1600200"/>
            <a:ext cx="10972800" cy="453072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en-US" altLang="zh-CN" dirty="0"/>
              <a:t>单击此处编辑母版文本样式</a:t>
            </a:r>
            <a:endParaRPr lang="en-US" altLang="zh-CN" dirty="0"/>
          </a:p>
          <a:p>
            <a:pPr lvl="1" indent="-325120"/>
            <a:r>
              <a:rPr lang="en-US" altLang="zh-CN" dirty="0"/>
              <a:t>第二级</a:t>
            </a:r>
            <a:endParaRPr lang="en-US" altLang="zh-CN" dirty="0"/>
          </a:p>
          <a:p>
            <a:pPr lvl="2" indent="-350520"/>
            <a:r>
              <a:rPr lang="en-US" altLang="zh-CN" dirty="0"/>
              <a:t>第三级</a:t>
            </a:r>
            <a:endParaRPr lang="en-US" altLang="zh-CN" dirty="0"/>
          </a:p>
          <a:p>
            <a:pPr lvl="3" indent="-315595"/>
            <a:r>
              <a:rPr lang="en-US" altLang="zh-CN" dirty="0"/>
              <a:t>第四级</a:t>
            </a:r>
            <a:endParaRPr lang="en-US" altLang="zh-CN" dirty="0"/>
          </a:p>
          <a:p>
            <a:pPr lvl="4" indent="-339725"/>
            <a:r>
              <a:rPr lang="en-US" altLang="zh-CN" dirty="0"/>
              <a:t>第五级</a:t>
            </a:r>
            <a:endParaRPr lang="en-US" altLang="zh-CN" dirty="0"/>
          </a:p>
        </p:txBody>
      </p:sp>
      <p:sp>
        <p:nvSpPr>
          <p:cNvPr id="1177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 b="0">
                <a:latin typeface="Garamond" panose="02020404030301010803" pitchFamily="18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77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>
              <a:defRPr sz="1200" b="0">
                <a:latin typeface="Garamond" panose="02020404030301010803" pitchFamily="18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7767" name="Freeform 7"/>
          <p:cNvSpPr>
            <a:spLocks noChangeArrowheads="1"/>
          </p:cNvSpPr>
          <p:nvPr/>
        </p:nvSpPr>
        <p:spPr bwMode="auto">
          <a:xfrm>
            <a:off x="508000" y="228600"/>
            <a:ext cx="109728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7773" name="Line 13"/>
          <p:cNvSpPr>
            <a:spLocks noChangeShapeType="1"/>
          </p:cNvSpPr>
          <p:nvPr/>
        </p:nvSpPr>
        <p:spPr bwMode="ltGray">
          <a:xfrm>
            <a:off x="624417" y="6526213"/>
            <a:ext cx="1113578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77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019800"/>
            <a:ext cx="2844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 b="0">
                <a:latin typeface="Garamond" panose="02020404030301010803" pitchFamily="18" charset="0"/>
              </a:defRPr>
            </a:lvl1pPr>
          </a:lstStyle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Garamond" panose="02020404030301010803" pitchFamily="18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4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 b="1">
          <a:solidFill>
            <a:schemeClr val="tx1"/>
          </a:solidFill>
          <a:latin typeface="Times New Roman" panose="02020603050405020304" charset="0"/>
          <a:ea typeface="黑体" panose="0201060906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4200" b="1">
          <a:solidFill>
            <a:schemeClr val="tx1"/>
          </a:solidFill>
          <a:latin typeface="Times New Roman" panose="02020603050405020304" charset="0"/>
          <a:ea typeface="黑体" panose="0201060906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4200" b="1">
          <a:solidFill>
            <a:schemeClr val="tx1"/>
          </a:solidFill>
          <a:latin typeface="Times New Roman" panose="02020603050405020304" charset="0"/>
          <a:ea typeface="黑体" panose="0201060906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4200" b="1">
          <a:solidFill>
            <a:schemeClr val="tx1"/>
          </a:solidFill>
          <a:latin typeface="Times New Roman" panose="02020603050405020304" charset="0"/>
          <a:ea typeface="黑体" panose="0201060906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200" b="1">
          <a:solidFill>
            <a:schemeClr val="tx1"/>
          </a:solidFill>
          <a:latin typeface="Times New Roman" panose="02020603050405020304" charset="0"/>
          <a:ea typeface="黑体" panose="0201060906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200" b="1">
          <a:solidFill>
            <a:schemeClr val="tx1"/>
          </a:solidFill>
          <a:latin typeface="Times New Roman" panose="02020603050405020304" charset="0"/>
          <a:ea typeface="黑体" panose="0201060906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200" b="1">
          <a:solidFill>
            <a:schemeClr val="tx1"/>
          </a:solidFill>
          <a:latin typeface="Times New Roman" panose="02020603050405020304" charset="0"/>
          <a:ea typeface="黑体" panose="0201060906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200" b="1">
          <a:solidFill>
            <a:schemeClr val="tx1"/>
          </a:solidFill>
          <a:latin typeface="Times New Roman" panose="02020603050405020304" charset="0"/>
          <a:ea typeface="黑体" panose="02010609060101010101" pitchFamily="2" charset="-122"/>
        </a:defRPr>
      </a:lvl9pPr>
    </p:titleStyle>
    <p:bodyStyle>
      <a:lvl1pPr marL="342900" indent="-342900" algn="l" rtl="0" fontAlgn="base">
        <a:spcBef>
          <a:spcPct val="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3000" b="1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755" algn="l" rtl="0" fontAlgn="base">
        <a:spcBef>
          <a:spcPct val="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q"/>
        <a:defRPr sz="2600" b="1">
          <a:solidFill>
            <a:schemeClr val="tx1"/>
          </a:solidFill>
          <a:latin typeface="+mn-lt"/>
          <a:ea typeface="+mn-ea"/>
        </a:defRPr>
      </a:lvl2pPr>
      <a:lvl3pPr marL="1022350" indent="-351155" algn="l" rtl="0" fontAlgn="base">
        <a:spcBef>
          <a:spcPct val="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2200" b="1">
          <a:solidFill>
            <a:schemeClr val="tx1"/>
          </a:solidFill>
          <a:latin typeface="+mn-lt"/>
          <a:ea typeface="+mn-ea"/>
        </a:defRPr>
      </a:lvl3pPr>
      <a:lvl4pPr marL="1339850" indent="-316230" algn="l" rtl="0" fontAlgn="base">
        <a:spcBef>
          <a:spcPct val="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q"/>
        <a:defRPr sz="2000" b="1">
          <a:solidFill>
            <a:schemeClr val="tx1"/>
          </a:solidFill>
          <a:latin typeface="+mn-lt"/>
          <a:ea typeface="+mn-ea"/>
        </a:defRPr>
      </a:lvl4pPr>
      <a:lvl5pPr marL="1681480" indent="-339725" algn="l" rtl="0" fontAlgn="base">
        <a:spcBef>
          <a:spcPct val="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 b="1">
          <a:solidFill>
            <a:schemeClr val="tx1"/>
          </a:solidFill>
          <a:latin typeface="+mn-lt"/>
          <a:ea typeface="+mn-ea"/>
        </a:defRPr>
      </a:lvl5pPr>
      <a:lvl6pPr marL="2138680" indent="-339725" algn="l" rtl="0" fontAlgn="base">
        <a:spcBef>
          <a:spcPct val="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 b="1">
          <a:solidFill>
            <a:schemeClr val="tx1"/>
          </a:solidFill>
          <a:latin typeface="+mn-lt"/>
          <a:ea typeface="+mn-ea"/>
        </a:defRPr>
      </a:lvl6pPr>
      <a:lvl7pPr marL="2595880" indent="-339725" algn="l" rtl="0" fontAlgn="base">
        <a:spcBef>
          <a:spcPct val="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 b="1">
          <a:solidFill>
            <a:schemeClr val="tx1"/>
          </a:solidFill>
          <a:latin typeface="+mn-lt"/>
          <a:ea typeface="+mn-ea"/>
        </a:defRPr>
      </a:lvl7pPr>
      <a:lvl8pPr marL="3053080" indent="-339725" algn="l" rtl="0" fontAlgn="base">
        <a:spcBef>
          <a:spcPct val="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 b="1">
          <a:solidFill>
            <a:schemeClr val="tx1"/>
          </a:solidFill>
          <a:latin typeface="+mn-lt"/>
          <a:ea typeface="+mn-ea"/>
        </a:defRPr>
      </a:lvl8pPr>
      <a:lvl9pPr marL="3510280" indent="-339725" algn="l" rtl="0" fontAlgn="base">
        <a:spcBef>
          <a:spcPct val="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slide" Target="slide15.xml"/><Relationship Id="rId1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55165" y="751840"/>
            <a:ext cx="8352790" cy="6567170"/>
          </a:xfrm>
        </p:spPr>
        <p:txBody>
          <a:bodyPr>
            <a:normAutofit lnSpcReduction="10000"/>
          </a:bodyPr>
          <a:p>
            <a:r>
              <a:rPr lang="en-US" altLang="zh-CN" sz="3200" b="1">
                <a:solidFill>
                  <a:srgbClr val="E004C4"/>
                </a:solidFill>
              </a:rPr>
              <a:t>to do </a:t>
            </a:r>
            <a:r>
              <a:rPr lang="zh-CN" altLang="en-US" sz="3200" b="1">
                <a:solidFill>
                  <a:srgbClr val="E004C4"/>
                </a:solidFill>
              </a:rPr>
              <a:t>主动表被动</a:t>
            </a:r>
            <a:endParaRPr lang="zh-CN" altLang="en-US" sz="3200" b="1">
              <a:solidFill>
                <a:srgbClr val="E004C4"/>
              </a:solidFill>
            </a:endParaRPr>
          </a:p>
          <a:p>
            <a:pPr>
              <a:lnSpc>
                <a:spcPct val="120000"/>
              </a:lnSpc>
            </a:pPr>
            <a:r>
              <a:rPr lang="zh-CN" altLang="en-US"/>
              <a:t>不定式修饰作表语和宾语补足语的形容词时，结构：</a:t>
            </a:r>
            <a:r>
              <a:rPr lang="zh-CN" altLang="en-US">
                <a:solidFill>
                  <a:srgbClr val="E004C4"/>
                </a:solidFill>
              </a:rPr>
              <a:t>主语+系动词+形容词 + 不定式；动词+宾语+形容词+不定式。</a:t>
            </a:r>
            <a:r>
              <a:rPr lang="zh-CN" altLang="en-US"/>
              <a:t>如果形容词是表示</a:t>
            </a:r>
            <a:r>
              <a:rPr lang="zh-CN" altLang="en-US">
                <a:solidFill>
                  <a:srgbClr val="FF0000"/>
                </a:solidFill>
              </a:rPr>
              <a:t>难易、利弊</a:t>
            </a:r>
            <a:r>
              <a:rPr lang="zh-CN" altLang="en-US"/>
              <a:t>等含义，如</a:t>
            </a:r>
            <a:r>
              <a:rPr lang="zh-CN" altLang="en-US">
                <a:solidFill>
                  <a:srgbClr val="FF0000"/>
                </a:solidFill>
              </a:rPr>
              <a:t> difficult， easy， comfortable， convenient， hard，cheap， expensive，</a:t>
            </a:r>
            <a:r>
              <a:rPr lang="zh-CN" altLang="en-US"/>
              <a:t> 等，不定式用主动表被动。  　　</a:t>
            </a:r>
            <a:endParaRPr lang="zh-CN" altLang="en-US"/>
          </a:p>
          <a:p>
            <a:pPr>
              <a:lnSpc>
                <a:spcPct val="120000"/>
              </a:lnSpc>
            </a:pPr>
            <a:r>
              <a:rPr lang="zh-CN" altLang="en-US"/>
              <a:t>The question is difficult </a:t>
            </a:r>
            <a:r>
              <a:rPr lang="zh-CN" altLang="en-US" u="sng"/>
              <a:t>to answer.</a:t>
            </a:r>
            <a:r>
              <a:rPr lang="zh-CN" altLang="en-US"/>
              <a:t> </a:t>
            </a:r>
            <a:r>
              <a:rPr lang="en-US" altLang="zh-CN"/>
              <a:t> </a:t>
            </a:r>
            <a:endParaRPr lang="en-US" altLang="zh-CN"/>
          </a:p>
          <a:p>
            <a:pPr>
              <a:lnSpc>
                <a:spcPct val="120000"/>
              </a:lnSpc>
            </a:pPr>
            <a:r>
              <a:rPr lang="zh-CN" altLang="en-US"/>
              <a:t> The work is easy</a:t>
            </a:r>
            <a:r>
              <a:rPr lang="zh-CN" altLang="en-US" u="sng"/>
              <a:t> to do.</a:t>
            </a:r>
            <a:r>
              <a:rPr lang="zh-CN" altLang="en-US"/>
              <a:t> </a:t>
            </a:r>
            <a:r>
              <a:rPr lang="en-US" altLang="zh-CN"/>
              <a:t> </a:t>
            </a:r>
            <a:r>
              <a:rPr lang="zh-CN" altLang="en-US"/>
              <a:t>  　　</a:t>
            </a:r>
            <a:endParaRPr lang="zh-CN" altLang="en-US"/>
          </a:p>
          <a:p>
            <a:pPr>
              <a:lnSpc>
                <a:spcPct val="120000"/>
              </a:lnSpc>
            </a:pPr>
            <a:r>
              <a:rPr lang="zh-CN" altLang="en-US"/>
              <a:t>I found the car comfortable </a:t>
            </a:r>
            <a:r>
              <a:rPr lang="zh-CN" altLang="en-US" u="sng"/>
              <a:t>to ride in. </a:t>
            </a:r>
            <a:r>
              <a:rPr lang="zh-CN" altLang="en-US"/>
              <a:t>　</a:t>
            </a:r>
            <a:endParaRPr lang="zh-CN" altLang="en-US"/>
          </a:p>
          <a:p>
            <a:pPr>
              <a:lnSpc>
                <a:spcPct val="120000"/>
              </a:lnSpc>
            </a:pPr>
            <a:r>
              <a:rPr lang="zh-CN" altLang="en-US"/>
              <a:t>That makes poetry difficult</a:t>
            </a:r>
            <a:r>
              <a:rPr lang="zh-CN" altLang="en-US" u="sng"/>
              <a:t> to write. </a:t>
            </a:r>
            <a:endParaRPr lang="zh-CN" altLang="en-US" u="sng"/>
          </a:p>
        </p:txBody>
      </p:sp>
      <p:sp>
        <p:nvSpPr>
          <p:cNvPr id="2" name="左箭头 1">
            <a:hlinkClick r:id="" action="ppaction://noaction"/>
          </p:cNvPr>
          <p:cNvSpPr/>
          <p:nvPr/>
        </p:nvSpPr>
        <p:spPr>
          <a:xfrm>
            <a:off x="9556115" y="6139180"/>
            <a:ext cx="387985" cy="27305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考点解读副本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524000" y="0"/>
            <a:ext cx="4267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6627" name="Group 3"/>
          <p:cNvGrpSpPr/>
          <p:nvPr/>
        </p:nvGrpSpPr>
        <p:grpSpPr bwMode="auto">
          <a:xfrm>
            <a:off x="6096000" y="609600"/>
            <a:ext cx="2325688" cy="609600"/>
            <a:chOff x="2784" y="2064"/>
            <a:chExt cx="1465" cy="384"/>
          </a:xfrm>
        </p:grpSpPr>
        <p:sp>
          <p:nvSpPr>
            <p:cNvPr id="26630" name="AutoShape 4"/>
            <p:cNvSpPr>
              <a:spLocks noChangeArrowheads="1"/>
            </p:cNvSpPr>
            <p:nvPr/>
          </p:nvSpPr>
          <p:spPr bwMode="auto">
            <a:xfrm>
              <a:off x="2784" y="2064"/>
              <a:ext cx="457" cy="378"/>
            </a:xfrm>
            <a:prstGeom prst="star8">
              <a:avLst>
                <a:gd name="adj" fmla="val 38250"/>
              </a:avLst>
            </a:prstGeom>
            <a:solidFill>
              <a:schemeClr val="bg1"/>
            </a:solidFill>
            <a:ln w="9525">
              <a:solidFill>
                <a:srgbClr val="0099FF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631" name="AutoShape 5"/>
            <p:cNvSpPr>
              <a:spLocks noChangeArrowheads="1"/>
            </p:cNvSpPr>
            <p:nvPr/>
          </p:nvSpPr>
          <p:spPr bwMode="auto">
            <a:xfrm>
              <a:off x="3120" y="2070"/>
              <a:ext cx="457" cy="378"/>
            </a:xfrm>
            <a:prstGeom prst="star8">
              <a:avLst>
                <a:gd name="adj" fmla="val 38250"/>
              </a:avLst>
            </a:prstGeom>
            <a:solidFill>
              <a:schemeClr val="bg1"/>
            </a:solidFill>
            <a:ln w="9525">
              <a:solidFill>
                <a:srgbClr val="0099FF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632" name="AutoShape 6"/>
            <p:cNvSpPr>
              <a:spLocks noChangeArrowheads="1"/>
            </p:cNvSpPr>
            <p:nvPr/>
          </p:nvSpPr>
          <p:spPr bwMode="auto">
            <a:xfrm>
              <a:off x="3456" y="2064"/>
              <a:ext cx="457" cy="378"/>
            </a:xfrm>
            <a:prstGeom prst="star8">
              <a:avLst>
                <a:gd name="adj" fmla="val 38250"/>
              </a:avLst>
            </a:prstGeom>
            <a:solidFill>
              <a:schemeClr val="bg1"/>
            </a:solidFill>
            <a:ln w="9525">
              <a:solidFill>
                <a:srgbClr val="0099FF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633" name="AutoShape 7"/>
            <p:cNvSpPr>
              <a:spLocks noChangeArrowheads="1"/>
            </p:cNvSpPr>
            <p:nvPr/>
          </p:nvSpPr>
          <p:spPr bwMode="auto">
            <a:xfrm>
              <a:off x="3792" y="2064"/>
              <a:ext cx="457" cy="378"/>
            </a:xfrm>
            <a:prstGeom prst="star8">
              <a:avLst>
                <a:gd name="adj" fmla="val 38250"/>
              </a:avLst>
            </a:prstGeom>
            <a:solidFill>
              <a:schemeClr val="bg1"/>
            </a:solidFill>
            <a:ln w="9525">
              <a:solidFill>
                <a:srgbClr val="0099FF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6628" name="Text Box 8"/>
          <p:cNvSpPr txBox="1">
            <a:spLocks noChangeArrowheads="1"/>
          </p:cNvSpPr>
          <p:nvPr/>
        </p:nvSpPr>
        <p:spPr bwMode="auto">
          <a:xfrm>
            <a:off x="6178550" y="660400"/>
            <a:ext cx="2016125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ea typeface="黑体" panose="02010609060101010101" pitchFamily="2" charset="-122"/>
              </a:rPr>
              <a:t>归  纳  总 结</a:t>
            </a:r>
            <a:endParaRPr lang="zh-CN" altLang="en-US" sz="2800" b="1">
              <a:ea typeface="黑体" panose="02010609060101010101" pitchFamily="2" charset="-122"/>
            </a:endParaRPr>
          </a:p>
        </p:txBody>
      </p:sp>
      <p:sp>
        <p:nvSpPr>
          <p:cNvPr id="370697" name="Text Box 9"/>
          <p:cNvSpPr txBox="1">
            <a:spLocks noChangeArrowheads="1"/>
          </p:cNvSpPr>
          <p:nvPr/>
        </p:nvSpPr>
        <p:spPr bwMode="auto">
          <a:xfrm>
            <a:off x="1663065" y="1295400"/>
            <a:ext cx="8769985" cy="67621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20000"/>
              </a:lnSpc>
            </a:pPr>
            <a:r>
              <a:rPr lang="en-US" altLang="zh-CN" sz="28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     </a:t>
            </a:r>
            <a:r>
              <a:rPr lang="en-US" altLang="zh-CN" sz="3600" b="1">
                <a:solidFill>
                  <a:srgbClr val="FF0000"/>
                </a:solidFill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sb is...</a:t>
            </a:r>
            <a:r>
              <a:rPr lang="zh-CN" altLang="en-US" sz="3600" b="1">
                <a:solidFill>
                  <a:srgbClr val="FF0000"/>
                </a:solidFill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（描述一个人）</a:t>
            </a:r>
            <a:endParaRPr lang="en-US" altLang="zh-CN" sz="3600">
              <a:latin typeface="Times New Roman" panose="02020603050405020304" charset="0"/>
              <a:ea typeface="隶书" panose="02010509060101010101" pitchFamily="49" charset="-122"/>
              <a:sym typeface="+mn-ea"/>
            </a:endParaRPr>
          </a:p>
          <a:p>
            <a:pPr marL="342900" indent="-342900" algn="just">
              <a:lnSpc>
                <a:spcPct val="100000"/>
              </a:lnSpc>
            </a:pPr>
            <a:r>
              <a:rPr lang="en-US" altLang="zh-CN" sz="28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    </a:t>
            </a: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 be faced with…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面临着</a:t>
            </a: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……    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区别</a:t>
            </a:r>
            <a:r>
              <a:rPr lang="en-US" altLang="zh-CN" sz="3200">
                <a:solidFill>
                  <a:srgbClr val="FF0000"/>
                </a:solidFill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 face sth</a:t>
            </a:r>
            <a:endParaRPr lang="en-US" altLang="zh-CN" sz="3200">
              <a:solidFill>
                <a:srgbClr val="FF0000"/>
              </a:solidFill>
              <a:latin typeface="Times New Roman" panose="02020603050405020304" charset="0"/>
              <a:ea typeface="隶书" panose="02010509060101010101" pitchFamily="49" charset="-122"/>
              <a:sym typeface="+mn-ea"/>
            </a:endParaRPr>
          </a:p>
          <a:p>
            <a:pPr marL="0" lvl="1" indent="-342900" algn="just">
              <a:lnSpc>
                <a:spcPct val="100000"/>
              </a:lnSpc>
            </a:pPr>
            <a:r>
              <a:rPr lang="en-US" altLang="zh-CN" sz="3200">
                <a:solidFill>
                  <a:srgbClr val="FF0000"/>
                </a:solidFill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    </a:t>
            </a: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be greeted with…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迎来</a:t>
            </a: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......</a:t>
            </a:r>
            <a:endParaRPr lang="en-US" altLang="zh-CN" sz="3200">
              <a:solidFill>
                <a:srgbClr val="FF0000"/>
              </a:solidFill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800100" lvl="1" indent="-342900" algn="just">
              <a:lnSpc>
                <a:spcPct val="100000"/>
              </a:lnSpc>
            </a:pP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</a:rPr>
              <a:t>be armed/equipped with…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</a:rPr>
              <a:t>有</a:t>
            </a: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</a:rPr>
              <a:t>……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</a:rPr>
              <a:t>装备</a:t>
            </a:r>
            <a:endParaRPr lang="zh-CN" altLang="en-US" sz="3200"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800100" lvl="1" indent="-342900" algn="just">
              <a:lnSpc>
                <a:spcPct val="100000"/>
              </a:lnSpc>
            </a:pP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be married(to sb.)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与某人结婚了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 </a:t>
            </a:r>
            <a:r>
              <a:rPr lang="en-US" altLang="zh-CN" sz="3200">
                <a:solidFill>
                  <a:srgbClr val="FF0000"/>
                </a:solidFill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 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区别</a:t>
            </a:r>
            <a:r>
              <a:rPr lang="en-US" altLang="zh-CN" sz="3200">
                <a:solidFill>
                  <a:srgbClr val="FF0000"/>
                </a:solidFill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marry sb</a:t>
            </a:r>
            <a:endParaRPr lang="zh-CN" altLang="en-US" sz="3200">
              <a:solidFill>
                <a:srgbClr val="FF0000"/>
              </a:solidFill>
              <a:latin typeface="Times New Roman" panose="02020603050405020304" charset="0"/>
              <a:ea typeface="隶书" panose="02010509060101010101" pitchFamily="49" charset="-122"/>
              <a:sym typeface="+mn-ea"/>
            </a:endParaRPr>
          </a:p>
          <a:p>
            <a:pPr marL="0" lvl="1" indent="-342900" algn="just">
              <a:lnSpc>
                <a:spcPct val="100000"/>
              </a:lnSpc>
            </a:pP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     be addicted to…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沉迷于</a:t>
            </a: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……</a:t>
            </a:r>
            <a:endParaRPr lang="en-US" altLang="zh-CN" sz="3200">
              <a:latin typeface="Times New Roman" panose="02020603050405020304" charset="0"/>
              <a:ea typeface="隶书" panose="02010509060101010101" pitchFamily="49" charset="-122"/>
              <a:sym typeface="+mn-ea"/>
            </a:endParaRPr>
          </a:p>
          <a:p>
            <a:pPr marL="800100" lvl="1" indent="-342900" algn="just">
              <a:lnSpc>
                <a:spcPct val="100000"/>
              </a:lnSpc>
            </a:pP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be concerned about…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关心、担忧</a:t>
            </a: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……</a:t>
            </a:r>
            <a:endParaRPr lang="en-US" altLang="zh-CN" sz="3200">
              <a:latin typeface="Times New Roman" panose="02020603050405020304" charset="0"/>
              <a:ea typeface="隶书" panose="02010509060101010101" pitchFamily="49" charset="-122"/>
              <a:sym typeface="+mn-ea"/>
            </a:endParaRPr>
          </a:p>
          <a:p>
            <a:pPr marL="800100" lvl="1" indent="-342900" algn="just">
              <a:lnSpc>
                <a:spcPct val="100000"/>
              </a:lnSpc>
            </a:pP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be exposed to...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接触到</a:t>
            </a: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...</a:t>
            </a:r>
            <a:endParaRPr lang="en-US" altLang="zh-CN" sz="3200">
              <a:latin typeface="Times New Roman" panose="02020603050405020304" charset="0"/>
              <a:ea typeface="隶书" panose="02010509060101010101" pitchFamily="49" charset="-122"/>
              <a:sym typeface="+mn-ea"/>
            </a:endParaRPr>
          </a:p>
          <a:p>
            <a:pPr marL="800100" lvl="1" indent="-342900" algn="just">
              <a:lnSpc>
                <a:spcPct val="100000"/>
              </a:lnSpc>
            </a:pP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be convinced of...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深信</a:t>
            </a: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...</a:t>
            </a:r>
            <a:endParaRPr lang="en-US" altLang="zh-CN" sz="3200"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800100" lvl="1" indent="-342900" algn="just">
              <a:lnSpc>
                <a:spcPct val="120000"/>
              </a:lnSpc>
            </a:pPr>
            <a:endParaRPr lang="zh-CN" altLang="en-US" sz="2800">
              <a:latin typeface="Times New Roman" panose="02020603050405020304" charset="0"/>
              <a:ea typeface="隶书" panose="02010509060101010101" pitchFamily="49" charset="-122"/>
              <a:sym typeface="+mn-ea"/>
            </a:endParaRPr>
          </a:p>
          <a:p>
            <a:pPr marL="800100" lvl="1" indent="-342900" algn="just">
              <a:lnSpc>
                <a:spcPct val="120000"/>
              </a:lnSpc>
            </a:pPr>
            <a:endParaRPr lang="zh-CN" altLang="en-US" sz="2800"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800100" lvl="1" indent="-342900" algn="just">
              <a:lnSpc>
                <a:spcPct val="120000"/>
              </a:lnSpc>
            </a:pPr>
            <a:endParaRPr lang="en-US" altLang="zh-CN" sz="2800"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800100" lvl="1" indent="-342900" algn="just">
              <a:lnSpc>
                <a:spcPct val="120000"/>
              </a:lnSpc>
            </a:pPr>
            <a:endParaRPr lang="en-US" altLang="zh-CN" sz="2800">
              <a:latin typeface="Times New Roman" panose="02020603050405020304" charset="0"/>
              <a:ea typeface="隶书" panose="02010509060101010101" pitchFamily="49" charset="-122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0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0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069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考点解读副本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524000" y="0"/>
            <a:ext cx="4267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8675" name="Group 3"/>
          <p:cNvGrpSpPr/>
          <p:nvPr/>
        </p:nvGrpSpPr>
        <p:grpSpPr bwMode="auto">
          <a:xfrm>
            <a:off x="6096000" y="609600"/>
            <a:ext cx="2325688" cy="609600"/>
            <a:chOff x="2784" y="2064"/>
            <a:chExt cx="1465" cy="384"/>
          </a:xfrm>
        </p:grpSpPr>
        <p:sp>
          <p:nvSpPr>
            <p:cNvPr id="28678" name="AutoShape 4"/>
            <p:cNvSpPr>
              <a:spLocks noChangeArrowheads="1"/>
            </p:cNvSpPr>
            <p:nvPr/>
          </p:nvSpPr>
          <p:spPr bwMode="auto">
            <a:xfrm>
              <a:off x="2784" y="2064"/>
              <a:ext cx="457" cy="378"/>
            </a:xfrm>
            <a:prstGeom prst="star8">
              <a:avLst>
                <a:gd name="adj" fmla="val 38250"/>
              </a:avLst>
            </a:prstGeom>
            <a:solidFill>
              <a:schemeClr val="bg1"/>
            </a:solidFill>
            <a:ln w="9525">
              <a:solidFill>
                <a:srgbClr val="0099FF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679" name="AutoShape 5"/>
            <p:cNvSpPr>
              <a:spLocks noChangeArrowheads="1"/>
            </p:cNvSpPr>
            <p:nvPr/>
          </p:nvSpPr>
          <p:spPr bwMode="auto">
            <a:xfrm>
              <a:off x="3120" y="2070"/>
              <a:ext cx="457" cy="378"/>
            </a:xfrm>
            <a:prstGeom prst="star8">
              <a:avLst>
                <a:gd name="adj" fmla="val 38250"/>
              </a:avLst>
            </a:prstGeom>
            <a:solidFill>
              <a:schemeClr val="bg1"/>
            </a:solidFill>
            <a:ln w="9525">
              <a:solidFill>
                <a:srgbClr val="0099FF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680" name="AutoShape 6"/>
            <p:cNvSpPr>
              <a:spLocks noChangeArrowheads="1"/>
            </p:cNvSpPr>
            <p:nvPr/>
          </p:nvSpPr>
          <p:spPr bwMode="auto">
            <a:xfrm>
              <a:off x="3456" y="2064"/>
              <a:ext cx="457" cy="378"/>
            </a:xfrm>
            <a:prstGeom prst="star8">
              <a:avLst>
                <a:gd name="adj" fmla="val 38250"/>
              </a:avLst>
            </a:prstGeom>
            <a:solidFill>
              <a:schemeClr val="bg1"/>
            </a:solidFill>
            <a:ln w="9525">
              <a:solidFill>
                <a:srgbClr val="0099FF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681" name="AutoShape 7"/>
            <p:cNvSpPr>
              <a:spLocks noChangeArrowheads="1"/>
            </p:cNvSpPr>
            <p:nvPr/>
          </p:nvSpPr>
          <p:spPr bwMode="auto">
            <a:xfrm>
              <a:off x="3792" y="2064"/>
              <a:ext cx="457" cy="378"/>
            </a:xfrm>
            <a:prstGeom prst="star8">
              <a:avLst>
                <a:gd name="adj" fmla="val 38250"/>
              </a:avLst>
            </a:prstGeom>
            <a:solidFill>
              <a:schemeClr val="bg1"/>
            </a:solidFill>
            <a:ln w="9525">
              <a:solidFill>
                <a:srgbClr val="0099FF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8676" name="Text Box 8"/>
          <p:cNvSpPr txBox="1">
            <a:spLocks noChangeArrowheads="1"/>
          </p:cNvSpPr>
          <p:nvPr/>
        </p:nvSpPr>
        <p:spPr bwMode="auto">
          <a:xfrm>
            <a:off x="6178550" y="660400"/>
            <a:ext cx="2016125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ea typeface="黑体" panose="02010609060101010101" pitchFamily="2" charset="-122"/>
              </a:rPr>
              <a:t>归  纳  总 结</a:t>
            </a:r>
            <a:endParaRPr lang="zh-CN" altLang="en-US" sz="2800" b="1">
              <a:ea typeface="黑体" panose="02010609060101010101" pitchFamily="2" charset="-122"/>
            </a:endParaRPr>
          </a:p>
        </p:txBody>
      </p:sp>
      <p:sp>
        <p:nvSpPr>
          <p:cNvPr id="372745" name="Text Box 9"/>
          <p:cNvSpPr txBox="1">
            <a:spLocks noChangeArrowheads="1"/>
          </p:cNvSpPr>
          <p:nvPr/>
        </p:nvSpPr>
        <p:spPr bwMode="auto">
          <a:xfrm>
            <a:off x="1229995" y="1506220"/>
            <a:ext cx="9762490" cy="6290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800100" lvl="1" indent="-342900" algn="just">
              <a:lnSpc>
                <a:spcPct val="120000"/>
              </a:lnSpc>
            </a:pPr>
            <a:r>
              <a:rPr lang="en-US" altLang="zh-CN" sz="4000" b="1">
                <a:solidFill>
                  <a:srgbClr val="FF0000"/>
                </a:solidFill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sb is...              ( vt+oneself)</a:t>
            </a:r>
            <a:endParaRPr lang="en-US" altLang="zh-CN" sz="4000">
              <a:latin typeface="Times New Roman" panose="02020603050405020304" charset="0"/>
              <a:ea typeface="隶书" panose="02010509060101010101" pitchFamily="49" charset="-122"/>
              <a:sym typeface="+mn-ea"/>
            </a:endParaRPr>
          </a:p>
          <a:p>
            <a:pPr marL="800100" lvl="1" indent="-342900" algn="just">
              <a:lnSpc>
                <a:spcPct val="120000"/>
              </a:lnSpc>
            </a:pP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be absorbed in…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全神贯注于</a:t>
            </a: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……</a:t>
            </a:r>
            <a:endParaRPr lang="en-US" altLang="zh-CN" sz="3200">
              <a:latin typeface="Times New Roman" panose="02020603050405020304" charset="0"/>
              <a:ea typeface="隶书" panose="02010509060101010101" pitchFamily="49" charset="-122"/>
              <a:sym typeface="+mn-ea"/>
            </a:endParaRPr>
          </a:p>
          <a:p>
            <a:pPr marL="342900" indent="-342900" algn="just">
              <a:lnSpc>
                <a:spcPct val="110000"/>
              </a:lnSpc>
            </a:pP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     be lost/immersed/engrossed/absorbed in…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沉迷于</a:t>
            </a: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…</a:t>
            </a:r>
            <a:endParaRPr lang="en-US" altLang="zh-CN" sz="3200"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342900" indent="-342900" algn="just">
              <a:lnSpc>
                <a:spcPct val="110000"/>
              </a:lnSpc>
            </a:pP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</a:rPr>
              <a:t>     be devoted/committed  to…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</a:rPr>
              <a:t>专心致志于</a:t>
            </a: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</a:rPr>
              <a:t>; 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</a:rPr>
              <a:t>献身于</a:t>
            </a: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</a:rPr>
              <a:t>……</a:t>
            </a:r>
            <a:endParaRPr lang="en-US" altLang="zh-CN" sz="3200"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342900" indent="-342900" algn="just">
              <a:lnSpc>
                <a:spcPct val="110000"/>
              </a:lnSpc>
            </a:pP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</a:rPr>
              <a:t>     be engaged in…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</a:rPr>
              <a:t>忙于</a:t>
            </a: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</a:rPr>
              <a:t>……</a:t>
            </a:r>
            <a:endParaRPr lang="en-US" altLang="zh-CN" sz="3200"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342900" indent="-342900" algn="just">
              <a:lnSpc>
                <a:spcPct val="110000"/>
              </a:lnSpc>
            </a:pP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</a:rPr>
              <a:t>     be involved in...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</a:rPr>
              <a:t>参与</a:t>
            </a: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</a:rPr>
              <a:t>...</a:t>
            </a:r>
            <a:endParaRPr lang="en-US" altLang="zh-CN" sz="3200"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0" lvl="1" indent="-342900" algn="just">
              <a:lnSpc>
                <a:spcPct val="110000"/>
              </a:lnSpc>
            </a:pPr>
            <a:r>
              <a:rPr lang="en-US" altLang="zh-CN" sz="3200">
                <a:solidFill>
                  <a:srgbClr val="FF0000"/>
                </a:solidFill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     be dressed in…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穿着</a:t>
            </a:r>
            <a:r>
              <a:rPr lang="en-US" altLang="zh-CN" sz="3200">
                <a:solidFill>
                  <a:srgbClr val="FF0000"/>
                </a:solidFill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……</a:t>
            </a:r>
            <a:endParaRPr lang="en-US" altLang="zh-CN" sz="3200">
              <a:solidFill>
                <a:srgbClr val="FF0000"/>
              </a:solidFill>
              <a:latin typeface="Times New Roman" panose="02020603050405020304" charset="0"/>
              <a:ea typeface="隶书" panose="02010509060101010101" pitchFamily="49" charset="-122"/>
              <a:sym typeface="+mn-ea"/>
            </a:endParaRPr>
          </a:p>
          <a:p>
            <a:pPr marL="0" lvl="1" indent="-342900" algn="just">
              <a:lnSpc>
                <a:spcPct val="110000"/>
              </a:lnSpc>
            </a:pPr>
            <a:r>
              <a:rPr lang="en-US" altLang="zh-CN" sz="3200">
                <a:solidFill>
                  <a:srgbClr val="FF0000"/>
                </a:solidFill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     be seated </a:t>
            </a: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  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坐着</a:t>
            </a:r>
            <a:endParaRPr lang="zh-CN" altLang="en-US" sz="3200">
              <a:latin typeface="Times New Roman" panose="02020603050405020304" charset="0"/>
              <a:ea typeface="隶书" panose="02010509060101010101" pitchFamily="49" charset="-122"/>
              <a:sym typeface="+mn-ea"/>
            </a:endParaRPr>
          </a:p>
          <a:p>
            <a:pPr marL="0" lvl="1" indent="-342900" algn="just">
              <a:lnSpc>
                <a:spcPct val="110000"/>
              </a:lnSpc>
            </a:pPr>
            <a:endParaRPr lang="en-US" altLang="zh-CN" sz="3200">
              <a:solidFill>
                <a:srgbClr val="FF0000"/>
              </a:solidFill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342900" indent="-342900" algn="just">
              <a:lnSpc>
                <a:spcPct val="110000"/>
              </a:lnSpc>
            </a:pPr>
            <a:endParaRPr lang="en-US" altLang="zh-CN" sz="3200"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342900" indent="-342900" algn="just">
              <a:lnSpc>
                <a:spcPct val="110000"/>
              </a:lnSpc>
            </a:pPr>
            <a:endParaRPr lang="zh-CN" altLang="en-US" sz="3200">
              <a:latin typeface="Times New Roman" panose="02020603050405020304" charset="0"/>
              <a:ea typeface="隶书" panose="02010509060101010101" pitchFamily="49" charset="-122"/>
            </a:endParaRPr>
          </a:p>
        </p:txBody>
      </p:sp>
      <p:sp>
        <p:nvSpPr>
          <p:cNvPr id="3" name="左箭头 2">
            <a:hlinkClick r:id="rId2" action="ppaction://hlinksldjump"/>
          </p:cNvPr>
          <p:cNvSpPr/>
          <p:nvPr/>
        </p:nvSpPr>
        <p:spPr>
          <a:xfrm>
            <a:off x="9556115" y="6139180"/>
            <a:ext cx="387985" cy="27305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27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2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274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1278870" cy="4351655"/>
          </a:xfrm>
        </p:spPr>
        <p:txBody>
          <a:bodyPr/>
          <a:p>
            <a:r>
              <a:rPr lang="zh-CN" altLang="en-US" sz="3200"/>
              <a:t>非谓语动词ing: </a:t>
            </a:r>
            <a:endParaRPr lang="zh-CN" altLang="en-US" sz="3200"/>
          </a:p>
          <a:p>
            <a:r>
              <a:rPr lang="zh-CN" altLang="en-US" sz="3200"/>
              <a:t>feature, boast, lie</a:t>
            </a:r>
            <a:endParaRPr lang="zh-CN" altLang="en-US" sz="3200"/>
          </a:p>
          <a:p>
            <a:r>
              <a:rPr lang="zh-CN" altLang="en-US" sz="3200"/>
              <a:t>consist of, range from, date back to, originate in/from/ with, </a:t>
            </a:r>
            <a:r>
              <a:rPr lang="zh-CN" altLang="en-US" sz="3200">
                <a:sym typeface="+mn-ea"/>
              </a:rPr>
              <a:t>differ from to，belong to,  </a:t>
            </a:r>
            <a:endParaRPr lang="zh-CN" altLang="en-US" sz="3200"/>
          </a:p>
          <a:p>
            <a:r>
              <a:rPr lang="en-US" altLang="zh-CN" sz="3200"/>
              <a:t>smell, taste, write, wash,     </a:t>
            </a:r>
            <a:r>
              <a:rPr lang="zh-CN" altLang="en-US" sz="3200"/>
              <a:t>measure, weig</a:t>
            </a:r>
            <a:r>
              <a:rPr lang="en-US" altLang="zh-CN" sz="3200"/>
              <a:t>h,     read, say </a:t>
            </a:r>
            <a:endParaRPr lang="en-US" altLang="zh-CN" sz="3200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CN" altLang="en-US" sz="3000" b="1" i="1" kern="0" dirty="0">
                <a:solidFill>
                  <a:schemeClr val="accent1">
                    <a:lumMod val="50000"/>
                  </a:schemeClr>
                </a:solidFill>
                <a:latin typeface="Bell MT" panose="02020503060305020303" pitchFamily="18" charset="0"/>
              </a:rPr>
              <a:t>非谓语固搭总结</a:t>
            </a:r>
            <a:endParaRPr kumimoji="1" lang="zh-CN" altLang="en-US" sz="3000" b="1" i="1" kern="0" dirty="0">
              <a:solidFill>
                <a:schemeClr val="accent1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39545" y="861695"/>
            <a:ext cx="9334500" cy="560768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kumimoji="1" lang="en-US" altLang="zh-CN" sz="2400" b="1" kern="0" dirty="0">
                <a:solidFill>
                  <a:srgbClr val="853A4F"/>
                </a:solidFill>
                <a:latin typeface="Bell MT" panose="02020503060305020303" pitchFamily="18" charset="0"/>
                <a:ea typeface="+mj-ea"/>
                <a:cs typeface="+mj-cs"/>
              </a:rPr>
              <a:t>1.</a:t>
            </a:r>
            <a:r>
              <a:rPr kumimoji="1" lang="en-US" altLang="zh-CN" sz="2400" b="1" kern="0" dirty="0">
                <a:solidFill>
                  <a:srgbClr val="A9250F"/>
                </a:solidFill>
                <a:latin typeface="Bell MT" panose="02020503060305020303" pitchFamily="18" charset="0"/>
                <a:ea typeface="+mj-ea"/>
                <a:cs typeface="+mj-cs"/>
              </a:rPr>
              <a:t> </a:t>
            </a:r>
            <a:r>
              <a:rPr kumimoji="1" lang="en-US" altLang="zh-CN" sz="2400" b="1" kern="0" dirty="0">
                <a:solidFill>
                  <a:srgbClr val="A9250F"/>
                </a:solidFill>
                <a:latin typeface="Bell MT" panose="02020503060305020303" pitchFamily="18" charset="0"/>
                <a:ea typeface="+mj-ea"/>
                <a:cs typeface="+mj-cs"/>
                <a:hlinkClick r:id="" action="ppaction://noaction"/>
              </a:rPr>
              <a:t>v to do ; v doing</a:t>
            </a:r>
            <a:r>
              <a:rPr kumimoji="1" lang="en-US" altLang="zh-CN" sz="2400" b="1" kern="0" dirty="0">
                <a:solidFill>
                  <a:srgbClr val="A9250F"/>
                </a:solidFill>
                <a:latin typeface="Bell MT" panose="02020503060305020303" pitchFamily="18" charset="0"/>
                <a:ea typeface="+mj-ea"/>
                <a:cs typeface="+mj-cs"/>
              </a:rPr>
              <a:t> </a:t>
            </a:r>
            <a:r>
              <a:rPr kumimoji="1" lang="en-US" altLang="zh-CN" sz="24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(  offer, appreciate,like, regret,  allow...)</a:t>
            </a:r>
            <a:endParaRPr kumimoji="1" lang="en-US" altLang="zh-CN" sz="2400" b="1" kern="0" dirty="0">
              <a:solidFill>
                <a:srgbClr val="680000"/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>
              <a:buNone/>
            </a:pPr>
            <a:r>
              <a:rPr kumimoji="1" lang="en-US" altLang="zh-CN" sz="2400" b="1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2.  </a:t>
            </a:r>
            <a:r>
              <a:rPr kumimoji="1" sz="2400" b="1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主动表被动</a:t>
            </a:r>
            <a:r>
              <a:rPr kumimoji="1" lang="en-US" altLang="zh-CN" sz="2400" b="1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-</a:t>
            </a:r>
            <a:r>
              <a:rPr kumimoji="1" sz="2400" b="1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动名词：</a:t>
            </a:r>
            <a:r>
              <a:rPr kumimoji="1" lang="en-US" altLang="zh-CN" sz="2400" b="1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 need/want/require/deserve/be worth</a:t>
            </a:r>
            <a:endParaRPr kumimoji="1" lang="en-US" altLang="zh-CN" sz="2400" b="1" kern="0" dirty="0">
              <a:solidFill>
                <a:srgbClr val="680000"/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>
              <a:buNone/>
            </a:pPr>
            <a:r>
              <a:rPr kumimoji="1" lang="en-US" altLang="zh-CN" sz="2400" b="1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     </a:t>
            </a:r>
            <a:r>
              <a:rPr kumimoji="1" sz="2400" b="1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主动表被动</a:t>
            </a:r>
            <a:r>
              <a:rPr kumimoji="1" lang="en-US" altLang="zh-CN" sz="2400" b="1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-</a:t>
            </a:r>
            <a:r>
              <a:rPr kumimoji="1" sz="2400" b="1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不定式：</a:t>
            </a:r>
            <a:r>
              <a:rPr kumimoji="1" lang="en-US" altLang="zh-CN" sz="2400" b="1" kern="0">
                <a:solidFill>
                  <a:srgbClr val="A9250F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  <a:hlinkClick r:id="" action="ppaction://noaction"/>
              </a:rPr>
              <a:t>The homework is difficult to do.</a:t>
            </a:r>
            <a:endParaRPr kumimoji="1" lang="en-US" altLang="zh-CN" sz="2400" b="1" kern="0" dirty="0">
              <a:solidFill>
                <a:srgbClr val="A9250F"/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>
              <a:buNone/>
            </a:pPr>
            <a:r>
              <a:rPr kumimoji="1" lang="en-US" altLang="zh-CN" sz="2400" b="1" kern="0">
                <a:solidFill>
                  <a:srgbClr val="A9250F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                                        </a:t>
            </a:r>
            <a:r>
              <a:rPr kumimoji="1" lang="en-US" altLang="zh-CN" sz="2400" b="1" kern="0">
                <a:solidFill>
                  <a:srgbClr val="853A4F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 </a:t>
            </a:r>
            <a:r>
              <a:rPr kumimoji="1" lang="en-US" altLang="zh-CN" sz="2400" b="1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He is to blame for the accident.</a:t>
            </a:r>
            <a:endParaRPr kumimoji="1" lang="zh-CN" altLang="en-US" sz="2400" b="1" kern="0" dirty="0">
              <a:solidFill>
                <a:srgbClr val="680000"/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>
              <a:buNone/>
            </a:pPr>
            <a:r>
              <a:rPr kumimoji="1" lang="en-US" altLang="zh-CN" sz="2400" b="1" kern="0" dirty="0">
                <a:solidFill>
                  <a:srgbClr val="A9250F"/>
                </a:solidFill>
                <a:latin typeface="Bell MT" panose="02020503060305020303" pitchFamily="18" charset="0"/>
                <a:ea typeface="+mj-ea"/>
                <a:cs typeface="+mj-cs"/>
              </a:rPr>
              <a:t>3. </a:t>
            </a:r>
            <a:r>
              <a:rPr kumimoji="1" sz="2400" b="1" kern="0" dirty="0">
                <a:solidFill>
                  <a:srgbClr val="A9250F"/>
                </a:solidFill>
                <a:latin typeface="Bell MT" panose="02020503060305020303" pitchFamily="18" charset="0"/>
                <a:ea typeface="+mj-ea"/>
                <a:cs typeface="+mj-cs"/>
                <a:hlinkClick r:id="" action="ppaction://noaction"/>
              </a:rPr>
              <a:t>感官动词</a:t>
            </a:r>
            <a:r>
              <a:rPr kumimoji="1" sz="24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；使役动词</a:t>
            </a:r>
            <a:r>
              <a:rPr kumimoji="1" sz="2400" b="1" kern="0" dirty="0">
                <a:solidFill>
                  <a:srgbClr val="853A4F"/>
                </a:solidFill>
                <a:latin typeface="Bell MT" panose="02020503060305020303" pitchFamily="18" charset="0"/>
                <a:ea typeface="+mj-ea"/>
                <a:cs typeface="+mj-cs"/>
              </a:rPr>
              <a:t> </a:t>
            </a:r>
            <a:r>
              <a:rPr kumimoji="1" lang="en-US" altLang="zh-CN" sz="2400" b="1" kern="0" dirty="0">
                <a:solidFill>
                  <a:srgbClr val="E004C4"/>
                </a:solidFill>
                <a:latin typeface="Bell MT" panose="02020503060305020303" pitchFamily="18" charset="0"/>
                <a:ea typeface="+mj-ea"/>
                <a:cs typeface="+mj-cs"/>
              </a:rPr>
              <a:t>(make</a:t>
            </a:r>
            <a:r>
              <a:rPr kumimoji="1" sz="2400" b="1" kern="0" dirty="0">
                <a:solidFill>
                  <a:srgbClr val="E004C4"/>
                </a:solidFill>
                <a:latin typeface="Bell MT" panose="02020503060305020303" pitchFamily="18" charset="0"/>
                <a:ea typeface="+mj-ea"/>
                <a:cs typeface="+mj-cs"/>
              </a:rPr>
              <a:t>无</a:t>
            </a:r>
            <a:r>
              <a:rPr kumimoji="1" lang="en-US" altLang="zh-CN" sz="2400" b="1" kern="0" dirty="0">
                <a:solidFill>
                  <a:srgbClr val="E004C4"/>
                </a:solidFill>
                <a:latin typeface="Bell MT" panose="02020503060305020303" pitchFamily="18" charset="0"/>
                <a:ea typeface="+mj-ea"/>
                <a:cs typeface="+mj-cs"/>
              </a:rPr>
              <a:t>doing; get sb to do)(do</a:t>
            </a:r>
            <a:r>
              <a:rPr kumimoji="1" sz="2400" b="1" kern="0" dirty="0">
                <a:solidFill>
                  <a:srgbClr val="E004C4"/>
                </a:solidFill>
                <a:latin typeface="Bell MT" panose="02020503060305020303" pitchFamily="18" charset="0"/>
                <a:ea typeface="+mj-ea"/>
                <a:cs typeface="+mj-cs"/>
              </a:rPr>
              <a:t>被动加</a:t>
            </a:r>
            <a:r>
              <a:rPr kumimoji="1" lang="en-US" altLang="zh-CN" sz="2400" b="1" kern="0" dirty="0">
                <a:solidFill>
                  <a:srgbClr val="E004C4"/>
                </a:solidFill>
                <a:latin typeface="Bell MT" panose="02020503060305020303" pitchFamily="18" charset="0"/>
                <a:ea typeface="+mj-ea"/>
                <a:cs typeface="+mj-cs"/>
              </a:rPr>
              <a:t>to)</a:t>
            </a:r>
            <a:r>
              <a:rPr kumimoji="1" sz="2400" b="1" kern="0" dirty="0">
                <a:solidFill>
                  <a:srgbClr val="A9250F"/>
                </a:solidFill>
                <a:latin typeface="Bell MT" panose="02020503060305020303" pitchFamily="18" charset="0"/>
                <a:ea typeface="+mj-ea"/>
                <a:cs typeface="+mj-cs"/>
              </a:rPr>
              <a:t>；</a:t>
            </a:r>
            <a:r>
              <a:rPr kumimoji="1" lang="en-US" altLang="zh-CN" sz="2400" b="1" kern="0" dirty="0">
                <a:solidFill>
                  <a:srgbClr val="A9250F"/>
                </a:solidFill>
                <a:latin typeface="Bell MT" panose="02020503060305020303" pitchFamily="18" charset="0"/>
                <a:ea typeface="+mj-ea"/>
                <a:cs typeface="+mj-cs"/>
              </a:rPr>
              <a:t>             </a:t>
            </a:r>
            <a:r>
              <a:rPr kumimoji="1" lang="en-US" altLang="zh-CN" sz="24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leave/keep/find</a:t>
            </a:r>
            <a:r>
              <a:rPr kumimoji="1" lang="en-US" altLang="zh-CN" sz="2400" b="1" kern="0" dirty="0">
                <a:solidFill>
                  <a:srgbClr val="E004C4"/>
                </a:solidFill>
                <a:latin typeface="Bell MT" panose="02020503060305020303" pitchFamily="18" charset="0"/>
                <a:ea typeface="+mj-ea"/>
                <a:cs typeface="+mj-cs"/>
              </a:rPr>
              <a:t>(</a:t>
            </a:r>
            <a:r>
              <a:rPr kumimoji="1" sz="2400" b="1" kern="0" dirty="0">
                <a:solidFill>
                  <a:srgbClr val="E004C4"/>
                </a:solidFill>
                <a:latin typeface="Bell MT" panose="02020503060305020303" pitchFamily="18" charset="0"/>
                <a:ea typeface="+mj-ea"/>
                <a:cs typeface="+mj-cs"/>
              </a:rPr>
              <a:t>无</a:t>
            </a:r>
            <a:r>
              <a:rPr kumimoji="1" lang="en-US" altLang="zh-CN" sz="2400" b="1" kern="0" dirty="0">
                <a:solidFill>
                  <a:srgbClr val="E004C4"/>
                </a:solidFill>
                <a:latin typeface="Bell MT" panose="02020503060305020303" pitchFamily="18" charset="0"/>
                <a:ea typeface="+mj-ea"/>
                <a:cs typeface="+mj-cs"/>
              </a:rPr>
              <a:t>do); </a:t>
            </a:r>
            <a:r>
              <a:rPr kumimoji="1" lang="en-US" altLang="zh-CN" sz="24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catch</a:t>
            </a:r>
            <a:r>
              <a:rPr kumimoji="1" lang="en-US" altLang="zh-CN" sz="2400" b="1" kern="0" dirty="0">
                <a:solidFill>
                  <a:srgbClr val="E004C4"/>
                </a:solidFill>
                <a:latin typeface="Bell MT" panose="02020503060305020303" pitchFamily="18" charset="0"/>
                <a:ea typeface="+mj-ea"/>
                <a:cs typeface="+mj-cs"/>
              </a:rPr>
              <a:t> (</a:t>
            </a:r>
            <a:r>
              <a:rPr kumimoji="1" sz="2400" b="1" kern="0" dirty="0">
                <a:solidFill>
                  <a:srgbClr val="E004C4"/>
                </a:solidFill>
                <a:latin typeface="Bell MT" panose="02020503060305020303" pitchFamily="18" charset="0"/>
                <a:ea typeface="+mj-ea"/>
                <a:cs typeface="+mj-cs"/>
              </a:rPr>
              <a:t>仅</a:t>
            </a:r>
            <a:r>
              <a:rPr kumimoji="1" lang="en-US" altLang="zh-CN" sz="2400" b="1" kern="0" dirty="0">
                <a:solidFill>
                  <a:srgbClr val="E004C4"/>
                </a:solidFill>
                <a:latin typeface="Bell MT" panose="02020503060305020303" pitchFamily="18" charset="0"/>
                <a:ea typeface="+mj-ea"/>
                <a:cs typeface="+mj-cs"/>
              </a:rPr>
              <a:t>doing)</a:t>
            </a:r>
            <a:endParaRPr kumimoji="1" lang="en-US" altLang="zh-CN" sz="2400" b="1" kern="0" dirty="0">
              <a:solidFill>
                <a:srgbClr val="A9250F"/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>
              <a:buNone/>
            </a:pPr>
            <a:r>
              <a:rPr kumimoji="1" lang="en-US" altLang="zh-CN" sz="2400" b="1" kern="0" dirty="0">
                <a:solidFill>
                  <a:srgbClr val="A9250F"/>
                </a:solidFill>
                <a:latin typeface="Bell MT" panose="02020503060305020303" pitchFamily="18" charset="0"/>
                <a:ea typeface="+mj-ea"/>
                <a:cs typeface="+mj-cs"/>
              </a:rPr>
              <a:t>4.   </a:t>
            </a:r>
            <a:r>
              <a:rPr kumimoji="1" lang="en-US" altLang="zh-CN" sz="2400" b="1" kern="0" dirty="0">
                <a:solidFill>
                  <a:srgbClr val="A9250F"/>
                </a:solidFill>
                <a:latin typeface="Bell MT" panose="02020503060305020303" pitchFamily="18" charset="0"/>
                <a:ea typeface="+mj-ea"/>
                <a:cs typeface="+mj-cs"/>
                <a:hlinkClick r:id="" action="ppaction://noaction"/>
              </a:rPr>
              <a:t>to</a:t>
            </a:r>
            <a:r>
              <a:rPr kumimoji="1" sz="2400" b="1" kern="0" dirty="0">
                <a:solidFill>
                  <a:srgbClr val="A9250F"/>
                </a:solidFill>
                <a:latin typeface="Bell MT" panose="02020503060305020303" pitchFamily="18" charset="0"/>
                <a:ea typeface="+mj-ea"/>
                <a:cs typeface="+mj-cs"/>
                <a:hlinkClick r:id="" action="ppaction://noaction"/>
              </a:rPr>
              <a:t>是介词的短语：</a:t>
            </a:r>
            <a:endParaRPr kumimoji="1" sz="2400" b="1" kern="0" dirty="0">
              <a:solidFill>
                <a:srgbClr val="A9250F"/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>
              <a:buNone/>
            </a:pPr>
            <a:r>
              <a:rPr kumimoji="1" lang="en-US" altLang="zh-CN" sz="2400" b="1" kern="0" dirty="0">
                <a:solidFill>
                  <a:srgbClr val="A9250F"/>
                </a:solidFill>
                <a:latin typeface="Bell MT" panose="02020503060305020303" pitchFamily="18" charset="0"/>
                <a:ea typeface="+mj-ea"/>
                <a:cs typeface="+mj-cs"/>
              </a:rPr>
              <a:t>5.  </a:t>
            </a:r>
            <a:r>
              <a:rPr kumimoji="1" lang="en-US" altLang="zh-CN" sz="2400" b="1" kern="0">
                <a:solidFill>
                  <a:srgbClr val="A9250F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  <a:hlinkClick r:id="" action="ppaction://noaction"/>
              </a:rPr>
              <a:t> be+done</a:t>
            </a:r>
            <a:r>
              <a:rPr kumimoji="1" sz="2400" b="1" kern="0">
                <a:solidFill>
                  <a:srgbClr val="A9250F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  <a:hlinkClick r:id="" action="ppaction://noaction"/>
              </a:rPr>
              <a:t>表示状态：</a:t>
            </a:r>
            <a:r>
              <a:rPr kumimoji="1" sz="2400" b="1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（</a:t>
            </a:r>
            <a:r>
              <a:rPr kumimoji="1" lang="en-US" altLang="zh-CN" sz="2400" b="1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locate, seat, dress, marry, face, compare)</a:t>
            </a:r>
            <a:endParaRPr kumimoji="1" sz="2400" b="1" kern="0" dirty="0">
              <a:solidFill>
                <a:srgbClr val="680000"/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>
              <a:buNone/>
            </a:pPr>
            <a:r>
              <a:rPr kumimoji="1" lang="en-US" altLang="zh-CN" sz="2400" b="1" kern="0" dirty="0">
                <a:solidFill>
                  <a:srgbClr val="A9250F"/>
                </a:solidFill>
                <a:latin typeface="Bell MT" panose="02020503060305020303" pitchFamily="18" charset="0"/>
                <a:ea typeface="+mj-ea"/>
                <a:cs typeface="+mj-cs"/>
              </a:rPr>
              <a:t>6.   </a:t>
            </a:r>
            <a:r>
              <a:rPr kumimoji="1" lang="en-US" altLang="zh-CN" sz="2400" b="1" kern="0" dirty="0">
                <a:solidFill>
                  <a:srgbClr val="A9250F"/>
                </a:solidFill>
                <a:latin typeface="Bell MT" panose="02020503060305020303" pitchFamily="18" charset="0"/>
                <a:ea typeface="+mj-ea"/>
                <a:cs typeface="+mj-cs"/>
                <a:hlinkClick r:id="" action="ppaction://noaction"/>
              </a:rPr>
              <a:t>but</a:t>
            </a:r>
            <a:r>
              <a:rPr kumimoji="1" sz="2400" b="1" kern="0" dirty="0">
                <a:solidFill>
                  <a:srgbClr val="A9250F"/>
                </a:solidFill>
                <a:latin typeface="Bell MT" panose="02020503060305020303" pitchFamily="18" charset="0"/>
                <a:ea typeface="+mj-ea"/>
                <a:cs typeface="+mj-cs"/>
                <a:hlinkClick r:id="" action="ppaction://noaction"/>
              </a:rPr>
              <a:t>句型</a:t>
            </a:r>
            <a:r>
              <a:rPr kumimoji="1" sz="2400" b="1" kern="0" dirty="0">
                <a:solidFill>
                  <a:srgbClr val="A9250F"/>
                </a:solidFill>
                <a:latin typeface="Bell MT" panose="02020503060305020303" pitchFamily="18" charset="0"/>
                <a:ea typeface="+mj-ea"/>
                <a:cs typeface="+mj-cs"/>
              </a:rPr>
              <a:t>：</a:t>
            </a:r>
            <a:r>
              <a:rPr kumimoji="1" sz="24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有</a:t>
            </a:r>
            <a:r>
              <a:rPr kumimoji="1" lang="en-US" altLang="zh-CN" sz="24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do</a:t>
            </a:r>
            <a:r>
              <a:rPr kumimoji="1" sz="24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无</a:t>
            </a:r>
            <a:r>
              <a:rPr kumimoji="1" lang="en-US" altLang="zh-CN" sz="24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to,</a:t>
            </a:r>
            <a:r>
              <a:rPr kumimoji="1" sz="24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无</a:t>
            </a:r>
            <a:r>
              <a:rPr kumimoji="1" lang="en-US" altLang="zh-CN" sz="24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do</a:t>
            </a:r>
            <a:r>
              <a:rPr kumimoji="1" sz="24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有</a:t>
            </a:r>
            <a:r>
              <a:rPr kumimoji="1" lang="en-US" altLang="zh-CN" sz="24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to;  </a:t>
            </a:r>
            <a:r>
              <a:rPr kumimoji="1" sz="24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can</a:t>
            </a:r>
            <a:r>
              <a:rPr kumimoji="1" lang="en-US" altLang="zh-CN" sz="24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'</a:t>
            </a:r>
            <a:r>
              <a:rPr kumimoji="1" sz="24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t help but do</a:t>
            </a:r>
            <a:endParaRPr kumimoji="1" sz="2400" b="1" kern="0" dirty="0">
              <a:solidFill>
                <a:srgbClr val="680000"/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>
              <a:buNone/>
            </a:pPr>
            <a:r>
              <a:rPr kumimoji="1" lang="en-US" altLang="zh-CN" sz="24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7.   to be frank, judging from ...</a:t>
            </a:r>
            <a:r>
              <a:rPr kumimoji="1" sz="2400" b="1" kern="0" dirty="0">
                <a:solidFill>
                  <a:srgbClr val="A9250F"/>
                </a:solidFill>
                <a:latin typeface="Bell MT" panose="02020503060305020303" pitchFamily="18" charset="0"/>
                <a:ea typeface="+mj-ea"/>
                <a:cs typeface="+mj-cs"/>
                <a:hlinkClick r:id="" action="ppaction://noaction"/>
              </a:rPr>
              <a:t>不受主语影响</a:t>
            </a:r>
            <a:endParaRPr kumimoji="1" lang="en-US" altLang="zh-CN" sz="2400" b="1" kern="0" dirty="0">
              <a:solidFill>
                <a:schemeClr val="accent1">
                  <a:lumMod val="50000"/>
                </a:schemeClr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>
              <a:buNone/>
            </a:pPr>
            <a:r>
              <a:rPr kumimoji="1" lang="en-US" altLang="zh-CN" sz="2400" b="1" kern="0">
                <a:solidFill>
                  <a:srgbClr val="A9250F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8.  </a:t>
            </a:r>
            <a:r>
              <a:rPr kumimoji="1" lang="en-US" altLang="zh-CN" sz="2400" b="1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 It’s important/necessary </a:t>
            </a:r>
            <a:r>
              <a:rPr kumimoji="1" lang="en-US" altLang="zh-CN" sz="2400" b="1" u="sng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to do sth</a:t>
            </a:r>
            <a:r>
              <a:rPr kumimoji="1" lang="en-US" altLang="zh-CN" sz="2400" b="1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 ;  It is no good/use </a:t>
            </a:r>
            <a:r>
              <a:rPr kumimoji="1" lang="en-US" altLang="zh-CN" sz="2400" b="1" u="sng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doing sth</a:t>
            </a:r>
            <a:r>
              <a:rPr kumimoji="1" lang="en-US" altLang="zh-CN" sz="2400" b="1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. </a:t>
            </a:r>
            <a:endParaRPr kumimoji="1" lang="en-US" altLang="zh-CN" sz="2400" b="1" kern="0" dirty="0" smtClean="0">
              <a:solidFill>
                <a:srgbClr val="680000"/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>
              <a:buNone/>
            </a:pPr>
            <a:endParaRPr kumimoji="1" lang="en-US" altLang="zh-CN" sz="2400" b="1" kern="0" dirty="0">
              <a:solidFill>
                <a:schemeClr val="accent1">
                  <a:lumMod val="50000"/>
                </a:schemeClr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>
              <a:buNone/>
            </a:pPr>
            <a:endParaRPr kumimoji="1" sz="2400" b="1" kern="0" dirty="0">
              <a:solidFill>
                <a:schemeClr val="accent1">
                  <a:lumMod val="50000"/>
                </a:schemeClr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514350" indent="-514350">
              <a:buAutoNum type="arabicPeriod"/>
            </a:pPr>
            <a:endParaRPr kumimoji="1" lang="en-US" altLang="zh-CN" sz="2700" b="1" kern="0" dirty="0">
              <a:solidFill>
                <a:schemeClr val="accent1">
                  <a:lumMod val="50000"/>
                </a:schemeClr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endParaRPr lang="zh-CN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3000" b="1" i="1" kern="0" dirty="0">
                <a:solidFill>
                  <a:schemeClr val="accent1">
                    <a:lumMod val="50000"/>
                  </a:schemeClr>
                </a:solidFill>
                <a:latin typeface="Bell MT" panose="02020503060305020303" pitchFamily="18" charset="0"/>
              </a:rPr>
              <a:t>Tips</a:t>
            </a:r>
            <a:endParaRPr kumimoji="1" lang="en-US" altLang="zh-CN" sz="3000" b="1" i="1" kern="0" dirty="0">
              <a:solidFill>
                <a:schemeClr val="accent1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579880" y="862330"/>
            <a:ext cx="9017635" cy="52743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zh-CN" sz="3200" b="1" kern="0" dirty="0">
                <a:solidFill>
                  <a:srgbClr val="A9250F"/>
                </a:solidFill>
                <a:latin typeface="Bell MT" panose="02020503060305020303" pitchFamily="18" charset="0"/>
                <a:ea typeface="+mj-ea"/>
                <a:cs typeface="+mj-cs"/>
              </a:rPr>
              <a:t>being done</a:t>
            </a:r>
            <a:r>
              <a:rPr kumimoji="1" sz="3200" b="1" kern="0" dirty="0">
                <a:solidFill>
                  <a:srgbClr val="A9250F"/>
                </a:solidFill>
                <a:latin typeface="Bell MT" panose="02020503060305020303" pitchFamily="18" charset="0"/>
                <a:ea typeface="+mj-ea"/>
                <a:cs typeface="+mj-cs"/>
              </a:rPr>
              <a:t>的用法</a:t>
            </a:r>
            <a:r>
              <a:rPr kumimoji="1" sz="2800" b="1" kern="0" dirty="0">
                <a:solidFill>
                  <a:srgbClr val="A9250F"/>
                </a:solidFill>
                <a:latin typeface="Bell MT" panose="02020503060305020303" pitchFamily="18" charset="0"/>
                <a:ea typeface="+mj-ea"/>
                <a:cs typeface="+mj-cs"/>
              </a:rPr>
              <a:t>：</a:t>
            </a:r>
            <a:endParaRPr kumimoji="1" sz="2800" b="1" kern="0" dirty="0">
              <a:solidFill>
                <a:srgbClr val="853A4F"/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>
              <a:buNone/>
            </a:pPr>
            <a:r>
              <a:rPr kumimoji="1" lang="en-US" altLang="zh-CN" sz="2800" b="1" kern="0" dirty="0">
                <a:solidFill>
                  <a:schemeClr val="accent1">
                    <a:lumMod val="50000"/>
                  </a:schemeClr>
                </a:solidFill>
                <a:latin typeface="Bell MT" panose="02020503060305020303" pitchFamily="18" charset="0"/>
                <a:ea typeface="+mj-ea"/>
                <a:cs typeface="+mj-cs"/>
              </a:rPr>
              <a:t> </a:t>
            </a:r>
            <a:endParaRPr kumimoji="1" lang="en-US" altLang="zh-CN" sz="2800" b="1" kern="0" dirty="0">
              <a:solidFill>
                <a:schemeClr val="accent1">
                  <a:lumMod val="50000"/>
                </a:schemeClr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>
              <a:buNone/>
            </a:pPr>
            <a:r>
              <a:rPr kumimoji="1" lang="en-US" altLang="zh-CN" sz="24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1</a:t>
            </a:r>
            <a:r>
              <a:rPr kumimoji="1" sz="24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）作动名词（介词动词后宾语，或主语）：</a:t>
            </a:r>
            <a:endParaRPr kumimoji="1" sz="2400" b="1" kern="0" dirty="0">
              <a:solidFill>
                <a:srgbClr val="680000"/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>
              <a:buNone/>
            </a:pPr>
            <a:r>
              <a:rPr kumimoji="1" lang="en-US" altLang="zh-CN" sz="2700" b="1" u="sng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Being exposed to</a:t>
            </a:r>
            <a:r>
              <a:rPr kumimoji="1" lang="en-US" altLang="zh-CN" sz="27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 sunlight is bad for health.</a:t>
            </a:r>
            <a:endParaRPr kumimoji="1" lang="en-US" altLang="zh-CN" sz="2700" b="1" kern="0" dirty="0">
              <a:solidFill>
                <a:srgbClr val="680000"/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>
              <a:buNone/>
            </a:pPr>
            <a:r>
              <a:rPr kumimoji="1" lang="en-US" altLang="zh-CN" sz="27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I dont’ mind</a:t>
            </a:r>
            <a:r>
              <a:rPr kumimoji="1" lang="en-US" altLang="zh-CN" sz="2700" b="1" u="sng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 being ignored</a:t>
            </a:r>
            <a:r>
              <a:rPr kumimoji="1" lang="en-US" altLang="zh-CN" sz="27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. </a:t>
            </a:r>
            <a:endParaRPr kumimoji="1" lang="en-US" altLang="zh-CN" sz="2700" b="1" kern="0" dirty="0">
              <a:solidFill>
                <a:srgbClr val="680000"/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>
              <a:buNone/>
            </a:pPr>
            <a:r>
              <a:rPr kumimoji="1" lang="en-US" altLang="zh-CN" sz="27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He sneaked out without</a:t>
            </a:r>
            <a:r>
              <a:rPr kumimoji="1" lang="en-US" altLang="zh-CN" sz="2700" b="1" u="sng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 being noticed</a:t>
            </a:r>
            <a:r>
              <a:rPr kumimoji="1" lang="en-US" altLang="zh-CN" sz="27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. </a:t>
            </a:r>
            <a:endParaRPr kumimoji="1" lang="en-US" altLang="zh-CN" sz="2700" b="1" kern="0" dirty="0">
              <a:solidFill>
                <a:srgbClr val="680000"/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>
              <a:buNone/>
            </a:pPr>
            <a:endParaRPr kumimoji="1" lang="en-US" altLang="zh-CN" sz="2700" b="1" kern="0" dirty="0">
              <a:solidFill>
                <a:srgbClr val="680000"/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>
              <a:buNone/>
            </a:pPr>
            <a:r>
              <a:rPr kumimoji="1" lang="en-US" altLang="zh-CN" sz="27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2)</a:t>
            </a:r>
            <a:r>
              <a:rPr kumimoji="1" sz="27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有</a:t>
            </a:r>
            <a:r>
              <a:rPr kumimoji="1" lang="en-US" altLang="zh-CN" sz="27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now</a:t>
            </a:r>
            <a:r>
              <a:rPr kumimoji="1" sz="27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，</a:t>
            </a:r>
            <a:r>
              <a:rPr kumimoji="1" lang="en-US" altLang="zh-CN" sz="27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at the moment</a:t>
            </a:r>
            <a:r>
              <a:rPr kumimoji="1" sz="27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等时间标志：</a:t>
            </a:r>
            <a:endParaRPr kumimoji="1" sz="2700" b="1" kern="0" dirty="0">
              <a:solidFill>
                <a:srgbClr val="680000"/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>
              <a:buNone/>
            </a:pPr>
            <a:r>
              <a:rPr kumimoji="1" lang="en-US" altLang="zh-CN" sz="27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There is a meeting</a:t>
            </a:r>
            <a:r>
              <a:rPr kumimoji="1" lang="en-US" altLang="zh-CN" sz="2700" b="1" u="sng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 being held</a:t>
            </a:r>
            <a:r>
              <a:rPr kumimoji="1" lang="en-US" altLang="zh-CN" sz="27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 now in Room 203.</a:t>
            </a:r>
            <a:endParaRPr kumimoji="1" lang="en-US" altLang="zh-CN" sz="2700" b="1" kern="0" dirty="0">
              <a:solidFill>
                <a:srgbClr val="680000"/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endParaRPr kumimoji="1" lang="en-US" altLang="zh-CN" sz="2700" b="1" kern="0" dirty="0">
              <a:solidFill>
                <a:srgbClr val="680000"/>
              </a:solidFill>
              <a:latin typeface="Bell MT" panose="02020503060305020303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3000" b="1" i="1" kern="0" dirty="0">
                <a:solidFill>
                  <a:schemeClr val="accent1">
                    <a:lumMod val="50000"/>
                  </a:schemeClr>
                </a:solidFill>
                <a:latin typeface="Bell MT" panose="02020503060305020303" pitchFamily="18" charset="0"/>
              </a:rPr>
              <a:t>Tips</a:t>
            </a:r>
            <a:endParaRPr kumimoji="1" lang="en-US" altLang="zh-CN" sz="3000" b="1" i="1" kern="0" dirty="0">
              <a:solidFill>
                <a:schemeClr val="accent1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587500" y="862330"/>
            <a:ext cx="9017635" cy="5274310"/>
          </a:xfrm>
        </p:spPr>
        <p:txBody>
          <a:bodyPr>
            <a:normAutofit fontScale="90000" lnSpcReduction="10000"/>
          </a:bodyPr>
          <a:lstStyle/>
          <a:p>
            <a:pPr marL="0" indent="0">
              <a:buNone/>
            </a:pPr>
            <a:r>
              <a:rPr kumimoji="1" sz="3200" b="1" kern="0" dirty="0">
                <a:solidFill>
                  <a:srgbClr val="A9250F"/>
                </a:solidFill>
                <a:latin typeface="Bell MT" panose="02020503060305020303" pitchFamily="18" charset="0"/>
                <a:ea typeface="+mj-ea"/>
                <a:cs typeface="+mj-cs"/>
              </a:rPr>
              <a:t>having done的用法：</a:t>
            </a:r>
            <a:endParaRPr kumimoji="1" sz="3200" b="1" kern="0" dirty="0">
              <a:solidFill>
                <a:srgbClr val="853A4F"/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>
              <a:buNone/>
            </a:pPr>
            <a:endParaRPr kumimoji="1" sz="2800" b="1" kern="0" dirty="0">
              <a:solidFill>
                <a:srgbClr val="853A4F"/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>
              <a:buNone/>
            </a:pPr>
            <a:r>
              <a:rPr kumimoji="1" sz="28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 </a:t>
            </a:r>
            <a:r>
              <a:rPr kumimoji="1" lang="en-US" altLang="zh-CN" sz="2800" b="1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1</a:t>
            </a:r>
            <a:r>
              <a:rPr kumimoji="1" sz="2800" b="1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）语境为了突出动作在谓语动词之前发生。</a:t>
            </a:r>
            <a:endParaRPr kumimoji="1" sz="2800" b="1" kern="0" dirty="0">
              <a:solidFill>
                <a:srgbClr val="680000"/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>
              <a:buNone/>
            </a:pPr>
            <a:r>
              <a:rPr kumimoji="1" lang="en-US" altLang="zh-CN" sz="2800" b="1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Having graduated from PKU, he</a:t>
            </a:r>
            <a:r>
              <a:rPr kumimoji="1" lang="en-US" altLang="zh-CN" sz="2800" b="1" u="sng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 found</a:t>
            </a:r>
            <a:r>
              <a:rPr kumimoji="1" lang="en-US" altLang="zh-CN" sz="2800" b="1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 a good job.=?</a:t>
            </a:r>
            <a:endParaRPr kumimoji="1" lang="en-US" altLang="zh-CN" sz="2800" b="1" kern="0">
              <a:solidFill>
                <a:srgbClr val="680000"/>
              </a:solidFill>
              <a:latin typeface="Bell MT" panose="02020503060305020303" pitchFamily="18" charset="0"/>
              <a:ea typeface="+mj-ea"/>
              <a:cs typeface="+mj-cs"/>
              <a:sym typeface="+mn-ea"/>
            </a:endParaRPr>
          </a:p>
          <a:p>
            <a:pPr marL="0" indent="0">
              <a:buNone/>
            </a:pPr>
            <a:endParaRPr kumimoji="1" sz="2800" b="1" kern="0" dirty="0">
              <a:solidFill>
                <a:srgbClr val="680000"/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>
              <a:buNone/>
            </a:pPr>
            <a:r>
              <a:rPr kumimoji="1" lang="en-US" altLang="zh-CN" sz="27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2</a:t>
            </a:r>
            <a:r>
              <a:rPr kumimoji="1" sz="27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）句子中有over decades, for a year之类的时间标志。</a:t>
            </a:r>
            <a:endParaRPr kumimoji="1" sz="2700" b="1" kern="0" dirty="0">
              <a:solidFill>
                <a:srgbClr val="680000"/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>
              <a:buNone/>
            </a:pPr>
            <a:r>
              <a:rPr kumimoji="1" lang="en-US" altLang="zh-CN" sz="27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Having suffered from sleeplessness </a:t>
            </a:r>
            <a:r>
              <a:rPr kumimoji="1" lang="en-US" altLang="zh-CN" sz="2700" b="1" u="sng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for months</a:t>
            </a:r>
            <a:r>
              <a:rPr kumimoji="1" lang="en-US" altLang="zh-CN" sz="27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, she has to take some medicine. =?</a:t>
            </a:r>
            <a:endParaRPr kumimoji="1" lang="en-US" altLang="zh-CN" sz="2700" b="1" kern="0" dirty="0">
              <a:solidFill>
                <a:srgbClr val="680000"/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>
              <a:buNone/>
            </a:pPr>
            <a:r>
              <a:rPr kumimoji="1" lang="en-US" altLang="zh-CN" sz="27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Many brands, having developed their reputation </a:t>
            </a:r>
            <a:r>
              <a:rPr kumimoji="1" lang="en-US" altLang="zh-CN" sz="2700" b="1" u="sng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over decades</a:t>
            </a:r>
            <a:r>
              <a:rPr kumimoji="1" lang="en-US" altLang="zh-CN" sz="27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, are facing crisis now.=?</a:t>
            </a:r>
            <a:endParaRPr kumimoji="1" lang="en-US" altLang="zh-CN" sz="2700" b="1" kern="0" dirty="0">
              <a:solidFill>
                <a:srgbClr val="680000"/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>
              <a:buNone/>
            </a:pPr>
            <a:endParaRPr kumimoji="1" lang="en-US" altLang="zh-CN" sz="2700" b="1" kern="0">
              <a:solidFill>
                <a:srgbClr val="680000"/>
              </a:solidFill>
              <a:latin typeface="Bell MT" panose="02020503060305020303" pitchFamily="18" charset="0"/>
              <a:ea typeface="+mj-ea"/>
              <a:cs typeface="+mj-cs"/>
              <a:sym typeface="+mn-ea"/>
            </a:endParaRPr>
          </a:p>
          <a:p>
            <a:pPr marL="0" indent="0">
              <a:buNone/>
            </a:pPr>
            <a:r>
              <a:rPr kumimoji="1" lang="en-US" altLang="zh-CN" sz="2700" b="1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3) </a:t>
            </a:r>
            <a:r>
              <a:rPr kumimoji="1" sz="2700" b="1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不作定语</a:t>
            </a:r>
            <a:endParaRPr kumimoji="1" lang="en-US" altLang="zh-CN" sz="2700" b="1" kern="0">
              <a:solidFill>
                <a:schemeClr val="accent1">
                  <a:lumMod val="50000"/>
                </a:schemeClr>
              </a:solidFill>
              <a:latin typeface="Bell MT" panose="02020503060305020303" pitchFamily="18" charset="0"/>
              <a:ea typeface="+mj-ea"/>
              <a:cs typeface="+mj-cs"/>
              <a:sym typeface="+mn-ea"/>
            </a:endParaRPr>
          </a:p>
          <a:p>
            <a:pPr marL="0" indent="0">
              <a:buNone/>
            </a:pPr>
            <a:endParaRPr kumimoji="1" sz="2400" b="1" kern="0" dirty="0">
              <a:solidFill>
                <a:schemeClr val="accent1">
                  <a:lumMod val="50000"/>
                </a:schemeClr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>
              <a:buNone/>
            </a:pPr>
            <a:endParaRPr kumimoji="1" sz="2400" b="1" kern="0" dirty="0">
              <a:solidFill>
                <a:schemeClr val="accent1">
                  <a:lumMod val="50000"/>
                </a:schemeClr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endParaRPr lang="zh-CN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8" name="Text Box 10"/>
          <p:cNvSpPr txBox="1">
            <a:spLocks noChangeArrowheads="1"/>
          </p:cNvSpPr>
          <p:nvPr/>
        </p:nvSpPr>
        <p:spPr bwMode="auto">
          <a:xfrm>
            <a:off x="5036979" y="1241425"/>
            <a:ext cx="1783080" cy="78041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 marL="342900" indent="-342900" algn="just">
              <a:lnSpc>
                <a:spcPct val="160000"/>
              </a:lnSpc>
            </a:pPr>
            <a:r>
              <a:rPr lang="zh-CN" altLang="en-US" sz="2800" b="1">
                <a:solidFill>
                  <a:srgbClr val="FF6600"/>
                </a:solidFill>
                <a:latin typeface="Times New Roman" panose="02020603050405020304" charset="0"/>
                <a:ea typeface="隶书" panose="02010509060101010101" pitchFamily="49" charset="-122"/>
              </a:rPr>
              <a:t> </a:t>
            </a:r>
            <a:r>
              <a:rPr lang="zh-CN" altLang="en-US" sz="2800">
                <a:latin typeface="Times New Roman" panose="02020603050405020304" charset="0"/>
                <a:ea typeface="隶书" panose="02010509060101010101" pitchFamily="49" charset="-122"/>
              </a:rPr>
              <a:t>感官动词 </a:t>
            </a:r>
            <a:endParaRPr lang="zh-CN" altLang="en-US" sz="2800">
              <a:latin typeface="Times New Roman" panose="02020603050405020304" charset="0"/>
              <a:ea typeface="隶书" panose="02010509060101010101" pitchFamily="49" charset="-122"/>
            </a:endParaRPr>
          </a:p>
        </p:txBody>
      </p:sp>
      <p:sp>
        <p:nvSpPr>
          <p:cNvPr id="401419" name="Text Box 11"/>
          <p:cNvSpPr txBox="1">
            <a:spLocks noChangeArrowheads="1"/>
          </p:cNvSpPr>
          <p:nvPr/>
        </p:nvSpPr>
        <p:spPr bwMode="auto">
          <a:xfrm>
            <a:off x="1716246" y="2863533"/>
            <a:ext cx="3236595" cy="250190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 marL="342900" indent="-342900" algn="just">
              <a:lnSpc>
                <a:spcPct val="140000"/>
              </a:lnSpc>
            </a:pPr>
            <a:r>
              <a:rPr lang="en-US" altLang="zh-CN" sz="2800">
                <a:solidFill>
                  <a:srgbClr val="A9250F"/>
                </a:solidFill>
                <a:latin typeface="Times New Roman" panose="02020603050405020304" charset="0"/>
                <a:ea typeface="隶书" panose="02010509060101010101" pitchFamily="49" charset="-122"/>
              </a:rPr>
              <a:t>see, observe</a:t>
            </a:r>
            <a:r>
              <a:rPr lang="zh-CN" altLang="en-US" sz="2800">
                <a:solidFill>
                  <a:srgbClr val="A9250F"/>
                </a:solidFill>
                <a:latin typeface="Times New Roman" panose="02020603050405020304" charset="0"/>
                <a:ea typeface="隶书" panose="02010509060101010101" pitchFamily="49" charset="-122"/>
              </a:rPr>
              <a:t>，</a:t>
            </a:r>
            <a:endParaRPr lang="zh-CN" altLang="en-US" sz="2800">
              <a:solidFill>
                <a:srgbClr val="A9250F"/>
              </a:solidFill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342900" indent="-342900" algn="just">
              <a:lnSpc>
                <a:spcPct val="140000"/>
              </a:lnSpc>
            </a:pPr>
            <a:r>
              <a:rPr lang="en-US" altLang="zh-CN" sz="2800">
                <a:solidFill>
                  <a:srgbClr val="A9250F"/>
                </a:solidFill>
                <a:latin typeface="Times New Roman" panose="02020603050405020304" charset="0"/>
                <a:ea typeface="隶书" panose="02010509060101010101" pitchFamily="49" charset="-122"/>
              </a:rPr>
              <a:t>watch, notice,look at </a:t>
            </a:r>
            <a:endParaRPr lang="en-US" altLang="zh-CN" sz="2800">
              <a:solidFill>
                <a:srgbClr val="A9250F"/>
              </a:solidFill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342900" indent="-342900" algn="just">
              <a:lnSpc>
                <a:spcPct val="140000"/>
              </a:lnSpc>
            </a:pPr>
            <a:r>
              <a:rPr lang="en-US" altLang="zh-CN" sz="2800">
                <a:solidFill>
                  <a:srgbClr val="A9250F"/>
                </a:solidFill>
                <a:latin typeface="Times New Roman" panose="02020603050405020304" charset="0"/>
                <a:ea typeface="隶书" panose="02010509060101010101" pitchFamily="49" charset="-122"/>
              </a:rPr>
              <a:t>hear, listen to</a:t>
            </a:r>
            <a:r>
              <a:rPr lang="zh-CN" altLang="en-US" sz="2800">
                <a:solidFill>
                  <a:srgbClr val="A9250F"/>
                </a:solidFill>
                <a:latin typeface="Times New Roman" panose="02020603050405020304" charset="0"/>
                <a:ea typeface="隶书" panose="02010509060101010101" pitchFamily="49" charset="-122"/>
              </a:rPr>
              <a:t>，</a:t>
            </a:r>
            <a:endParaRPr lang="zh-CN" altLang="en-US" sz="2800">
              <a:solidFill>
                <a:srgbClr val="A9250F"/>
              </a:solidFill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342900" indent="-342900" algn="just">
              <a:lnSpc>
                <a:spcPct val="140000"/>
              </a:lnSpc>
            </a:pPr>
            <a:r>
              <a:rPr lang="en-US" altLang="zh-CN" sz="2800">
                <a:solidFill>
                  <a:srgbClr val="A9250F"/>
                </a:solidFill>
                <a:latin typeface="Times New Roman" panose="02020603050405020304" charset="0"/>
                <a:ea typeface="隶书" panose="02010509060101010101" pitchFamily="49" charset="-122"/>
              </a:rPr>
              <a:t>feel</a:t>
            </a:r>
            <a:endParaRPr lang="en-US" altLang="zh-CN" sz="2800">
              <a:solidFill>
                <a:srgbClr val="A9250F"/>
              </a:solidFill>
              <a:latin typeface="Times New Roman" panose="02020603050405020304" charset="0"/>
              <a:ea typeface="隶书" panose="02010509060101010101" pitchFamily="49" charset="-122"/>
            </a:endParaRPr>
          </a:p>
        </p:txBody>
      </p:sp>
      <p:sp>
        <p:nvSpPr>
          <p:cNvPr id="401420" name="Text Box 12"/>
          <p:cNvSpPr txBox="1">
            <a:spLocks noChangeArrowheads="1"/>
          </p:cNvSpPr>
          <p:nvPr/>
        </p:nvSpPr>
        <p:spPr bwMode="auto">
          <a:xfrm>
            <a:off x="3353435" y="4116388"/>
            <a:ext cx="1605280" cy="52197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 marL="342900" indent="-342900" algn="just"/>
            <a:r>
              <a:rPr lang="zh-CN" altLang="en-US" sz="2800">
                <a:latin typeface="Times New Roman" panose="02020603050405020304" charset="0"/>
                <a:ea typeface="隶书" panose="02010509060101010101" pitchFamily="49" charset="-122"/>
              </a:rPr>
              <a:t>＋宾语＋</a:t>
            </a:r>
            <a:endParaRPr lang="zh-CN" altLang="en-US" sz="2800">
              <a:latin typeface="Times New Roman" panose="02020603050405020304" charset="0"/>
              <a:ea typeface="隶书" panose="02010509060101010101" pitchFamily="49" charset="-122"/>
            </a:endParaRPr>
          </a:p>
        </p:txBody>
      </p:sp>
      <p:sp>
        <p:nvSpPr>
          <p:cNvPr id="401421" name="Text Box 13"/>
          <p:cNvSpPr txBox="1">
            <a:spLocks noChangeArrowheads="1"/>
          </p:cNvSpPr>
          <p:nvPr/>
        </p:nvSpPr>
        <p:spPr bwMode="auto">
          <a:xfrm>
            <a:off x="4876800" y="3006725"/>
            <a:ext cx="5638800" cy="25457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342900" indent="-342900" algn="just">
              <a:lnSpc>
                <a:spcPct val="190000"/>
              </a:lnSpc>
            </a:pPr>
            <a:r>
              <a:rPr lang="en-US" altLang="zh-CN" sz="2800">
                <a:latin typeface="Times New Roman" panose="02020603050405020304" charset="0"/>
                <a:ea typeface="隶书" panose="02010509060101010101" pitchFamily="49" charset="-122"/>
              </a:rPr>
              <a:t>do sth.(</a:t>
            </a:r>
            <a:r>
              <a:rPr lang="zh-CN" altLang="en-US" sz="2800">
                <a:latin typeface="Times New Roman" panose="02020603050405020304" charset="0"/>
                <a:ea typeface="隶书" panose="02010509060101010101" pitchFamily="49" charset="-122"/>
              </a:rPr>
              <a:t>主动，全过程或</a:t>
            </a:r>
            <a:r>
              <a:rPr lang="zh-CN" altLang="en-US" sz="2800" u="sng">
                <a:latin typeface="Times New Roman" panose="02020603050405020304" charset="0"/>
                <a:ea typeface="隶书" panose="02010509060101010101" pitchFamily="49" charset="-122"/>
              </a:rPr>
              <a:t>经常性</a:t>
            </a:r>
            <a:r>
              <a:rPr lang="zh-CN" altLang="en-US" sz="2800">
                <a:latin typeface="Times New Roman" panose="02020603050405020304" charset="0"/>
                <a:ea typeface="隶书" panose="02010509060101010101" pitchFamily="49" charset="-122"/>
              </a:rPr>
              <a:t>动作</a:t>
            </a:r>
            <a:r>
              <a:rPr lang="en-US" altLang="zh-CN" sz="2800">
                <a:latin typeface="Times New Roman" panose="02020603050405020304" charset="0"/>
                <a:ea typeface="隶书" panose="02010509060101010101" pitchFamily="49" charset="-122"/>
              </a:rPr>
              <a:t>)</a:t>
            </a:r>
            <a:endParaRPr lang="en-US" altLang="zh-CN" sz="2800"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342900" indent="-342900" algn="just">
              <a:lnSpc>
                <a:spcPct val="190000"/>
              </a:lnSpc>
            </a:pPr>
            <a:r>
              <a:rPr lang="en-US" altLang="zh-CN" sz="2800">
                <a:latin typeface="Times New Roman" panose="02020603050405020304" charset="0"/>
                <a:ea typeface="隶书" panose="02010509060101010101" pitchFamily="49" charset="-122"/>
              </a:rPr>
              <a:t>doing(</a:t>
            </a:r>
            <a:r>
              <a:rPr lang="zh-CN" altLang="en-US" sz="2800">
                <a:latin typeface="Times New Roman" panose="02020603050405020304" charset="0"/>
                <a:ea typeface="隶书" panose="02010509060101010101" pitchFamily="49" charset="-122"/>
              </a:rPr>
              <a:t>主动，正在进行</a:t>
            </a:r>
            <a:r>
              <a:rPr lang="en-US" altLang="zh-CN" sz="2800">
                <a:latin typeface="Times New Roman" panose="02020603050405020304" charset="0"/>
                <a:ea typeface="隶书" panose="02010509060101010101" pitchFamily="49" charset="-122"/>
              </a:rPr>
              <a:t>)</a:t>
            </a:r>
            <a:endParaRPr lang="en-US" altLang="zh-CN" sz="2800"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342900" indent="-342900" algn="just">
              <a:lnSpc>
                <a:spcPct val="190000"/>
              </a:lnSpc>
            </a:pPr>
            <a:r>
              <a:rPr lang="en-US" altLang="zh-CN" sz="2800">
                <a:latin typeface="Times New Roman" panose="02020603050405020304" charset="0"/>
                <a:ea typeface="隶书" panose="02010509060101010101" pitchFamily="49" charset="-122"/>
              </a:rPr>
              <a:t>done(</a:t>
            </a:r>
            <a:r>
              <a:rPr lang="zh-CN" altLang="en-US" sz="2800">
                <a:latin typeface="Times New Roman" panose="02020603050405020304" charset="0"/>
                <a:ea typeface="隶书" panose="02010509060101010101" pitchFamily="49" charset="-122"/>
              </a:rPr>
              <a:t>与宾语是被动关系</a:t>
            </a:r>
            <a:r>
              <a:rPr lang="en-US" altLang="zh-CN" sz="2800">
                <a:latin typeface="Times New Roman" panose="02020603050405020304" charset="0"/>
                <a:ea typeface="隶书" panose="02010509060101010101" pitchFamily="49" charset="-122"/>
              </a:rPr>
              <a:t>)</a:t>
            </a:r>
            <a:endParaRPr lang="en-US" altLang="zh-CN" sz="2800">
              <a:latin typeface="Times New Roman" panose="02020603050405020304" charset="0"/>
              <a:ea typeface="隶书" panose="02010509060101010101" pitchFamily="49" charset="-122"/>
            </a:endParaRPr>
          </a:p>
        </p:txBody>
      </p:sp>
      <p:sp>
        <p:nvSpPr>
          <p:cNvPr id="401422" name="AutoShape 14"/>
          <p:cNvSpPr/>
          <p:nvPr/>
        </p:nvSpPr>
        <p:spPr bwMode="auto">
          <a:xfrm>
            <a:off x="4724400" y="4189498"/>
            <a:ext cx="457656" cy="453854"/>
          </a:xfrm>
          <a:prstGeom prst="leftBrace">
            <a:avLst>
              <a:gd name="adj1" fmla="val 63889"/>
              <a:gd name="adj2" fmla="val 50000"/>
            </a:avLst>
          </a:prstGeom>
          <a:noFill/>
          <a:ln w="9525">
            <a:solidFill>
              <a:srgbClr val="FF00FF"/>
            </a:solidFill>
            <a:round/>
          </a:ln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2744470" y="476885"/>
            <a:ext cx="475488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3600" dirty="0">
                <a:solidFill>
                  <a:srgbClr val="E004C4"/>
                </a:solidFill>
                <a:sym typeface="+mn-ea"/>
              </a:rPr>
              <a:t>分词作宾补（主被动）</a:t>
            </a:r>
            <a:endParaRPr lang="zh-CN" altLang="en-US" sz="3600"/>
          </a:p>
        </p:txBody>
      </p:sp>
      <p:sp>
        <p:nvSpPr>
          <p:cNvPr id="3" name="文本框 2"/>
          <p:cNvSpPr txBox="1"/>
          <p:nvPr/>
        </p:nvSpPr>
        <p:spPr>
          <a:xfrm>
            <a:off x="2563178" y="1933575"/>
            <a:ext cx="7475855" cy="59309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342900" indent="-342900" algn="just">
              <a:lnSpc>
                <a:spcPct val="102000"/>
              </a:lnSpc>
            </a:pPr>
            <a:r>
              <a:rPr lang="zh-CN" altLang="en-US" sz="3200">
                <a:solidFill>
                  <a:srgbClr val="FF0000"/>
                </a:solidFill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感官动词</a:t>
            </a:r>
            <a:r>
              <a:rPr lang="en-US" altLang="zh-CN" sz="3200">
                <a:solidFill>
                  <a:srgbClr val="FF0000"/>
                </a:solidFill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 do sth 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在被动语态中，</a:t>
            </a:r>
            <a:r>
              <a:rPr lang="en-US" altLang="zh-CN" sz="3200">
                <a:solidFill>
                  <a:srgbClr val="FF0000"/>
                </a:solidFill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to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要还原 </a:t>
            </a:r>
            <a:endParaRPr lang="zh-CN" altLang="en-US" sz="320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1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1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1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1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1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1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1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01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1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1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1418" grpId="0"/>
      <p:bldP spid="401419" grpId="0"/>
      <p:bldP spid="401420" grpId="0"/>
      <p:bldP spid="401421" grpId="0"/>
      <p:bldP spid="401422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65" name="Text Box 9"/>
          <p:cNvSpPr txBox="1">
            <a:spLocks noChangeArrowheads="1"/>
          </p:cNvSpPr>
          <p:nvPr/>
        </p:nvSpPr>
        <p:spPr bwMode="auto">
          <a:xfrm>
            <a:off x="2133600" y="1295400"/>
            <a:ext cx="7924800" cy="27266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342900" indent="-342900" algn="just">
              <a:lnSpc>
                <a:spcPct val="102000"/>
              </a:lnSpc>
            </a:pPr>
            <a:r>
              <a:rPr lang="zh-CN" altLang="en-US" sz="2800" b="1">
                <a:solidFill>
                  <a:srgbClr val="FF6600"/>
                </a:solidFill>
                <a:latin typeface="Times New Roman" panose="02020603050405020304" charset="0"/>
                <a:ea typeface="隶书" panose="02010509060101010101" pitchFamily="49" charset="-122"/>
              </a:rPr>
              <a:t> </a:t>
            </a:r>
            <a:r>
              <a:rPr lang="en-US" altLang="zh-CN" sz="2800">
                <a:solidFill>
                  <a:srgbClr val="A9250F"/>
                </a:solidFill>
                <a:latin typeface="Times New Roman" panose="02020603050405020304" charset="0"/>
                <a:ea typeface="隶书" panose="02010509060101010101" pitchFamily="49" charset="-122"/>
              </a:rPr>
              <a:t>make</a:t>
            </a:r>
            <a:r>
              <a:rPr lang="zh-CN" altLang="en-US" sz="2800">
                <a:solidFill>
                  <a:srgbClr val="A9250F"/>
                </a:solidFill>
                <a:latin typeface="Times New Roman" panose="02020603050405020304" charset="0"/>
                <a:ea typeface="隶书" panose="02010509060101010101" pitchFamily="49" charset="-122"/>
              </a:rPr>
              <a:t>带宾补的结构 </a:t>
            </a:r>
            <a:r>
              <a:rPr lang="en-US" altLang="zh-CN" sz="2800">
                <a:solidFill>
                  <a:srgbClr val="A9250F"/>
                </a:solidFill>
                <a:latin typeface="Times New Roman" panose="02020603050405020304" charset="0"/>
                <a:ea typeface="隶书" panose="02010509060101010101" pitchFamily="49" charset="-122"/>
              </a:rPr>
              <a:t>(2</a:t>
            </a:r>
            <a:r>
              <a:rPr lang="zh-CN" altLang="en-US" sz="2800">
                <a:solidFill>
                  <a:srgbClr val="A9250F"/>
                </a:solidFill>
                <a:latin typeface="Times New Roman" panose="02020603050405020304" charset="0"/>
                <a:ea typeface="隶书" panose="02010509060101010101" pitchFamily="49" charset="-122"/>
              </a:rPr>
              <a:t>种）</a:t>
            </a:r>
            <a:endParaRPr lang="zh-CN" altLang="en-US" sz="2800">
              <a:solidFill>
                <a:srgbClr val="A9250F"/>
              </a:solidFill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342900" indent="-342900" algn="just">
              <a:lnSpc>
                <a:spcPct val="102000"/>
              </a:lnSpc>
            </a:pPr>
            <a:r>
              <a:rPr lang="zh-CN" altLang="en-US" sz="2800">
                <a:latin typeface="Times New Roman" panose="02020603050405020304" charset="0"/>
                <a:ea typeface="隶书" panose="02010509060101010101" pitchFamily="49" charset="-122"/>
              </a:rPr>
              <a:t>    使役动词</a:t>
            </a:r>
            <a:r>
              <a:rPr lang="en-US" altLang="zh-CN" sz="2800" u="sng">
                <a:latin typeface="Times New Roman" panose="02020603050405020304" charset="0"/>
                <a:ea typeface="隶书" panose="02010509060101010101" pitchFamily="49" charset="-122"/>
              </a:rPr>
              <a:t>make</a:t>
            </a:r>
            <a:r>
              <a:rPr lang="zh-CN" altLang="en-US" sz="2800" u="sng">
                <a:latin typeface="Times New Roman" panose="02020603050405020304" charset="0"/>
                <a:ea typeface="隶书" panose="02010509060101010101" pitchFamily="49" charset="-122"/>
              </a:rPr>
              <a:t>＋宾语＋</a:t>
            </a:r>
            <a:r>
              <a:rPr lang="en-US" altLang="zh-CN" sz="2800" u="sng">
                <a:latin typeface="Times New Roman" panose="02020603050405020304" charset="0"/>
                <a:ea typeface="隶书" panose="02010509060101010101" pitchFamily="49" charset="-122"/>
              </a:rPr>
              <a:t>do/done</a:t>
            </a:r>
            <a:r>
              <a:rPr lang="zh-CN" altLang="en-US" sz="2800">
                <a:latin typeface="Times New Roman" panose="02020603050405020304" charset="0"/>
                <a:ea typeface="隶书" panose="02010509060101010101" pitchFamily="49" charset="-122"/>
              </a:rPr>
              <a:t>；宾语与</a:t>
            </a:r>
            <a:r>
              <a:rPr lang="en-US" altLang="zh-CN" sz="2800">
                <a:latin typeface="Times New Roman" panose="02020603050405020304" charset="0"/>
                <a:ea typeface="隶书" panose="02010509060101010101" pitchFamily="49" charset="-122"/>
              </a:rPr>
              <a:t>do </a:t>
            </a:r>
            <a:r>
              <a:rPr lang="zh-CN" altLang="en-US" sz="2800">
                <a:latin typeface="Times New Roman" panose="02020603050405020304" charset="0"/>
                <a:ea typeface="隶书" panose="02010509060101010101" pitchFamily="49" charset="-122"/>
              </a:rPr>
              <a:t>为主动关系，与</a:t>
            </a:r>
            <a:r>
              <a:rPr lang="en-US" altLang="zh-CN" sz="2800">
                <a:latin typeface="Times New Roman" panose="02020603050405020304" charset="0"/>
                <a:ea typeface="隶书" panose="02010509060101010101" pitchFamily="49" charset="-122"/>
              </a:rPr>
              <a:t>done</a:t>
            </a:r>
            <a:r>
              <a:rPr lang="zh-CN" altLang="en-US" sz="2800">
                <a:latin typeface="Times New Roman" panose="02020603050405020304" charset="0"/>
                <a:ea typeface="隶书" panose="02010509060101010101" pitchFamily="49" charset="-122"/>
              </a:rPr>
              <a:t>是被动关系；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charset="0"/>
                <a:ea typeface="隶书" panose="02010509060101010101" pitchFamily="49" charset="-122"/>
              </a:rPr>
              <a:t>make 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隶书" panose="02010509060101010101" pitchFamily="49" charset="-122"/>
              </a:rPr>
              <a:t>在被动语态中，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charset="0"/>
                <a:ea typeface="隶书" panose="02010509060101010101" pitchFamily="49" charset="-122"/>
              </a:rPr>
              <a:t>to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隶书" panose="02010509060101010101" pitchFamily="49" charset="-122"/>
              </a:rPr>
              <a:t>要还原 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342900" indent="-342900" algn="just">
              <a:lnSpc>
                <a:spcPct val="102000"/>
              </a:lnSpc>
            </a:pP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342900" indent="-342900" algn="just">
              <a:lnSpc>
                <a:spcPct val="102000"/>
              </a:lnSpc>
            </a:pPr>
            <a:r>
              <a:rPr lang="en-US" altLang="zh-CN" sz="2800">
                <a:solidFill>
                  <a:srgbClr val="A9250F"/>
                </a:solidFill>
                <a:latin typeface="Times New Roman" panose="02020603050405020304" charset="0"/>
                <a:ea typeface="隶书" panose="02010509060101010101" pitchFamily="49" charset="-122"/>
              </a:rPr>
              <a:t>have</a:t>
            </a:r>
            <a:r>
              <a:rPr lang="zh-CN" altLang="en-US" sz="2800">
                <a:solidFill>
                  <a:srgbClr val="A9250F"/>
                </a:solidFill>
                <a:latin typeface="Times New Roman" panose="02020603050405020304" charset="0"/>
                <a:ea typeface="隶书" panose="02010509060101010101" pitchFamily="49" charset="-122"/>
              </a:rPr>
              <a:t>带宾补的结构</a:t>
            </a:r>
            <a:endParaRPr lang="zh-CN" altLang="en-US" sz="2800">
              <a:solidFill>
                <a:srgbClr val="A9250F"/>
              </a:solidFill>
              <a:latin typeface="Times New Roman" panose="02020603050405020304" charset="0"/>
              <a:ea typeface="隶书" panose="02010509060101010101" pitchFamily="49" charset="-122"/>
            </a:endParaRPr>
          </a:p>
        </p:txBody>
      </p:sp>
      <p:sp>
        <p:nvSpPr>
          <p:cNvPr id="403466" name="Text Box 10"/>
          <p:cNvSpPr txBox="1">
            <a:spLocks noChangeArrowheads="1"/>
          </p:cNvSpPr>
          <p:nvPr/>
        </p:nvSpPr>
        <p:spPr bwMode="auto">
          <a:xfrm>
            <a:off x="1752600" y="4038600"/>
            <a:ext cx="990600" cy="181483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marL="342900" indent="-342900" algn="just"/>
            <a:r>
              <a:rPr lang="en-US" altLang="zh-CN" sz="2800">
                <a:latin typeface="Times New Roman" panose="02020603050405020304" charset="0"/>
                <a:ea typeface="隶书" panose="02010509060101010101" pitchFamily="49" charset="-122"/>
              </a:rPr>
              <a:t>Have</a:t>
            </a:r>
            <a:endParaRPr lang="en-US" altLang="zh-CN" sz="2800"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342900" indent="-342900" algn="just"/>
            <a:r>
              <a:rPr lang="zh-CN" altLang="en-US" sz="2800">
                <a:latin typeface="Times New Roman" panose="02020603050405020304" charset="0"/>
                <a:ea typeface="隶书" panose="02010509060101010101" pitchFamily="49" charset="-122"/>
              </a:rPr>
              <a:t>＋</a:t>
            </a:r>
            <a:endParaRPr lang="zh-CN" altLang="en-US" sz="2800"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342900" indent="-342900" algn="just"/>
            <a:r>
              <a:rPr lang="zh-CN" altLang="en-US" sz="2800">
                <a:latin typeface="Times New Roman" panose="02020603050405020304" charset="0"/>
                <a:ea typeface="隶书" panose="02010509060101010101" pitchFamily="49" charset="-122"/>
              </a:rPr>
              <a:t>宾语</a:t>
            </a:r>
            <a:endParaRPr lang="zh-CN" altLang="en-US" sz="2800"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342900" indent="-342900" algn="just"/>
            <a:r>
              <a:rPr lang="zh-CN" altLang="en-US" sz="2800">
                <a:latin typeface="Times New Roman" panose="02020603050405020304" charset="0"/>
                <a:ea typeface="隶书" panose="02010509060101010101" pitchFamily="49" charset="-122"/>
              </a:rPr>
              <a:t>＋</a:t>
            </a:r>
            <a:endParaRPr lang="zh-CN" altLang="en-US" sz="2800">
              <a:latin typeface="Times New Roman" panose="02020603050405020304" charset="0"/>
              <a:ea typeface="隶书" panose="02010509060101010101" pitchFamily="49" charset="-122"/>
            </a:endParaRPr>
          </a:p>
        </p:txBody>
      </p:sp>
      <p:sp>
        <p:nvSpPr>
          <p:cNvPr id="403467" name="Text Box 11"/>
          <p:cNvSpPr txBox="1">
            <a:spLocks noChangeArrowheads="1"/>
          </p:cNvSpPr>
          <p:nvPr/>
        </p:nvSpPr>
        <p:spPr bwMode="auto">
          <a:xfrm>
            <a:off x="2971800" y="3548063"/>
            <a:ext cx="7391400" cy="18148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342900" indent="-342900" algn="just"/>
            <a:r>
              <a:rPr lang="zh-CN" altLang="en-US" sz="2800">
                <a:latin typeface="Times New Roman" panose="02020603050405020304" charset="0"/>
                <a:ea typeface="隶书" panose="02010509060101010101" pitchFamily="49" charset="-122"/>
              </a:rPr>
              <a:t> </a:t>
            </a:r>
            <a:endParaRPr lang="zh-CN" altLang="en-US" sz="2800"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342900" indent="-342900" algn="just"/>
            <a:r>
              <a:rPr lang="en-US" altLang="zh-CN" sz="2800">
                <a:latin typeface="Times New Roman" panose="02020603050405020304" charset="0"/>
                <a:ea typeface="隶书" panose="02010509060101010101" pitchFamily="49" charset="-122"/>
              </a:rPr>
              <a:t>do</a:t>
            </a:r>
            <a:r>
              <a:rPr lang="zh-CN" altLang="en-US" sz="2800">
                <a:latin typeface="Times New Roman" panose="02020603050405020304" charset="0"/>
                <a:ea typeface="隶书" panose="02010509060101010101" pitchFamily="49" charset="-122"/>
              </a:rPr>
              <a:t>意为“让某人做某事”</a:t>
            </a:r>
            <a:endParaRPr lang="zh-CN" altLang="en-US" sz="2800"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342900" indent="-342900" algn="just"/>
            <a:r>
              <a:rPr lang="en-US" altLang="zh-CN" sz="2800">
                <a:latin typeface="Times New Roman" panose="02020603050405020304" charset="0"/>
                <a:ea typeface="隶书" panose="02010509060101010101" pitchFamily="49" charset="-122"/>
              </a:rPr>
              <a:t>doing</a:t>
            </a:r>
            <a:r>
              <a:rPr lang="zh-CN" altLang="en-US" sz="2800">
                <a:latin typeface="Times New Roman" panose="02020603050405020304" charset="0"/>
                <a:ea typeface="隶书" panose="02010509060101010101" pitchFamily="49" charset="-122"/>
              </a:rPr>
              <a:t>意为“让某人一直做某事” </a:t>
            </a:r>
            <a:endParaRPr lang="zh-CN" altLang="en-US" sz="2800"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342900" indent="-342900" algn="just"/>
            <a:r>
              <a:rPr lang="en-US" altLang="zh-CN" sz="2800">
                <a:latin typeface="Times New Roman" panose="02020603050405020304" charset="0"/>
                <a:ea typeface="隶书" panose="02010509060101010101" pitchFamily="49" charset="-122"/>
              </a:rPr>
              <a:t>done</a:t>
            </a:r>
            <a:r>
              <a:rPr lang="zh-CN" altLang="en-US" sz="2800">
                <a:latin typeface="Times New Roman" panose="02020603050405020304" charset="0"/>
                <a:ea typeface="隶书" panose="02010509060101010101" pitchFamily="49" charset="-122"/>
              </a:rPr>
              <a:t>意为“让人做了某事”或遭遇某事</a:t>
            </a:r>
            <a:endParaRPr lang="zh-CN" altLang="en-US" sz="2800">
              <a:latin typeface="Times New Roman" panose="02020603050405020304" charset="0"/>
              <a:ea typeface="隶书" panose="02010509060101010101" pitchFamily="49" charset="-122"/>
            </a:endParaRPr>
          </a:p>
        </p:txBody>
      </p:sp>
      <p:sp>
        <p:nvSpPr>
          <p:cNvPr id="403468" name="AutoShape 12"/>
          <p:cNvSpPr/>
          <p:nvPr/>
        </p:nvSpPr>
        <p:spPr bwMode="auto">
          <a:xfrm>
            <a:off x="2667000" y="4858015"/>
            <a:ext cx="506915" cy="494770"/>
          </a:xfrm>
          <a:prstGeom prst="leftBrace">
            <a:avLst>
              <a:gd name="adj1" fmla="val 70833"/>
              <a:gd name="adj2" fmla="val 50000"/>
            </a:avLst>
          </a:prstGeom>
          <a:noFill/>
          <a:ln w="9525">
            <a:solidFill>
              <a:srgbClr val="FF00FF"/>
            </a:solidFill>
            <a:round/>
          </a:ln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401418" name="Text Box 10"/>
          <p:cNvSpPr txBox="1">
            <a:spLocks noChangeArrowheads="1"/>
          </p:cNvSpPr>
          <p:nvPr/>
        </p:nvSpPr>
        <p:spPr bwMode="auto">
          <a:xfrm>
            <a:off x="4764564" y="409575"/>
            <a:ext cx="1694180" cy="78041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p>
            <a:pPr marL="342900" indent="-342900" algn="just">
              <a:lnSpc>
                <a:spcPct val="160000"/>
              </a:lnSpc>
            </a:pPr>
            <a:r>
              <a:rPr lang="zh-CN" altLang="en-US" sz="2800">
                <a:latin typeface="Times New Roman" panose="02020603050405020304" charset="0"/>
                <a:ea typeface="隶书" panose="02010509060101010101" pitchFamily="49" charset="-122"/>
              </a:rPr>
              <a:t>使役动词 </a:t>
            </a:r>
            <a:endParaRPr lang="zh-CN" altLang="en-US" sz="2800">
              <a:latin typeface="Times New Roman" panose="02020603050405020304" charset="0"/>
              <a:ea typeface="隶书" panose="020105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267585" y="5715000"/>
            <a:ext cx="759142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>
                <a:solidFill>
                  <a:srgbClr val="A9250F"/>
                </a:solidFill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get </a:t>
            </a:r>
            <a:r>
              <a:rPr lang="zh-CN" altLang="en-US" sz="2400">
                <a:solidFill>
                  <a:srgbClr val="A9250F"/>
                </a:solidFill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带宾补的结构</a:t>
            </a:r>
            <a:r>
              <a:rPr lang="en-US" altLang="zh-CN" sz="2400">
                <a:solidFill>
                  <a:srgbClr val="A9250F"/>
                </a:solidFill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?             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 get +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宾语 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+to do/ doing/ done   </a:t>
            </a:r>
            <a:endParaRPr lang="en-US" altLang="zh-CN" sz="2400">
              <a:solidFill>
                <a:schemeClr val="tx1"/>
              </a:solidFill>
              <a:latin typeface="Times New Roman" panose="02020603050405020304" charset="0"/>
              <a:ea typeface="隶书" panose="02010509060101010101" pitchFamily="49" charset="-122"/>
              <a:sym typeface="+mn-ea"/>
            </a:endParaRPr>
          </a:p>
          <a:p>
            <a:r>
              <a:rPr lang="en-US" altLang="zh-CN" sz="2400" u="sng">
                <a:solidFill>
                  <a:schemeClr val="tx1"/>
                </a:solidFill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                                                get sb to do </a:t>
            </a:r>
            <a:endParaRPr lang="en-US" altLang="zh-CN" sz="2400" u="sng">
              <a:solidFill>
                <a:schemeClr val="tx1"/>
              </a:solidFill>
              <a:latin typeface="Times New Roman" panose="02020603050405020304" charset="0"/>
              <a:ea typeface="隶书" panose="02010509060101010101" pitchFamily="49" charset="-122"/>
              <a:sym typeface="+mn-ea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3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3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3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3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3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3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3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3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3465" grpId="0"/>
      <p:bldP spid="403466" grpId="0"/>
      <p:bldP spid="403467" grpId="0"/>
      <p:bldP spid="403468" grpId="0" bldLvl="0" animBg="1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89" name="Text Box 9"/>
          <p:cNvSpPr txBox="1">
            <a:spLocks noChangeArrowheads="1"/>
          </p:cNvSpPr>
          <p:nvPr/>
        </p:nvSpPr>
        <p:spPr bwMode="auto">
          <a:xfrm>
            <a:off x="2019300" y="1322070"/>
            <a:ext cx="7924800" cy="40093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342900" indent="-342900" algn="just">
              <a:lnSpc>
                <a:spcPct val="130000"/>
              </a:lnSpc>
            </a:pPr>
            <a:r>
              <a:rPr lang="en-US" altLang="zh-CN" sz="2800" dirty="0">
                <a:solidFill>
                  <a:srgbClr val="A9250F"/>
                </a:solidFill>
                <a:latin typeface="Times New Roman" panose="02020603050405020304" charset="0"/>
                <a:ea typeface="隶书" panose="02010509060101010101" pitchFamily="49" charset="-122"/>
              </a:rPr>
              <a:t>keep/leave</a:t>
            </a:r>
            <a:r>
              <a:rPr lang="zh-CN" altLang="en-US" sz="2800" dirty="0">
                <a:latin typeface="Times New Roman" panose="02020603050405020304" charset="0"/>
                <a:ea typeface="隶书" panose="02010509060101010101" pitchFamily="49" charset="-122"/>
              </a:rPr>
              <a:t>＋宾语＋</a:t>
            </a:r>
            <a:r>
              <a:rPr lang="en-US" altLang="zh-CN" sz="2800" dirty="0">
                <a:latin typeface="Times New Roman" panose="02020603050405020304" charset="0"/>
                <a:ea typeface="隶书" panose="02010509060101010101" pitchFamily="49" charset="-122"/>
              </a:rPr>
              <a:t>doing(</a:t>
            </a:r>
            <a:r>
              <a:rPr lang="zh-CN" altLang="en-US" sz="2800" dirty="0">
                <a:latin typeface="Times New Roman" panose="02020603050405020304" charset="0"/>
                <a:ea typeface="隶书" panose="02010509060101010101" pitchFamily="49" charset="-122"/>
              </a:rPr>
              <a:t>主动，且持续进行</a:t>
            </a:r>
            <a:r>
              <a:rPr lang="en-US" altLang="zh-CN" sz="2800" dirty="0">
                <a:latin typeface="Times New Roman" panose="02020603050405020304" charset="0"/>
                <a:ea typeface="隶书" panose="02010509060101010101" pitchFamily="49" charset="-122"/>
              </a:rPr>
              <a:t>)/done(</a:t>
            </a:r>
            <a:r>
              <a:rPr lang="zh-CN" altLang="en-US" sz="2800" dirty="0">
                <a:latin typeface="Times New Roman" panose="02020603050405020304" charset="0"/>
                <a:ea typeface="隶书" panose="02010509060101010101" pitchFamily="49" charset="-122"/>
              </a:rPr>
              <a:t>被动</a:t>
            </a:r>
            <a:r>
              <a:rPr lang="en-US" altLang="zh-CN" sz="2800" dirty="0">
                <a:latin typeface="Times New Roman" panose="02020603050405020304" charset="0"/>
                <a:ea typeface="隶书" panose="02010509060101010101" pitchFamily="49" charset="-122"/>
              </a:rPr>
              <a:t>)</a:t>
            </a:r>
            <a:endParaRPr lang="en-US" altLang="zh-CN" sz="2800" dirty="0"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342900" indent="-342900" algn="just">
              <a:lnSpc>
                <a:spcPct val="130000"/>
              </a:lnSpc>
            </a:pPr>
            <a:r>
              <a:rPr lang="en-US" altLang="zh-CN" sz="2800" dirty="0">
                <a:solidFill>
                  <a:srgbClr val="A9250F"/>
                </a:solidFill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find</a:t>
            </a:r>
            <a:r>
              <a:rPr lang="zh-CN" altLang="en-US" sz="2800" dirty="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＋宾语＋</a:t>
            </a:r>
            <a:r>
              <a:rPr lang="en-US" altLang="zh-CN" sz="2800" dirty="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doing(</a:t>
            </a:r>
            <a:r>
              <a:rPr lang="zh-CN" altLang="en-US" sz="2800" dirty="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主动，正在进行</a:t>
            </a:r>
            <a:r>
              <a:rPr lang="en-US" altLang="zh-CN" sz="2800" dirty="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)/done(</a:t>
            </a:r>
            <a:r>
              <a:rPr lang="zh-CN" altLang="en-US" sz="2800" dirty="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被动、状态或完成</a:t>
            </a:r>
            <a:r>
              <a:rPr lang="en-US" altLang="zh-CN" sz="2800" dirty="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)</a:t>
            </a:r>
            <a:endParaRPr lang="zh-CN" altLang="en-US" sz="2800" dirty="0"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342900" indent="-342900" algn="just">
              <a:lnSpc>
                <a:spcPct val="130000"/>
              </a:lnSpc>
            </a:pPr>
            <a:r>
              <a:rPr lang="en-US" altLang="zh-CN" sz="2800" dirty="0">
                <a:solidFill>
                  <a:srgbClr val="A9250F"/>
                </a:solidFill>
                <a:latin typeface="Times New Roman" panose="02020603050405020304" charset="0"/>
                <a:ea typeface="隶书" panose="02010509060101010101" pitchFamily="49" charset="-122"/>
              </a:rPr>
              <a:t>catch</a:t>
            </a:r>
            <a:r>
              <a:rPr lang="zh-CN" altLang="en-US" sz="2800" dirty="0">
                <a:latin typeface="Times New Roman" panose="02020603050405020304" charset="0"/>
                <a:ea typeface="隶书" panose="02010509060101010101" pitchFamily="49" charset="-122"/>
              </a:rPr>
              <a:t>＋宾语＋</a:t>
            </a:r>
            <a:r>
              <a:rPr lang="en-US" altLang="zh-CN" sz="2800" dirty="0">
                <a:latin typeface="Times New Roman" panose="02020603050405020304" charset="0"/>
                <a:ea typeface="隶书" panose="02010509060101010101" pitchFamily="49" charset="-122"/>
              </a:rPr>
              <a:t>doing</a:t>
            </a:r>
            <a:r>
              <a:rPr lang="zh-CN" altLang="en-US" sz="2800" dirty="0">
                <a:latin typeface="Times New Roman" panose="02020603050405020304" charset="0"/>
                <a:ea typeface="隶书" panose="02010509060101010101" pitchFamily="49" charset="-122"/>
              </a:rPr>
              <a:t>表示“发现某人正在做某事”，宾语与</a:t>
            </a:r>
            <a:r>
              <a:rPr lang="en-US" altLang="zh-CN" sz="2800" dirty="0">
                <a:latin typeface="Times New Roman" panose="02020603050405020304" charset="0"/>
                <a:ea typeface="隶书" panose="02010509060101010101" pitchFamily="49" charset="-122"/>
              </a:rPr>
              <a:t>doing</a:t>
            </a:r>
            <a:r>
              <a:rPr lang="zh-CN" altLang="en-US" sz="2800" dirty="0">
                <a:latin typeface="Times New Roman" panose="02020603050405020304" charset="0"/>
                <a:ea typeface="隶书" panose="02010509060101010101" pitchFamily="49" charset="-122"/>
              </a:rPr>
              <a:t>为主动，且正在进行</a:t>
            </a:r>
            <a:endParaRPr lang="zh-CN" altLang="en-US" sz="2800" dirty="0"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342900" indent="-342900" algn="just">
              <a:lnSpc>
                <a:spcPct val="130000"/>
              </a:lnSpc>
            </a:pPr>
            <a:endParaRPr lang="zh-CN" altLang="en-US" sz="2800" dirty="0">
              <a:latin typeface="Times New Roman" panose="02020603050405020304" charset="0"/>
              <a:ea typeface="隶书" panose="02010509060101010101" pitchFamily="49" charset="-122"/>
            </a:endParaRPr>
          </a:p>
        </p:txBody>
      </p:sp>
      <p:sp>
        <p:nvSpPr>
          <p:cNvPr id="3" name="左箭头 2">
            <a:hlinkClick r:id="" action="ppaction://noaction"/>
          </p:cNvPr>
          <p:cNvSpPr/>
          <p:nvPr/>
        </p:nvSpPr>
        <p:spPr>
          <a:xfrm>
            <a:off x="9556115" y="6139180"/>
            <a:ext cx="387985" cy="27305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4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4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448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rgbClr val="FF0000"/>
                </a:solidFill>
              </a:rPr>
              <a:t>非</a:t>
            </a:r>
            <a:r>
              <a:rPr lang="zh-CN" altLang="en-US"/>
              <a:t>谓语动词与逻辑主语的关系</a:t>
            </a:r>
            <a:r>
              <a:rPr lang="en-US" altLang="zh-CN"/>
              <a:t>(</a:t>
            </a:r>
            <a:r>
              <a:rPr lang="zh-CN" altLang="en-US"/>
              <a:t>主动被动）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89685"/>
            <a:ext cx="10972800" cy="5312410"/>
          </a:xfrm>
        </p:spPr>
        <p:txBody>
          <a:bodyPr/>
          <a:p>
            <a:r>
              <a:rPr lang="en-US" altLang="zh-CN"/>
              <a:t>to do </a:t>
            </a:r>
            <a:endParaRPr lang="en-US" altLang="zh-CN"/>
          </a:p>
          <a:p>
            <a:r>
              <a:rPr lang="en-US" altLang="zh-CN"/>
              <a:t>doing </a:t>
            </a:r>
            <a:endParaRPr lang="en-US" altLang="zh-CN"/>
          </a:p>
          <a:p>
            <a:r>
              <a:rPr lang="en-US" altLang="zh-CN"/>
              <a:t>done </a:t>
            </a:r>
            <a:endParaRPr lang="en-US" altLang="zh-CN"/>
          </a:p>
          <a:p>
            <a:endParaRPr lang="en-US" altLang="zh-CN"/>
          </a:p>
          <a:p>
            <a:r>
              <a:rPr lang="en-US" altLang="zh-CN"/>
              <a:t>to be done</a:t>
            </a:r>
            <a:endParaRPr lang="en-US" altLang="zh-CN"/>
          </a:p>
          <a:p>
            <a:r>
              <a:rPr lang="en-US" altLang="zh-CN"/>
              <a:t>being done</a:t>
            </a:r>
            <a:endParaRPr lang="en-US" altLang="zh-CN"/>
          </a:p>
          <a:p>
            <a:endParaRPr lang="en-US" altLang="zh-CN"/>
          </a:p>
          <a:p>
            <a:r>
              <a:rPr lang="en-US" altLang="zh-CN"/>
              <a:t>to have done </a:t>
            </a:r>
            <a:endParaRPr lang="en-US" altLang="zh-CN"/>
          </a:p>
          <a:p>
            <a:r>
              <a:rPr lang="en-US" altLang="zh-CN"/>
              <a:t>to be doing </a:t>
            </a:r>
            <a:endParaRPr lang="en-US" altLang="zh-CN"/>
          </a:p>
          <a:p>
            <a:r>
              <a:rPr lang="en-US" altLang="zh-CN"/>
              <a:t>having done </a:t>
            </a:r>
            <a:endParaRPr lang="en-US" altLang="zh-CN"/>
          </a:p>
          <a:p>
            <a:r>
              <a:rPr lang="en-US" altLang="zh-CN"/>
              <a:t>having been done </a:t>
            </a:r>
            <a:endParaRPr lang="en-US" altLang="zh-CN"/>
          </a:p>
          <a:p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Who is to blame?</a:t>
            </a:r>
            <a:endParaRPr lang="en-US" altLang="zh-CN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非谓语动词和谓语动词的先后关系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 b="0">
                <a:solidFill>
                  <a:srgbClr val="FF0000"/>
                </a:solidFill>
              </a:rPr>
              <a:t>Having been warned</a:t>
            </a:r>
            <a:r>
              <a:rPr lang="en-US" altLang="zh-CN" b="0"/>
              <a:t> of typhoon, the fishermen sailed back.</a:t>
            </a:r>
            <a:endParaRPr lang="en-US" altLang="zh-CN" b="0"/>
          </a:p>
          <a:p>
            <a:r>
              <a:rPr lang="en-US" altLang="zh-CN" b="0"/>
              <a:t>He is thought </a:t>
            </a:r>
            <a:r>
              <a:rPr lang="en-US" altLang="zh-CN" b="0">
                <a:solidFill>
                  <a:srgbClr val="FF0000"/>
                </a:solidFill>
              </a:rPr>
              <a:t>to have acted</a:t>
            </a:r>
            <a:r>
              <a:rPr lang="en-US" altLang="zh-CN" b="0"/>
              <a:t> foolishly.</a:t>
            </a:r>
            <a:endParaRPr lang="en-US" altLang="zh-CN" b="0"/>
          </a:p>
          <a:p>
            <a:r>
              <a:rPr lang="en-US" altLang="zh-CN" b="0"/>
              <a:t>The package</a:t>
            </a:r>
            <a:r>
              <a:rPr lang="en-US" altLang="zh-CN" b="0">
                <a:solidFill>
                  <a:srgbClr val="FF0000"/>
                </a:solidFill>
              </a:rPr>
              <a:t> posted</a:t>
            </a:r>
            <a:r>
              <a:rPr lang="en-US" altLang="zh-CN" b="0"/>
              <a:t> today will reach him tomorrow.</a:t>
            </a:r>
            <a:endParaRPr lang="en-US" altLang="zh-CN" b="0"/>
          </a:p>
          <a:p>
            <a:r>
              <a:rPr lang="en-US" altLang="zh-CN" b="0">
                <a:solidFill>
                  <a:srgbClr val="FF0000"/>
                </a:solidFill>
              </a:rPr>
              <a:t>Hit </a:t>
            </a:r>
            <a:r>
              <a:rPr lang="en-US" altLang="zh-CN" b="0"/>
              <a:t>by the lack of fresh air, he got a bad headache.</a:t>
            </a:r>
            <a:endParaRPr lang="en-US" altLang="zh-CN" b="0"/>
          </a:p>
          <a:p>
            <a:r>
              <a:rPr lang="en-US" altLang="zh-CN" b="0">
                <a:solidFill>
                  <a:srgbClr val="FF0000"/>
                </a:solidFill>
              </a:rPr>
              <a:t>Walking </a:t>
            </a:r>
            <a:r>
              <a:rPr lang="en-US" altLang="zh-CN" b="0"/>
              <a:t>down the street, he hears someone calling him. </a:t>
            </a:r>
            <a:endParaRPr lang="en-US" altLang="zh-CN" b="0"/>
          </a:p>
          <a:p>
            <a:r>
              <a:rPr lang="en-US" altLang="zh-CN" b="0"/>
              <a:t>She pretended </a:t>
            </a:r>
            <a:r>
              <a:rPr lang="en-US" altLang="zh-CN" b="0">
                <a:solidFill>
                  <a:srgbClr val="FF0000"/>
                </a:solidFill>
              </a:rPr>
              <a:t>to be reading </a:t>
            </a:r>
            <a:r>
              <a:rPr lang="en-US" altLang="zh-CN" b="0"/>
              <a:t>when her mom came in. </a:t>
            </a:r>
            <a:endParaRPr lang="en-US" altLang="zh-CN" b="0"/>
          </a:p>
          <a:p>
            <a:endParaRPr lang="en-US" altLang="zh-CN" b="0"/>
          </a:p>
          <a:p>
            <a:endParaRPr lang="en-US" altLang="zh-CN" b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固定搭配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 b="0"/>
              <a:t>want sb to do </a:t>
            </a:r>
            <a:endParaRPr lang="en-US" altLang="zh-CN" b="0"/>
          </a:p>
          <a:p>
            <a:r>
              <a:rPr lang="en-US" altLang="zh-CN" b="0"/>
              <a:t>fix one’s attention on ...</a:t>
            </a:r>
            <a:endParaRPr lang="en-US" altLang="zh-CN" b="0"/>
          </a:p>
          <a:p>
            <a:r>
              <a:rPr lang="en-US" altLang="zh-CN" b="0"/>
              <a:t>the first/only/best book to be published </a:t>
            </a:r>
            <a:endParaRPr lang="en-US" altLang="zh-CN" b="0"/>
          </a:p>
          <a:p>
            <a:r>
              <a:rPr lang="en-US" altLang="zh-CN" b="0"/>
              <a:t>appreciate doing sth </a:t>
            </a:r>
            <a:r>
              <a:rPr lang="zh-CN" altLang="en-US" b="0"/>
              <a:t>，</a:t>
            </a:r>
            <a:r>
              <a:rPr lang="en-US" altLang="zh-CN" b="0"/>
              <a:t>feel like doing, enjoy doing ...</a:t>
            </a:r>
            <a:endParaRPr lang="en-US" altLang="zh-CN" b="0"/>
          </a:p>
          <a:p>
            <a:r>
              <a:rPr lang="en-US" altLang="zh-CN" b="0"/>
              <a:t>find sb doing,  find sth done</a:t>
            </a:r>
            <a:endParaRPr lang="en-US" altLang="zh-CN" b="0"/>
          </a:p>
          <a:p>
            <a:r>
              <a:rPr lang="en-US" altLang="zh-CN" b="0"/>
              <a:t>get sb to do sth,  get sth done</a:t>
            </a:r>
            <a:endParaRPr lang="en-US" altLang="zh-CN" b="0"/>
          </a:p>
          <a:p>
            <a:r>
              <a:rPr lang="en-US" altLang="zh-CN" b="0"/>
              <a:t> have done nothing but do .../ have nothing to do but do</a:t>
            </a:r>
            <a:r>
              <a:rPr lang="en-US" altLang="zh-CN"/>
              <a:t>...</a:t>
            </a:r>
            <a:endParaRPr lang="en-US" altLang="zh-CN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rgbClr val="FF0000"/>
                </a:solidFill>
              </a:rPr>
              <a:t>不定式，过去分词，现在分词，动名词</a:t>
            </a:r>
            <a:br>
              <a:rPr lang="zh-CN" altLang="en-US"/>
            </a:br>
            <a:r>
              <a:rPr lang="zh-CN" altLang="en-US"/>
              <a:t>主语，宾语，定语，状语，补语，表语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01675" y="1661795"/>
            <a:ext cx="10972800" cy="4530725"/>
          </a:xfrm>
          <a:solidFill>
            <a:schemeClr val="bg1"/>
          </a:solidFill>
        </p:spPr>
        <p:txBody>
          <a:bodyPr/>
          <a:p>
            <a:r>
              <a:rPr lang="zh-CN" altLang="en-US"/>
              <a:t>主语：</a:t>
            </a:r>
            <a:r>
              <a:rPr lang="en-US" altLang="zh-CN"/>
              <a:t>                           </a:t>
            </a:r>
            <a:r>
              <a:rPr lang="zh-CN" altLang="en-US"/>
              <a:t>动名词，</a:t>
            </a:r>
            <a:r>
              <a:rPr lang="en-US" altLang="zh-CN"/>
              <a:t> </a:t>
            </a:r>
            <a:r>
              <a:rPr lang="zh-CN" altLang="en-US"/>
              <a:t>不定式</a:t>
            </a:r>
            <a:r>
              <a:rPr lang="en-US" altLang="zh-CN"/>
              <a:t>     </a:t>
            </a:r>
            <a:endParaRPr lang="en-US" altLang="zh-CN"/>
          </a:p>
          <a:p>
            <a:r>
              <a:rPr lang="zh-CN" altLang="en-US"/>
              <a:t>宾语：</a:t>
            </a:r>
            <a:r>
              <a:rPr lang="en-US" altLang="zh-CN"/>
              <a:t>                           </a:t>
            </a:r>
            <a:r>
              <a:rPr lang="zh-CN" altLang="en-US"/>
              <a:t>动名词，不定式</a:t>
            </a:r>
            <a:r>
              <a:rPr lang="en-US" altLang="zh-CN"/>
              <a:t>                     </a:t>
            </a:r>
            <a:r>
              <a:rPr lang="zh-CN" altLang="en-US"/>
              <a:t>（固定搭配）</a:t>
            </a:r>
            <a:r>
              <a:rPr lang="en-US" altLang="zh-CN"/>
              <a:t>   </a:t>
            </a:r>
            <a:endParaRPr lang="en-US" altLang="zh-CN"/>
          </a:p>
          <a:p>
            <a:r>
              <a:rPr lang="zh-CN" altLang="en-US">
                <a:sym typeface="+mn-ea"/>
              </a:rPr>
              <a:t>形式主语：</a:t>
            </a:r>
            <a:r>
              <a:rPr lang="en-US" altLang="zh-CN">
                <a:sym typeface="+mn-ea"/>
              </a:rPr>
              <a:t>                   </a:t>
            </a:r>
            <a:r>
              <a:rPr lang="zh-CN" altLang="en-US">
                <a:sym typeface="+mn-ea"/>
              </a:rPr>
              <a:t>不定式，动名词</a:t>
            </a:r>
            <a:r>
              <a:rPr lang="en-US" altLang="zh-CN">
                <a:sym typeface="+mn-ea"/>
              </a:rPr>
              <a:t>                    </a:t>
            </a:r>
            <a:r>
              <a:rPr lang="zh-CN" altLang="en-US">
                <a:sym typeface="+mn-ea"/>
              </a:rPr>
              <a:t>（固定搭配）</a:t>
            </a:r>
            <a:endParaRPr lang="zh-CN" altLang="en-US"/>
          </a:p>
          <a:p>
            <a:r>
              <a:rPr lang="zh-CN" altLang="en-US"/>
              <a:t>形式宾语：</a:t>
            </a:r>
            <a:r>
              <a:rPr lang="en-US" altLang="zh-CN"/>
              <a:t>                   </a:t>
            </a:r>
            <a:r>
              <a:rPr lang="zh-CN" altLang="en-US"/>
              <a:t>不定式</a:t>
            </a:r>
            <a:r>
              <a:rPr lang="en-US" altLang="zh-CN"/>
              <a:t>  </a:t>
            </a:r>
            <a:endParaRPr lang="en-US" altLang="zh-CN"/>
          </a:p>
          <a:p>
            <a:endParaRPr lang="en-US" altLang="zh-CN"/>
          </a:p>
          <a:p>
            <a:r>
              <a:rPr lang="zh-CN" altLang="en-US"/>
              <a:t>定语：</a:t>
            </a:r>
            <a:r>
              <a:rPr lang="en-US" altLang="zh-CN"/>
              <a:t> </a:t>
            </a:r>
            <a:r>
              <a:rPr lang="zh-CN" altLang="en-US"/>
              <a:t>不定式，</a:t>
            </a:r>
            <a:r>
              <a:rPr lang="zh-CN" altLang="en-US" u="sng"/>
              <a:t>动名词</a:t>
            </a:r>
            <a:r>
              <a:rPr lang="zh-CN" altLang="en-US"/>
              <a:t>，现在分词，过去分词</a:t>
            </a:r>
            <a:endParaRPr lang="zh-CN" altLang="en-US"/>
          </a:p>
          <a:p>
            <a:r>
              <a:rPr lang="zh-CN" altLang="en-US"/>
              <a:t>状语：</a:t>
            </a:r>
            <a:r>
              <a:rPr lang="en-US" altLang="zh-CN"/>
              <a:t> </a:t>
            </a:r>
            <a:r>
              <a:rPr lang="zh-CN" altLang="en-US"/>
              <a:t>不定式，现在分词，过去分词</a:t>
            </a:r>
            <a:endParaRPr lang="zh-CN" altLang="en-US"/>
          </a:p>
          <a:p>
            <a:r>
              <a:rPr lang="zh-CN" altLang="en-US"/>
              <a:t>补语：</a:t>
            </a:r>
            <a:r>
              <a:rPr lang="en-US" altLang="zh-CN"/>
              <a:t> </a:t>
            </a:r>
            <a:r>
              <a:rPr lang="zh-CN" altLang="en-US"/>
              <a:t>不定式，现在分词，过去分词</a:t>
            </a:r>
            <a:r>
              <a:rPr lang="en-US" altLang="zh-CN"/>
              <a:t>                       </a:t>
            </a:r>
            <a:r>
              <a:rPr lang="zh-CN" altLang="en-US"/>
              <a:t>（固定搭配）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表语：</a:t>
            </a:r>
            <a:r>
              <a:rPr lang="zh-CN" altLang="en-US">
                <a:sym typeface="+mn-ea"/>
              </a:rPr>
              <a:t>不定式，动名词，现在分词，过去分词</a:t>
            </a:r>
            <a:endParaRPr lang="zh-CN" altLang="en-US"/>
          </a:p>
          <a:p>
            <a:endParaRPr lang="en-US" altLang="zh-CN"/>
          </a:p>
          <a:p>
            <a:endParaRPr lang="en-US" altLang="zh-CN"/>
          </a:p>
          <a:p>
            <a:endParaRPr lang="zh-CN" altLang="en-US"/>
          </a:p>
          <a:p>
            <a:r>
              <a:rPr lang="en-US" altLang="zh-CN"/>
              <a:t> 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en-US" altLang="zh-CN"/>
          </a:p>
        </p:txBody>
      </p:sp>
      <p:sp>
        <p:nvSpPr>
          <p:cNvPr id="4" name="矩形 3"/>
          <p:cNvSpPr/>
          <p:nvPr/>
        </p:nvSpPr>
        <p:spPr>
          <a:xfrm>
            <a:off x="4732655" y="1733550"/>
            <a:ext cx="2911475" cy="34036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4732655" y="2165985"/>
            <a:ext cx="2911475" cy="42164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4732655" y="2621915"/>
            <a:ext cx="2911475" cy="42164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4732655" y="3054350"/>
            <a:ext cx="2911475" cy="42164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>
            <a:off x="2390775" y="3942715"/>
            <a:ext cx="6604635" cy="42164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矩形 8"/>
          <p:cNvSpPr/>
          <p:nvPr>
            <p:custDataLst>
              <p:tags r:id="rId5"/>
            </p:custDataLst>
          </p:nvPr>
        </p:nvSpPr>
        <p:spPr>
          <a:xfrm>
            <a:off x="2390775" y="4401820"/>
            <a:ext cx="6604635" cy="42164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" name="矩形 9"/>
          <p:cNvSpPr/>
          <p:nvPr>
            <p:custDataLst>
              <p:tags r:id="rId6"/>
            </p:custDataLst>
          </p:nvPr>
        </p:nvSpPr>
        <p:spPr>
          <a:xfrm>
            <a:off x="2390775" y="4968240"/>
            <a:ext cx="6604635" cy="42164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" name="矩形 10"/>
          <p:cNvSpPr/>
          <p:nvPr>
            <p:custDataLst>
              <p:tags r:id="rId7"/>
            </p:custDataLst>
          </p:nvPr>
        </p:nvSpPr>
        <p:spPr>
          <a:xfrm>
            <a:off x="2277745" y="5770880"/>
            <a:ext cx="6718300" cy="44069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doing   vs  having done   </a:t>
            </a:r>
            <a:endParaRPr lang="en-US" altLang="zh-CN"/>
          </a:p>
          <a:p>
            <a:r>
              <a:rPr lang="en-US" altLang="zh-CN"/>
              <a:t>done   vs  having done     vs    having been done </a:t>
            </a:r>
            <a:endParaRPr lang="en-US" altLang="zh-CN"/>
          </a:p>
          <a:p>
            <a:r>
              <a:rPr lang="en-US" altLang="zh-CN"/>
              <a:t>done   vs  being done </a:t>
            </a:r>
            <a:r>
              <a:rPr lang="en-US" altLang="zh-CN"/>
              <a:t>  </a:t>
            </a:r>
            <a:endParaRPr lang="en-US" altLang="zh-CN"/>
          </a:p>
          <a:p>
            <a:endParaRPr lang="en-US" altLang="zh-CN"/>
          </a:p>
          <a:p>
            <a:r>
              <a:rPr lang="en-US" altLang="zh-CN"/>
              <a:t>adapt , convince , </a:t>
            </a:r>
            <a:r>
              <a:rPr lang="zh-CN" altLang="en-US"/>
              <a:t>等词的主被动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有</a:t>
            </a:r>
            <a:r>
              <a:rPr lang="en-US" altLang="zh-CN"/>
              <a:t>do</a:t>
            </a:r>
            <a:r>
              <a:rPr lang="zh-CN" altLang="en-US"/>
              <a:t>无</a:t>
            </a:r>
            <a:r>
              <a:rPr lang="en-US" altLang="zh-CN"/>
              <a:t>to</a:t>
            </a:r>
            <a:r>
              <a:rPr lang="zh-CN" altLang="en-US"/>
              <a:t>，无</a:t>
            </a:r>
            <a:r>
              <a:rPr lang="en-US" altLang="zh-CN"/>
              <a:t>do</a:t>
            </a:r>
            <a:r>
              <a:rPr lang="zh-CN" altLang="en-US"/>
              <a:t>有</a:t>
            </a:r>
            <a:r>
              <a:rPr lang="en-US" altLang="zh-CN"/>
              <a:t>to </a:t>
            </a:r>
            <a:r>
              <a:rPr lang="zh-CN" altLang="en-US"/>
              <a:t>的一些情况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What you have to </a:t>
            </a:r>
            <a:r>
              <a:rPr lang="en-US" altLang="zh-CN">
                <a:solidFill>
                  <a:srgbClr val="FF0000"/>
                </a:solidFill>
              </a:rPr>
              <a:t>do</a:t>
            </a:r>
            <a:r>
              <a:rPr lang="en-US" altLang="zh-CN"/>
              <a:t> is walk among the water pools and plants, enjoy every moment, and find your own treasures depending on your mood that day. </a:t>
            </a:r>
            <a:endParaRPr lang="en-US" altLang="zh-CN"/>
          </a:p>
          <a:p>
            <a:r>
              <a:rPr lang="en-US" altLang="zh-CN"/>
              <a:t>All she could </a:t>
            </a:r>
            <a:r>
              <a:rPr lang="en-US" altLang="zh-CN">
                <a:solidFill>
                  <a:srgbClr val="FF0000"/>
                </a:solidFill>
              </a:rPr>
              <a:t>do</a:t>
            </a:r>
            <a:r>
              <a:rPr lang="en-US" altLang="zh-CN"/>
              <a:t> was go back home. </a:t>
            </a:r>
            <a:endParaRPr lang="en-US" altLang="zh-CN"/>
          </a:p>
          <a:p>
            <a:r>
              <a:rPr lang="en-US" altLang="zh-CN"/>
              <a:t>I have nothing to </a:t>
            </a:r>
            <a:r>
              <a:rPr lang="en-US" altLang="zh-CN">
                <a:solidFill>
                  <a:srgbClr val="FF0000"/>
                </a:solidFill>
              </a:rPr>
              <a:t>do</a:t>
            </a:r>
            <a:r>
              <a:rPr lang="en-US" altLang="zh-CN"/>
              <a:t> </a:t>
            </a:r>
            <a:r>
              <a:rPr lang="en-US" altLang="zh-CN" u="sng"/>
              <a:t>but </a:t>
            </a:r>
            <a:r>
              <a:rPr lang="en-US" altLang="zh-CN"/>
              <a:t>wait.</a:t>
            </a:r>
            <a:endParaRPr lang="en-US" altLang="zh-CN"/>
          </a:p>
          <a:p>
            <a:r>
              <a:rPr lang="en-US" altLang="zh-CN"/>
              <a:t>My dog can</a:t>
            </a:r>
            <a:r>
              <a:rPr lang="en-US" altLang="zh-CN">
                <a:solidFill>
                  <a:srgbClr val="FF0000"/>
                </a:solidFill>
              </a:rPr>
              <a:t> do</a:t>
            </a:r>
            <a:r>
              <a:rPr lang="en-US" altLang="zh-CN"/>
              <a:t> everything </a:t>
            </a:r>
            <a:r>
              <a:rPr lang="en-US" altLang="zh-CN" u="sng"/>
              <a:t>but</a:t>
            </a:r>
            <a:r>
              <a:rPr lang="en-US" altLang="zh-CN"/>
              <a:t> speak. </a:t>
            </a:r>
            <a:endParaRPr lang="en-US" altLang="zh-CN"/>
          </a:p>
          <a:p>
            <a:r>
              <a:rPr lang="en-US" altLang="zh-CN"/>
              <a:t>I want to </a:t>
            </a:r>
            <a:r>
              <a:rPr lang="en-US" altLang="zh-CN">
                <a:solidFill>
                  <a:srgbClr val="FF0000"/>
                </a:solidFill>
              </a:rPr>
              <a:t>do </a:t>
            </a:r>
            <a:r>
              <a:rPr lang="en-US" altLang="zh-CN"/>
              <a:t>nothing </a:t>
            </a:r>
            <a:r>
              <a:rPr lang="en-US" altLang="zh-CN" u="sng"/>
              <a:t>but</a:t>
            </a:r>
            <a:r>
              <a:rPr lang="en-US" altLang="zh-CN"/>
              <a:t> sleep.  </a:t>
            </a:r>
            <a:endParaRPr lang="en-US" altLang="zh-CN"/>
          </a:p>
          <a:p>
            <a:r>
              <a:rPr lang="en-US" altLang="zh-CN"/>
              <a:t>I have no choice </a:t>
            </a:r>
            <a:r>
              <a:rPr lang="en-US" altLang="zh-CN" u="sng"/>
              <a:t>but</a:t>
            </a:r>
            <a:r>
              <a:rPr lang="en-US" altLang="zh-CN">
                <a:solidFill>
                  <a:srgbClr val="FF0000"/>
                </a:solidFill>
              </a:rPr>
              <a:t> to</a:t>
            </a:r>
            <a:r>
              <a:rPr lang="en-US" altLang="zh-CN"/>
              <a:t> ...</a:t>
            </a:r>
            <a:endParaRPr lang="en-US" altLang="zh-CN"/>
          </a:p>
          <a:p>
            <a:endParaRPr lang="en-US" altLang="zh-CN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6730" y="-317"/>
            <a:ext cx="10972800" cy="1139825"/>
          </a:xfrm>
        </p:spPr>
        <p:txBody>
          <a:bodyPr/>
          <a:p>
            <a:r>
              <a:rPr lang="en-US" altLang="zh-CN"/>
              <a:t>  </a:t>
            </a:r>
            <a:r>
              <a:rPr lang="zh-CN" altLang="en-US"/>
              <a:t>主句</a:t>
            </a:r>
            <a:r>
              <a:rPr lang="en-US" altLang="zh-CN"/>
              <a:t>+</a:t>
            </a:r>
            <a:r>
              <a:rPr lang="zh-CN" altLang="en-US"/>
              <a:t>？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11150" y="622300"/>
            <a:ext cx="11724005" cy="5919470"/>
          </a:xfrm>
        </p:spPr>
        <p:txBody>
          <a:bodyPr/>
          <a:p>
            <a:r>
              <a:rPr lang="en-US" altLang="zh-CN"/>
              <a:t>His homework was finished. He went home. </a:t>
            </a:r>
            <a:endParaRPr lang="en-US" altLang="zh-CN"/>
          </a:p>
          <a:p>
            <a:r>
              <a:rPr lang="en-US" altLang="zh-CN"/>
              <a:t>1.  His homework </a:t>
            </a:r>
            <a:r>
              <a:rPr lang="en-US" altLang="zh-CN" u="sng"/>
              <a:t>was finished</a:t>
            </a:r>
            <a:r>
              <a:rPr lang="en-US" altLang="zh-CN"/>
              <a:t>, </a:t>
            </a:r>
            <a:r>
              <a:rPr lang="en-US" altLang="zh-CN">
                <a:solidFill>
                  <a:srgbClr val="FF0000"/>
                </a:solidFill>
              </a:rPr>
              <a:t>and / but/ so</a:t>
            </a:r>
            <a:r>
              <a:rPr lang="en-US" altLang="zh-CN"/>
              <a:t>...            </a:t>
            </a:r>
            <a:r>
              <a:rPr lang="zh-CN" altLang="en-US">
                <a:solidFill>
                  <a:srgbClr val="FF0000"/>
                </a:solidFill>
              </a:rPr>
              <a:t>并列句</a:t>
            </a:r>
            <a:endParaRPr lang="en-US" altLang="zh-CN">
              <a:solidFill>
                <a:srgbClr val="FF0000"/>
              </a:solidFill>
            </a:endParaRPr>
          </a:p>
          <a:p>
            <a:r>
              <a:rPr lang="en-US" altLang="zh-CN"/>
              <a:t>2.  </a:t>
            </a:r>
            <a:r>
              <a:rPr lang="en-US" altLang="zh-CN">
                <a:solidFill>
                  <a:srgbClr val="FF0000"/>
                </a:solidFill>
              </a:rPr>
              <a:t>Because/ As/ Since</a:t>
            </a:r>
            <a:r>
              <a:rPr lang="en-US" altLang="zh-CN"/>
              <a:t> his homework </a:t>
            </a:r>
            <a:r>
              <a:rPr lang="en-US" altLang="zh-CN" u="sng"/>
              <a:t>was finished</a:t>
            </a:r>
            <a:r>
              <a:rPr lang="en-US" altLang="zh-CN"/>
              <a:t>, he...   </a:t>
            </a:r>
            <a:r>
              <a:rPr lang="zh-CN" altLang="en-US">
                <a:solidFill>
                  <a:srgbClr val="FF0000"/>
                </a:solidFill>
              </a:rPr>
              <a:t>从句</a:t>
            </a:r>
            <a:endParaRPr lang="zh-CN" altLang="en-US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rgbClr val="FF0000"/>
                </a:solidFill>
              </a:rPr>
              <a:t> </a:t>
            </a:r>
            <a:r>
              <a:rPr lang="en-US" altLang="zh-CN">
                <a:solidFill>
                  <a:srgbClr val="FF0000"/>
                </a:solidFill>
              </a:rPr>
              <a:t>      </a:t>
            </a:r>
            <a:r>
              <a:rPr lang="zh-CN" altLang="en-US">
                <a:solidFill>
                  <a:srgbClr val="FF0000"/>
                </a:solidFill>
              </a:rPr>
              <a:t>非谓语？</a:t>
            </a:r>
            <a:endParaRPr lang="zh-CN" altLang="en-US"/>
          </a:p>
          <a:p>
            <a:r>
              <a:rPr lang="en-US" altLang="zh-CN"/>
              <a:t>3. His homework </a:t>
            </a:r>
            <a:r>
              <a:rPr lang="en-US" altLang="zh-CN">
                <a:solidFill>
                  <a:srgbClr val="FF0000"/>
                </a:solidFill>
              </a:rPr>
              <a:t>finished</a:t>
            </a:r>
            <a:r>
              <a:rPr lang="en-US" altLang="zh-CN"/>
              <a:t>, he went home.                 </a:t>
            </a:r>
            <a:r>
              <a:rPr lang="zh-CN" altLang="en-US">
                <a:solidFill>
                  <a:srgbClr val="FF0000"/>
                </a:solidFill>
              </a:rPr>
              <a:t>独立主格</a:t>
            </a:r>
            <a:endParaRPr lang="en-US" altLang="zh-CN"/>
          </a:p>
          <a:p>
            <a:r>
              <a:rPr lang="zh-CN" altLang="en-US"/>
              <a:t>（</a:t>
            </a:r>
            <a:r>
              <a:rPr lang="en-US" altLang="zh-CN"/>
              <a:t>be</a:t>
            </a:r>
            <a:r>
              <a:rPr lang="zh-CN" altLang="en-US"/>
              <a:t>动词去掉；主动变</a:t>
            </a:r>
            <a:r>
              <a:rPr lang="en-US" altLang="zh-CN"/>
              <a:t>doing</a:t>
            </a:r>
            <a:r>
              <a:rPr lang="zh-CN" altLang="en-US"/>
              <a:t>；被动变</a:t>
            </a:r>
            <a:r>
              <a:rPr lang="en-US" altLang="zh-CN"/>
              <a:t>done</a:t>
            </a:r>
            <a:r>
              <a:rPr lang="zh-CN" altLang="en-US"/>
              <a:t>；</a:t>
            </a:r>
            <a:r>
              <a:rPr lang="zh-CN" altLang="en-US"/>
              <a:t>将来</a:t>
            </a:r>
            <a:r>
              <a:rPr lang="en-US" altLang="zh-CN"/>
              <a:t>to do)</a:t>
            </a:r>
            <a:endParaRPr lang="en-US" altLang="zh-CN"/>
          </a:p>
          <a:p>
            <a:r>
              <a:rPr lang="en-US" altLang="zh-CN"/>
              <a:t>4.  With his homework </a:t>
            </a:r>
            <a:r>
              <a:rPr lang="en-US" altLang="zh-CN">
                <a:solidFill>
                  <a:srgbClr val="FF0000"/>
                </a:solidFill>
              </a:rPr>
              <a:t>finished</a:t>
            </a:r>
            <a:r>
              <a:rPr lang="en-US" altLang="zh-CN"/>
              <a:t>, he went home.   </a:t>
            </a:r>
            <a:r>
              <a:rPr lang="en-US" altLang="zh-CN">
                <a:solidFill>
                  <a:srgbClr val="FF0000"/>
                </a:solidFill>
              </a:rPr>
              <a:t> with</a:t>
            </a:r>
            <a:r>
              <a:rPr lang="zh-CN" altLang="en-US">
                <a:solidFill>
                  <a:srgbClr val="FF0000"/>
                </a:solidFill>
              </a:rPr>
              <a:t>复合结构</a:t>
            </a:r>
            <a:endParaRPr lang="zh-CN" altLang="en-US"/>
          </a:p>
          <a:p>
            <a:r>
              <a:rPr lang="zh-CN" altLang="en-US"/>
              <a:t> </a:t>
            </a:r>
            <a:r>
              <a:rPr lang="en-US" altLang="zh-CN"/>
              <a:t> </a:t>
            </a:r>
            <a:r>
              <a:rPr lang="zh-CN" altLang="en-US"/>
              <a:t>（</a:t>
            </a:r>
            <a:r>
              <a:rPr lang="en-US" altLang="zh-CN"/>
              <a:t> with +sb/sth + doing/done/ </a:t>
            </a:r>
            <a:r>
              <a:rPr lang="en-US"/>
              <a:t>to do/ adj.adv. / </a:t>
            </a:r>
            <a:r>
              <a:rPr lang="zh-CN" altLang="en-US"/>
              <a:t>介词短语）</a:t>
            </a:r>
            <a:endParaRPr lang="zh-CN" altLang="en-US"/>
          </a:p>
          <a:p>
            <a:endParaRPr lang="zh-CN" altLang="en-US"/>
          </a:p>
          <a:p>
            <a:r>
              <a:rPr lang="zh-CN" altLang="en-US">
                <a:highlight>
                  <a:srgbClr val="FFFF00"/>
                </a:highlight>
              </a:rPr>
              <a:t>如果非谓语部分没有自己的逻辑主语，非谓语的逻辑主语就是句子的主语。</a:t>
            </a:r>
            <a:endParaRPr lang="zh-CN" altLang="en-US">
              <a:highlight>
                <a:srgbClr val="FFFF00"/>
              </a:highlight>
            </a:endParaRPr>
          </a:p>
          <a:p>
            <a:pPr marL="0" indent="0">
              <a:buNone/>
            </a:pPr>
            <a:r>
              <a:rPr lang="en-US" altLang="zh-CN"/>
              <a:t>Having taken our seats, the players began the game. </a:t>
            </a:r>
            <a:endParaRPr lang="en-US" altLang="zh-CN"/>
          </a:p>
          <a:p>
            <a:pPr marL="0" indent="0">
              <a:buNone/>
            </a:pPr>
            <a:r>
              <a:rPr lang="en-US" altLang="zh-CN"/>
              <a:t>Having warmed up, the players began the game. </a:t>
            </a:r>
            <a:endParaRPr lang="zh-CN" altLang="en-US"/>
          </a:p>
          <a:p>
            <a:pPr marL="0" indent="0">
              <a:buNone/>
            </a:pPr>
            <a:endParaRPr lang="en-US" altLang="zh-CN"/>
          </a:p>
          <a:p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395" y="-317"/>
            <a:ext cx="10972800" cy="1139825"/>
          </a:xfrm>
        </p:spPr>
        <p:txBody>
          <a:bodyPr/>
          <a:p>
            <a:r>
              <a:rPr lang="zh-CN" altLang="en-US"/>
              <a:t>变成独立主格</a:t>
            </a:r>
            <a:r>
              <a:rPr lang="en-US" altLang="zh-CN"/>
              <a:t> </a:t>
            </a:r>
            <a:r>
              <a:rPr lang="zh-CN" altLang="en-US" sz="2400">
                <a:solidFill>
                  <a:srgbClr val="FF0000"/>
                </a:solidFill>
              </a:rPr>
              <a:t>（作状语，有自己的逻辑主语）</a:t>
            </a:r>
            <a:endParaRPr lang="zh-CN" altLang="en-US" sz="2400">
              <a:solidFill>
                <a:srgbClr val="FF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11150" y="680720"/>
            <a:ext cx="11600180" cy="5496560"/>
          </a:xfrm>
        </p:spPr>
        <p:txBody>
          <a:bodyPr/>
          <a:p>
            <a:r>
              <a:rPr lang="zh-CN" altLang="en-US"/>
              <a:t>因为没有巴士，我们必须坐出租车。</a:t>
            </a:r>
            <a:endParaRPr lang="en-US" altLang="zh-CN"/>
          </a:p>
          <a:p>
            <a:r>
              <a:rPr lang="en-US" altLang="zh-CN"/>
              <a:t>There were no buses, so they had to go home by taxi. </a:t>
            </a:r>
            <a:endParaRPr lang="en-US" altLang="zh-CN"/>
          </a:p>
          <a:p>
            <a:r>
              <a:rPr lang="en-US" altLang="zh-CN"/>
              <a:t>As there were no buses, they had to go home by taxi.  </a:t>
            </a:r>
            <a:endParaRPr lang="en-US" altLang="zh-CN"/>
          </a:p>
          <a:p>
            <a:r>
              <a:rPr lang="en-US" altLang="zh-CN"/>
              <a:t>There being no buses, they had to go home by taxi.</a:t>
            </a:r>
            <a:endParaRPr lang="en-US" altLang="zh-CN"/>
          </a:p>
          <a:p>
            <a:r>
              <a:rPr lang="zh-CN" altLang="en-US"/>
              <a:t>妈妈病了，</a:t>
            </a:r>
            <a:r>
              <a:rPr lang="en-US" altLang="zh-CN"/>
              <a:t>Mary </a:t>
            </a:r>
            <a:r>
              <a:rPr lang="zh-CN" altLang="en-US"/>
              <a:t>必须留在家照顾她。</a:t>
            </a:r>
            <a:endParaRPr lang="zh-CN" altLang="en-US"/>
          </a:p>
          <a:p>
            <a:r>
              <a:rPr lang="en-US" altLang="zh-CN"/>
              <a:t>Mom was sick, so Mary had to stay home and take care of her. </a:t>
            </a:r>
            <a:endParaRPr lang="en-US" altLang="zh-CN"/>
          </a:p>
          <a:p>
            <a:r>
              <a:rPr lang="en-US" altLang="zh-CN"/>
              <a:t>As mom was sick, Mary....</a:t>
            </a:r>
            <a:endParaRPr lang="en-US" altLang="zh-CN"/>
          </a:p>
          <a:p>
            <a:r>
              <a:rPr lang="en-US" altLang="zh-CN"/>
              <a:t>Mom being sick, Mary ...</a:t>
            </a:r>
            <a:endParaRPr lang="en-US" altLang="zh-CN"/>
          </a:p>
          <a:p>
            <a:r>
              <a:rPr lang="en-US" altLang="zh-CN"/>
              <a:t> Mary</a:t>
            </a:r>
            <a:r>
              <a:rPr lang="zh-CN" altLang="en-US"/>
              <a:t>离开了办公室，眼中含泪。</a:t>
            </a:r>
            <a:endParaRPr lang="en-US" altLang="zh-CN"/>
          </a:p>
          <a:p>
            <a:r>
              <a:rPr lang="en-US" altLang="zh-CN"/>
              <a:t>Mary left the office in a hurry, and her eyes were watery. </a:t>
            </a:r>
            <a:endParaRPr lang="en-US" altLang="zh-CN"/>
          </a:p>
          <a:p>
            <a:r>
              <a:rPr lang="en-US" altLang="zh-CN"/>
              <a:t>Mary left the office in a hurry, (with) her eyes watery. </a:t>
            </a:r>
            <a:endParaRPr lang="en-US" altLang="zh-CN"/>
          </a:p>
          <a:p>
            <a:r>
              <a:rPr lang="zh-CN" altLang="en-US">
                <a:sym typeface="+mn-ea"/>
              </a:rPr>
              <a:t>树木越来越多被毁坏，动物们面临着灭绝的危险。</a:t>
            </a:r>
            <a:endParaRPr lang="zh-CN" altLang="en-US"/>
          </a:p>
          <a:p>
            <a:r>
              <a:rPr lang="en-US" altLang="zh-CN">
                <a:sym typeface="+mn-ea"/>
              </a:rPr>
              <a:t>As more and more trees are being destroyed, animals now face the danger of extinction.</a:t>
            </a:r>
            <a:endParaRPr lang="en-US" altLang="zh-CN"/>
          </a:p>
          <a:p>
            <a:r>
              <a:rPr lang="en-US" altLang="zh-CN">
                <a:sym typeface="+mn-ea"/>
              </a:rPr>
              <a:t>(With)</a:t>
            </a:r>
            <a:endParaRPr lang="zh-CN" altLang="en-US"/>
          </a:p>
          <a:p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并列句，定语从句，独立主格</a:t>
            </a:r>
            <a:r>
              <a:rPr lang="en-US" altLang="zh-CN"/>
              <a:t>  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 </a:t>
            </a:r>
            <a:r>
              <a:rPr lang="zh-CN" altLang="en-US"/>
              <a:t>这是一个私人花园</a:t>
            </a:r>
            <a:r>
              <a:rPr lang="zh-CN" altLang="en-US"/>
              <a:t>，它的主人正坐在树下。</a:t>
            </a:r>
            <a:endParaRPr lang="zh-CN" altLang="en-US"/>
          </a:p>
          <a:p>
            <a:r>
              <a:rPr lang="en-US" altLang="zh-CN"/>
              <a:t>This is a private park and  ________.  </a:t>
            </a:r>
            <a:endParaRPr lang="en-US" altLang="zh-CN"/>
          </a:p>
          <a:p>
            <a:r>
              <a:rPr lang="en-US" altLang="zh-CN">
                <a:sym typeface="+mn-ea"/>
              </a:rPr>
              <a:t>This is a private park ______ owner is sitting under the tree.</a:t>
            </a:r>
            <a:endParaRPr lang="en-US" altLang="zh-CN">
              <a:sym typeface="+mn-ea"/>
            </a:endParaRPr>
          </a:p>
          <a:p>
            <a:r>
              <a:rPr lang="en-US" altLang="zh-CN">
                <a:sym typeface="+mn-ea"/>
              </a:rPr>
              <a:t>This is a private park, his owner ___________.</a:t>
            </a:r>
            <a:endParaRPr lang="en-US" altLang="zh-CN">
              <a:sym typeface="+mn-ea"/>
            </a:endParaRPr>
          </a:p>
          <a:p>
            <a:endParaRPr lang="en-US" altLang="zh-CN"/>
          </a:p>
          <a:p>
            <a:r>
              <a:rPr lang="zh-CN" altLang="en-US"/>
              <a:t>我见了几个人，其中两位是外国人。</a:t>
            </a:r>
            <a:endParaRPr lang="zh-CN" altLang="en-US"/>
          </a:p>
          <a:p>
            <a:r>
              <a:rPr lang="en-US" altLang="zh-CN"/>
              <a:t>I met several people, and ______. </a:t>
            </a:r>
            <a:endParaRPr lang="en-US" altLang="zh-CN"/>
          </a:p>
          <a:p>
            <a:r>
              <a:rPr lang="en-US" altLang="zh-CN"/>
              <a:t>I met several people, two of whom_______.  </a:t>
            </a:r>
            <a:endParaRPr lang="en-US" altLang="zh-CN"/>
          </a:p>
          <a:p>
            <a:r>
              <a:rPr lang="en-US" altLang="zh-CN">
                <a:sym typeface="+mn-ea"/>
              </a:rPr>
              <a:t>I met several people, two of them______. </a:t>
            </a:r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三大句型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32790" y="1417955"/>
            <a:ext cx="11188065" cy="4530725"/>
          </a:xfrm>
        </p:spPr>
        <p:txBody>
          <a:bodyPr/>
          <a:p>
            <a:r>
              <a:rPr lang="zh-CN" altLang="en-US"/>
              <a:t>简单句</a:t>
            </a:r>
            <a:endParaRPr lang="zh-CN" altLang="en-US"/>
          </a:p>
          <a:p>
            <a:r>
              <a:rPr lang="zh-CN" altLang="en-US"/>
              <a:t>并列句</a:t>
            </a:r>
            <a:r>
              <a:rPr lang="en-US" altLang="zh-CN"/>
              <a:t> </a:t>
            </a:r>
            <a:r>
              <a:rPr lang="zh-CN" altLang="en-US"/>
              <a:t>（并列连词）</a:t>
            </a:r>
            <a:r>
              <a:rPr lang="en-US" altLang="zh-CN"/>
              <a:t> </a:t>
            </a:r>
            <a:endParaRPr lang="zh-CN" altLang="en-US"/>
          </a:p>
          <a:p>
            <a:r>
              <a:rPr lang="zh-CN" altLang="en-US"/>
              <a:t>复合句</a:t>
            </a:r>
            <a:r>
              <a:rPr lang="en-US" altLang="zh-CN"/>
              <a:t>   </a:t>
            </a:r>
            <a:r>
              <a:rPr lang="zh-CN" altLang="en-US"/>
              <a:t>（从属连词）</a:t>
            </a:r>
            <a:endParaRPr lang="zh-CN" altLang="en-US"/>
          </a:p>
          <a:p>
            <a:r>
              <a:rPr lang="zh-CN" altLang="en-US"/>
              <a:t>谓语的数量</a:t>
            </a:r>
            <a:r>
              <a:rPr lang="en-US" altLang="zh-CN"/>
              <a:t>=</a:t>
            </a:r>
            <a:r>
              <a:rPr lang="zh-CN" altLang="en-US"/>
              <a:t>连词数</a:t>
            </a:r>
            <a:r>
              <a:rPr lang="en-US" altLang="zh-CN"/>
              <a:t>+1</a:t>
            </a:r>
            <a:endParaRPr lang="en-US" altLang="zh-CN"/>
          </a:p>
          <a:p>
            <a:r>
              <a:rPr lang="en-US" altLang="zh-CN"/>
              <a:t>When we sat down, we started to take out our book and listen to the teacher who is talking in the classroom, waving his hands. </a:t>
            </a:r>
            <a:endParaRPr lang="en-US" altLang="zh-CN"/>
          </a:p>
          <a:p>
            <a:endParaRPr lang="zh-CN" altLang="en-US"/>
          </a:p>
          <a:p>
            <a:r>
              <a:rPr lang="zh-CN" altLang="en-US"/>
              <a:t>非谓语？</a:t>
            </a:r>
            <a:endParaRPr lang="zh-CN" altLang="en-US"/>
          </a:p>
          <a:p>
            <a:r>
              <a:rPr lang="zh-CN" altLang="en-US"/>
              <a:t>可以附加在他们中间，可以充当除了谓语之外的任何其他成分。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做题步骤：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>
              <a:lnSpc>
                <a:spcPct val="140000"/>
              </a:lnSpc>
            </a:pPr>
            <a:r>
              <a:rPr lang="en-US" altLang="zh-CN">
                <a:sym typeface="+mn-ea"/>
              </a:rPr>
              <a:t>1. </a:t>
            </a:r>
            <a:r>
              <a:rPr lang="zh-CN" altLang="en-US">
                <a:sym typeface="+mn-ea"/>
              </a:rPr>
              <a:t>判断是谓语还是非谓语</a:t>
            </a:r>
            <a:r>
              <a:rPr lang="en-US" altLang="zh-CN">
                <a:sym typeface="+mn-ea"/>
              </a:rPr>
              <a:t> ( </a:t>
            </a:r>
            <a:r>
              <a:rPr lang="zh-CN" altLang="en-US">
                <a:sym typeface="+mn-ea"/>
              </a:rPr>
              <a:t>连词引导的从句或并列句也有谓语）</a:t>
            </a:r>
            <a:endParaRPr lang="zh-CN" altLang="en-US"/>
          </a:p>
          <a:p>
            <a:pPr>
              <a:lnSpc>
                <a:spcPct val="140000"/>
              </a:lnSpc>
            </a:pPr>
            <a:r>
              <a:rPr lang="en-US" altLang="zh-CN">
                <a:sym typeface="+mn-ea"/>
              </a:rPr>
              <a:t>2. </a:t>
            </a:r>
            <a:r>
              <a:rPr lang="zh-CN" altLang="en-US">
                <a:sym typeface="+mn-ea"/>
              </a:rPr>
              <a:t>找逻辑主语，看主动</a:t>
            </a:r>
            <a:r>
              <a:rPr lang="en-US" altLang="zh-CN">
                <a:sym typeface="+mn-ea"/>
              </a:rPr>
              <a:t>(doing, to do) </a:t>
            </a:r>
            <a:r>
              <a:rPr lang="zh-CN" altLang="en-US">
                <a:sym typeface="+mn-ea"/>
              </a:rPr>
              <a:t>还是被动</a:t>
            </a:r>
            <a:r>
              <a:rPr lang="en-US" altLang="zh-CN">
                <a:sym typeface="+mn-ea"/>
              </a:rPr>
              <a:t>( done)</a:t>
            </a:r>
            <a:r>
              <a:rPr lang="zh-CN" altLang="en-US">
                <a:sym typeface="+mn-ea"/>
              </a:rPr>
              <a:t>。（逻辑主语有可能是句子的主语，也可能不是）</a:t>
            </a:r>
            <a:endParaRPr lang="zh-CN" altLang="en-US"/>
          </a:p>
          <a:p>
            <a:pPr>
              <a:lnSpc>
                <a:spcPct val="140000"/>
              </a:lnSpc>
            </a:pPr>
            <a:r>
              <a:rPr lang="en-US" altLang="zh-CN">
                <a:sym typeface="+mn-ea"/>
              </a:rPr>
              <a:t>3. </a:t>
            </a:r>
            <a:r>
              <a:rPr lang="zh-CN" altLang="en-US">
                <a:sym typeface="+mn-ea"/>
              </a:rPr>
              <a:t>判断动作先后</a:t>
            </a:r>
            <a:r>
              <a:rPr lang="en-US" altLang="zh-CN">
                <a:sym typeface="+mn-ea"/>
              </a:rPr>
              <a:t> </a:t>
            </a:r>
            <a:r>
              <a:rPr lang="zh-CN" altLang="en-US">
                <a:sym typeface="+mn-ea"/>
              </a:rPr>
              <a:t>（</a:t>
            </a:r>
            <a:r>
              <a:rPr lang="en-US" altLang="zh-CN">
                <a:sym typeface="+mn-ea"/>
              </a:rPr>
              <a:t>to do/ doing / done </a:t>
            </a:r>
            <a:r>
              <a:rPr lang="zh-CN" altLang="en-US">
                <a:sym typeface="+mn-ea"/>
              </a:rPr>
              <a:t>）</a:t>
            </a:r>
            <a:endParaRPr lang="zh-CN" altLang="en-US">
              <a:sym typeface="+mn-ea"/>
            </a:endParaRPr>
          </a:p>
          <a:p>
            <a:pPr>
              <a:lnSpc>
                <a:spcPct val="140000"/>
              </a:lnSpc>
            </a:pPr>
            <a:r>
              <a:rPr lang="zh-CN" altLang="en-US">
                <a:sym typeface="+mn-ea"/>
              </a:rPr>
              <a:t> </a:t>
            </a:r>
            <a:r>
              <a:rPr lang="en-US" altLang="zh-CN">
                <a:sym typeface="+mn-ea"/>
              </a:rPr>
              <a:t>                          (to be done/ being done/ done)</a:t>
            </a:r>
            <a:endParaRPr lang="en-US" altLang="zh-CN">
              <a:sym typeface="+mn-ea"/>
            </a:endParaRPr>
          </a:p>
          <a:p>
            <a:pPr>
              <a:lnSpc>
                <a:spcPct val="140000"/>
              </a:lnSpc>
            </a:pPr>
            <a:r>
              <a:rPr lang="en-US" altLang="zh-CN">
                <a:sym typeface="+mn-ea"/>
              </a:rPr>
              <a:t>having done </a:t>
            </a:r>
            <a:r>
              <a:rPr lang="zh-CN" altLang="en-US">
                <a:sym typeface="+mn-ea"/>
              </a:rPr>
              <a:t>做状语，表示过去的过去</a:t>
            </a:r>
            <a:endParaRPr lang="zh-CN" altLang="en-US">
              <a:sym typeface="+mn-ea"/>
            </a:endParaRPr>
          </a:p>
          <a:p>
            <a:endParaRPr lang="zh-CN" altLang="en-US"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79879" y="-219713"/>
            <a:ext cx="8292045" cy="699594"/>
          </a:xfrm>
        </p:spPr>
        <p:txBody>
          <a:bodyPr>
            <a:normAutofit/>
          </a:bodyPr>
          <a:lstStyle/>
          <a:p>
            <a:r>
              <a:rPr kumimoji="1" lang="en-US" altLang="zh-CN" sz="3000" b="1" i="1" kern="0" dirty="0">
                <a:solidFill>
                  <a:schemeClr val="accent1">
                    <a:lumMod val="50000"/>
                  </a:schemeClr>
                </a:solidFill>
                <a:latin typeface="Bell MT" panose="02020503060305020303" pitchFamily="18" charset="0"/>
              </a:rPr>
              <a:t>Tips</a:t>
            </a:r>
            <a:endParaRPr kumimoji="1" lang="en-US" altLang="zh-CN" sz="3000" b="1" i="1" kern="0" dirty="0">
              <a:solidFill>
                <a:schemeClr val="accent1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71855" y="480060"/>
            <a:ext cx="9796145" cy="6377940"/>
          </a:xfrm>
        </p:spPr>
        <p:txBody>
          <a:bodyPr>
            <a:normAutofit fontScale="60000"/>
          </a:bodyPr>
          <a:lstStyle/>
          <a:p>
            <a:pPr marL="0" indent="0" algn="l">
              <a:buNone/>
            </a:pPr>
            <a:r>
              <a:rPr kumimoji="1" sz="4500" b="1" kern="0" dirty="0">
                <a:solidFill>
                  <a:srgbClr val="A9250F"/>
                </a:solidFill>
                <a:latin typeface="Bell MT" panose="02020503060305020303" pitchFamily="18" charset="0"/>
                <a:ea typeface="+mj-ea"/>
                <a:cs typeface="+mj-cs"/>
              </a:rPr>
              <a:t>不定式</a:t>
            </a:r>
            <a:r>
              <a:rPr kumimoji="1" lang="en-US" altLang="zh-CN" sz="4500" b="1" kern="0" dirty="0">
                <a:solidFill>
                  <a:srgbClr val="A9250F"/>
                </a:solidFill>
                <a:latin typeface="Bell MT" panose="02020503060305020303" pitchFamily="18" charset="0"/>
                <a:ea typeface="+mj-ea"/>
                <a:cs typeface="+mj-cs"/>
              </a:rPr>
              <a:t>to</a:t>
            </a:r>
            <a:r>
              <a:rPr kumimoji="1" sz="4500" b="1" kern="0" dirty="0">
                <a:solidFill>
                  <a:srgbClr val="A9250F"/>
                </a:solidFill>
                <a:latin typeface="Bell MT" panose="02020503060305020303" pitchFamily="18" charset="0"/>
                <a:ea typeface="+mj-ea"/>
                <a:cs typeface="+mj-cs"/>
              </a:rPr>
              <a:t>后接不同时态语态一般出现在：</a:t>
            </a:r>
            <a:endParaRPr kumimoji="1" sz="4500" b="1" kern="0" dirty="0">
              <a:solidFill>
                <a:srgbClr val="A9250F"/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 algn="l">
              <a:buNone/>
            </a:pPr>
            <a:r>
              <a:rPr kumimoji="1" lang="en-US" altLang="zh-CN" sz="4500" b="1" kern="0" dirty="0">
                <a:solidFill>
                  <a:srgbClr val="A9250F"/>
                </a:solidFill>
                <a:latin typeface="Bell MT" panose="02020503060305020303" pitchFamily="18" charset="0"/>
                <a:ea typeface="+mj-ea"/>
                <a:cs typeface="+mj-cs"/>
              </a:rPr>
              <a:t> seem/appear/pretend to...</a:t>
            </a:r>
            <a:endParaRPr kumimoji="1" lang="en-US" altLang="zh-CN" sz="4500" b="1" kern="0" dirty="0">
              <a:solidFill>
                <a:srgbClr val="A9250F"/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 algn="l">
              <a:buNone/>
            </a:pPr>
            <a:r>
              <a:rPr kumimoji="1" lang="en-US" altLang="zh-CN" sz="4500" b="1" kern="0" dirty="0">
                <a:solidFill>
                  <a:srgbClr val="A9250F"/>
                </a:solidFill>
                <a:latin typeface="Bell MT" panose="02020503060305020303" pitchFamily="18" charset="0"/>
                <a:ea typeface="+mj-ea"/>
                <a:cs typeface="+mj-cs"/>
              </a:rPr>
              <a:t> be thought/believed/reported/said to... </a:t>
            </a:r>
            <a:endParaRPr kumimoji="1" sz="4500" b="1" kern="0" dirty="0">
              <a:solidFill>
                <a:srgbClr val="853A4F"/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>
              <a:buNone/>
            </a:pPr>
            <a:r>
              <a:rPr kumimoji="1" sz="45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1）动作未发生：</a:t>
            </a:r>
            <a:endParaRPr kumimoji="1" sz="4500" b="1" kern="0" dirty="0">
              <a:solidFill>
                <a:srgbClr val="680000"/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>
              <a:buNone/>
            </a:pPr>
            <a:r>
              <a:rPr kumimoji="1" lang="en-US" altLang="zh-CN" sz="45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He is believed </a:t>
            </a:r>
            <a:r>
              <a:rPr kumimoji="1" lang="en-US" altLang="zh-CN" sz="4500" b="1" u="sng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to leave</a:t>
            </a:r>
            <a:r>
              <a:rPr kumimoji="1" lang="en-US" altLang="zh-CN" sz="45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 for America next week.</a:t>
            </a:r>
            <a:endParaRPr kumimoji="1" lang="en-US" altLang="zh-CN" sz="4500" b="1" kern="0" dirty="0">
              <a:solidFill>
                <a:srgbClr val="680000"/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 algn="l">
              <a:buNone/>
            </a:pPr>
            <a:r>
              <a:rPr kumimoji="1" lang="en-US" altLang="zh-CN" sz="45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The buildings are believed</a:t>
            </a:r>
            <a:r>
              <a:rPr kumimoji="1" lang="en-US" altLang="zh-CN" sz="4500" b="1" u="sng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 to be torn down</a:t>
            </a:r>
            <a:r>
              <a:rPr kumimoji="1" lang="en-US" altLang="zh-CN" sz="45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 tomorrow.</a:t>
            </a:r>
            <a:endParaRPr kumimoji="1" lang="en-US" altLang="zh-CN" sz="4500" b="1" kern="0" dirty="0">
              <a:solidFill>
                <a:srgbClr val="680000"/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 algn="l">
              <a:buNone/>
            </a:pPr>
            <a:r>
              <a:rPr kumimoji="1" lang="en-US" altLang="zh-CN" sz="4500" b="1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The drug is said </a:t>
            </a:r>
            <a:r>
              <a:rPr kumimoji="1" lang="en-US" altLang="zh-CN" sz="4500" b="1" u="sng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to increase</a:t>
            </a:r>
            <a:r>
              <a:rPr kumimoji="1" lang="en-US" altLang="zh-CN" sz="4500" b="1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 blood flow. </a:t>
            </a:r>
            <a:endParaRPr kumimoji="1" lang="en-US" altLang="zh-CN" sz="4500" b="1" kern="0" dirty="0">
              <a:solidFill>
                <a:srgbClr val="680000"/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>
              <a:buNone/>
            </a:pPr>
            <a:r>
              <a:rPr kumimoji="1" sz="45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2）正在发生</a:t>
            </a:r>
            <a:r>
              <a:rPr kumimoji="1" lang="en-US" altLang="zh-CN" sz="4500" b="1" kern="0" dirty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</a:rPr>
              <a:t> </a:t>
            </a:r>
            <a:endParaRPr kumimoji="1" sz="4500" b="1" kern="0" dirty="0">
              <a:solidFill>
                <a:srgbClr val="680000"/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>
              <a:buNone/>
            </a:pPr>
            <a:r>
              <a:rPr kumimoji="1" lang="en-US" altLang="zh-CN" sz="4500" b="1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Robet is said </a:t>
            </a:r>
            <a:r>
              <a:rPr kumimoji="1" lang="en-US" altLang="zh-CN" sz="4500" b="1" u="sng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to be studying</a:t>
            </a:r>
            <a:r>
              <a:rPr kumimoji="1" lang="en-US" altLang="zh-CN" sz="4500" b="1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 in France right now.</a:t>
            </a:r>
            <a:endParaRPr kumimoji="1" lang="en-US" altLang="zh-CN" sz="4500" b="1" kern="0">
              <a:solidFill>
                <a:srgbClr val="680000"/>
              </a:solidFill>
              <a:latin typeface="Bell MT" panose="02020503060305020303" pitchFamily="18" charset="0"/>
              <a:ea typeface="+mj-ea"/>
              <a:cs typeface="+mj-cs"/>
              <a:sym typeface="+mn-ea"/>
            </a:endParaRPr>
          </a:p>
          <a:p>
            <a:pPr marL="0" indent="0">
              <a:buNone/>
            </a:pPr>
            <a:r>
              <a:rPr kumimoji="1" lang="en-US" altLang="zh-CN" sz="4500" b="1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3) </a:t>
            </a:r>
            <a:r>
              <a:rPr kumimoji="1" sz="4500" b="1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已经发生：</a:t>
            </a:r>
            <a:endParaRPr kumimoji="1" sz="4500" b="1" kern="0">
              <a:solidFill>
                <a:srgbClr val="680000"/>
              </a:solidFill>
              <a:latin typeface="Bell MT" panose="02020503060305020303" pitchFamily="18" charset="0"/>
              <a:ea typeface="+mj-ea"/>
              <a:cs typeface="+mj-cs"/>
              <a:sym typeface="+mn-ea"/>
            </a:endParaRPr>
          </a:p>
          <a:p>
            <a:pPr marL="0" indent="0">
              <a:buNone/>
            </a:pPr>
            <a:r>
              <a:rPr kumimoji="1" lang="en-US" altLang="zh-CN" sz="4500" b="1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Lily is said </a:t>
            </a:r>
            <a:r>
              <a:rPr kumimoji="1" lang="en-US" altLang="zh-CN" sz="4500" b="1" u="sng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to have studied abroad</a:t>
            </a:r>
            <a:r>
              <a:rPr kumimoji="1" lang="en-US" altLang="zh-CN" sz="4500" b="1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, so her thinks differently.</a:t>
            </a:r>
            <a:endParaRPr kumimoji="1" lang="en-US" altLang="zh-CN" sz="4500" b="1" kern="0">
              <a:solidFill>
                <a:srgbClr val="680000"/>
              </a:solidFill>
              <a:latin typeface="Bell MT" panose="02020503060305020303" pitchFamily="18" charset="0"/>
              <a:ea typeface="+mj-ea"/>
              <a:cs typeface="+mj-cs"/>
              <a:sym typeface="+mn-ea"/>
            </a:endParaRPr>
          </a:p>
          <a:p>
            <a:pPr marL="0" indent="0">
              <a:buNone/>
            </a:pPr>
            <a:r>
              <a:rPr kumimoji="1" lang="en-US" altLang="zh-CN" sz="4500" b="1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Lily is said </a:t>
            </a:r>
            <a:r>
              <a:rPr kumimoji="1" lang="en-US" altLang="zh-CN" sz="4500" b="1" u="sng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to have been admitted to Yale</a:t>
            </a:r>
            <a:r>
              <a:rPr kumimoji="1" lang="en-US" altLang="zh-CN" sz="4500" b="1" kern="0">
                <a:solidFill>
                  <a:srgbClr val="680000"/>
                </a:solidFill>
                <a:latin typeface="Bell MT" panose="02020503060305020303" pitchFamily="18" charset="0"/>
                <a:ea typeface="+mj-ea"/>
                <a:cs typeface="+mj-cs"/>
                <a:sym typeface="+mn-ea"/>
              </a:rPr>
              <a:t>. What a surprise! </a:t>
            </a:r>
            <a:endParaRPr kumimoji="1" sz="4500" b="1" kern="0">
              <a:solidFill>
                <a:schemeClr val="accent1">
                  <a:lumMod val="50000"/>
                </a:schemeClr>
              </a:solidFill>
              <a:latin typeface="Bell MT" panose="02020503060305020303" pitchFamily="18" charset="0"/>
              <a:ea typeface="+mj-ea"/>
              <a:cs typeface="+mj-cs"/>
              <a:sym typeface="+mn-ea"/>
            </a:endParaRPr>
          </a:p>
          <a:p>
            <a:pPr marL="0" indent="0">
              <a:buNone/>
            </a:pPr>
            <a:endParaRPr kumimoji="1" lang="en-US" altLang="zh-CN" sz="2700" b="1" kern="0">
              <a:solidFill>
                <a:schemeClr val="accent1">
                  <a:lumMod val="50000"/>
                </a:schemeClr>
              </a:solidFill>
              <a:latin typeface="Bell MT" panose="02020503060305020303" pitchFamily="18" charset="0"/>
              <a:ea typeface="+mj-ea"/>
              <a:cs typeface="+mj-cs"/>
              <a:sym typeface="+mn-ea"/>
            </a:endParaRPr>
          </a:p>
          <a:p>
            <a:pPr marL="0" indent="0">
              <a:buNone/>
            </a:pPr>
            <a:endParaRPr kumimoji="1" sz="2400" b="1" kern="0" dirty="0">
              <a:solidFill>
                <a:schemeClr val="accent1">
                  <a:lumMod val="50000"/>
                </a:schemeClr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0" indent="0">
              <a:buNone/>
            </a:pPr>
            <a:endParaRPr kumimoji="1" sz="2400" b="1" kern="0" dirty="0">
              <a:solidFill>
                <a:schemeClr val="accent1">
                  <a:lumMod val="50000"/>
                </a:schemeClr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endParaRPr lang="zh-CN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主语和逻辑主语相同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30725"/>
          </a:xfrm>
        </p:spPr>
        <p:txBody>
          <a:bodyPr/>
          <a:p>
            <a:r>
              <a:rPr lang="zh-CN" altLang="en-US"/>
              <a:t>我们坐下之后开始欣赏表演。</a:t>
            </a:r>
            <a:endParaRPr lang="zh-CN" altLang="en-US"/>
          </a:p>
          <a:p>
            <a:r>
              <a:rPr lang="en-US" altLang="zh-CN"/>
              <a:t>After we took our seat, we started to </a:t>
            </a:r>
            <a:r>
              <a:rPr lang="en-US" altLang="zh-CN">
                <a:sym typeface="+mn-ea"/>
              </a:rPr>
              <a:t>enjoy the performance. </a:t>
            </a:r>
            <a:r>
              <a:rPr lang="en-US" altLang="zh-CN"/>
              <a:t>After taking our seat, we started to ....</a:t>
            </a:r>
            <a:endParaRPr lang="en-US" altLang="zh-CN"/>
          </a:p>
          <a:p>
            <a:r>
              <a:rPr lang="en-US" altLang="zh-CN">
                <a:sym typeface="+mn-ea"/>
              </a:rPr>
              <a:t>Having taken our seat, we started to...</a:t>
            </a:r>
            <a:endParaRPr lang="en-US" altLang="zh-CN">
              <a:sym typeface="+mn-ea"/>
            </a:endParaRPr>
          </a:p>
          <a:p>
            <a:endParaRPr lang="en-US" altLang="zh-CN">
              <a:sym typeface="+mn-ea"/>
            </a:endParaRPr>
          </a:p>
          <a:p>
            <a:r>
              <a:rPr lang="zh-CN" altLang="en-US">
                <a:sym typeface="+mn-ea"/>
              </a:rPr>
              <a:t>如果被加热，冰会融化成水。</a:t>
            </a:r>
            <a:r>
              <a:rPr lang="en-US" altLang="zh-CN">
                <a:sym typeface="+mn-ea"/>
              </a:rPr>
              <a:t> </a:t>
            </a:r>
            <a:endParaRPr lang="en-US" altLang="zh-CN">
              <a:sym typeface="+mn-ea"/>
            </a:endParaRPr>
          </a:p>
          <a:p>
            <a:r>
              <a:rPr lang="en-US" altLang="zh-CN"/>
              <a:t>If it is heated, ice will melt into water. </a:t>
            </a:r>
            <a:endParaRPr lang="en-US" altLang="zh-CN"/>
          </a:p>
          <a:p>
            <a:r>
              <a:rPr lang="en-US" altLang="zh-CN"/>
              <a:t>If heated, ice will ...</a:t>
            </a:r>
            <a:endParaRPr lang="en-US" altLang="zh-CN"/>
          </a:p>
          <a:p>
            <a:r>
              <a:rPr lang="en-US" altLang="zh-CN"/>
              <a:t>Heated, ice will...</a:t>
            </a:r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The village seemed deserted, the only sign of life ________ an ugly-looking goat tied to a tree in a field nearby.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A．is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B．being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C．was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D．be</a:t>
            </a:r>
            <a:endParaRPr lang="zh-CN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All things _______, the planned trip will have to be called off.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A．considered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B．have been considered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C．considering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D．having considered</a:t>
            </a:r>
            <a:endParaRPr lang="zh-CN" alt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It is so wet there that the trees are extremely tall, some ________ over 90 meters.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A．measured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B．measuring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C．measures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D．is measured</a:t>
            </a:r>
            <a:endParaRPr lang="zh-CN" alt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All factors __________ into account, your plan seems to be more reliable.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A．are taken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B．being taken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C．taken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D．taking</a:t>
            </a:r>
            <a:endParaRPr lang="zh-CN" alt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_______, they went home, ________.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A．Their work had been finished; singing and laughing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B．They had finished their work; sang and laughed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C．Their work finished; singing and laughing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D．After their work finished; singing and laughing</a:t>
            </a:r>
            <a:endParaRPr lang="zh-CN" alt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As is known to all, Montreal is the second largest French-speaking city in the world, __________.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A．Paris is the largest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B．Paris being the largest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C．Paris to be the largest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D．Paris be the largest</a:t>
            </a:r>
            <a:endParaRPr lang="zh-CN" alt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With his lessons ____ for the day, the boy sank back in the chair with relief.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A．finished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B．finishing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C．being finished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D．having finished</a:t>
            </a:r>
            <a:endParaRPr lang="zh-CN" alt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Mr. Zhang bought his wife a lot of gifts, a gold ring ______.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A．include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B．including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C．included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D．was included</a:t>
            </a:r>
            <a:endParaRPr lang="zh-CN" alt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Much time _________ sitting at a desk, office workers are generally trapped by health problems.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A．being spent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B．having spent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C．spent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D．to spend</a:t>
            </a:r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849464" y="1189496"/>
            <a:ext cx="8570563" cy="5234552"/>
          </a:xfrm>
        </p:spPr>
        <p:txBody>
          <a:bodyPr/>
          <a:lstStyle/>
          <a:p>
            <a:r>
              <a:rPr lang="zh-CN" altLang="en-US" b="0" dirty="0" smtClean="0"/>
              <a:t>独立</a:t>
            </a:r>
            <a:r>
              <a:rPr lang="zh-CN" altLang="en-US" b="0" dirty="0"/>
              <a:t>主格结构本身不是句子，在句子中作</a:t>
            </a:r>
            <a:r>
              <a:rPr lang="zh-CN" altLang="en-US" b="0" dirty="0">
                <a:solidFill>
                  <a:srgbClr val="0000FF"/>
                </a:solidFill>
              </a:rPr>
              <a:t>状语</a:t>
            </a:r>
            <a:r>
              <a:rPr lang="zh-CN" altLang="en-US" b="0" dirty="0"/>
              <a:t>，</a:t>
            </a:r>
            <a:r>
              <a:rPr lang="zh-CN" altLang="en-US" b="0" dirty="0">
                <a:solidFill>
                  <a:srgbClr val="0000FF"/>
                </a:solidFill>
              </a:rPr>
              <a:t>表时间、原因、条件、伴随、目的</a:t>
            </a:r>
            <a:r>
              <a:rPr lang="zh-CN" altLang="en-US" b="0" dirty="0"/>
              <a:t>等</a:t>
            </a:r>
            <a:r>
              <a:rPr lang="zh-CN" altLang="en-US" b="0" dirty="0" smtClean="0"/>
              <a:t>。</a:t>
            </a:r>
            <a:endParaRPr lang="en-US" altLang="zh-CN" b="0" dirty="0" smtClean="0"/>
          </a:p>
          <a:p>
            <a:r>
              <a:rPr lang="zh-CN" altLang="en-US" b="0" dirty="0" smtClean="0"/>
              <a:t>由</a:t>
            </a:r>
            <a:r>
              <a:rPr lang="zh-CN" altLang="en-US" b="0" dirty="0"/>
              <a:t>两部分</a:t>
            </a:r>
            <a:r>
              <a:rPr lang="zh-CN" altLang="en-US" b="0" dirty="0" smtClean="0"/>
              <a:t>组成</a:t>
            </a:r>
            <a:r>
              <a:rPr lang="en-US" altLang="zh-CN" b="0" dirty="0"/>
              <a:t>:</a:t>
            </a:r>
            <a:r>
              <a:rPr lang="zh-CN" altLang="en-US" b="0" dirty="0" smtClean="0">
                <a:solidFill>
                  <a:srgbClr val="0000FF"/>
                </a:solidFill>
              </a:rPr>
              <a:t>名词</a:t>
            </a:r>
            <a:r>
              <a:rPr lang="zh-CN" altLang="en-US" b="0" dirty="0">
                <a:solidFill>
                  <a:srgbClr val="0000FF"/>
                </a:solidFill>
              </a:rPr>
              <a:t>或者</a:t>
            </a:r>
            <a:r>
              <a:rPr lang="zh-CN" altLang="en-US" b="0" dirty="0" smtClean="0">
                <a:solidFill>
                  <a:srgbClr val="0000FF"/>
                </a:solidFill>
              </a:rPr>
              <a:t>代词</a:t>
            </a:r>
            <a:r>
              <a:rPr lang="en-US" altLang="zh-CN" b="0" dirty="0">
                <a:solidFill>
                  <a:srgbClr val="0000FF"/>
                </a:solidFill>
              </a:rPr>
              <a:t>+</a:t>
            </a:r>
            <a:r>
              <a:rPr lang="zh-CN" altLang="en-US" b="0" dirty="0" smtClean="0">
                <a:solidFill>
                  <a:srgbClr val="0000FF"/>
                </a:solidFill>
              </a:rPr>
              <a:t>非</a:t>
            </a:r>
            <a:r>
              <a:rPr lang="zh-CN" altLang="en-US" b="0" dirty="0">
                <a:solidFill>
                  <a:srgbClr val="0000FF"/>
                </a:solidFill>
              </a:rPr>
              <a:t>谓语动词</a:t>
            </a:r>
            <a:r>
              <a:rPr lang="en-US" altLang="zh-CN" b="0" dirty="0"/>
              <a:t>(</a:t>
            </a:r>
            <a:r>
              <a:rPr lang="zh-CN" altLang="en-US" b="0" dirty="0"/>
              <a:t>不定式、现在分词、过去分词</a:t>
            </a:r>
            <a:r>
              <a:rPr lang="en-US" altLang="zh-CN" b="0" dirty="0"/>
              <a:t>)</a:t>
            </a:r>
            <a:r>
              <a:rPr lang="zh-CN" altLang="en-US" b="0" dirty="0"/>
              <a:t>或</a:t>
            </a:r>
            <a:r>
              <a:rPr lang="zh-CN" altLang="en-US" b="0" dirty="0">
                <a:solidFill>
                  <a:srgbClr val="0000FF"/>
                </a:solidFill>
              </a:rPr>
              <a:t>形容词、副词、名词或介词短语</a:t>
            </a:r>
            <a:r>
              <a:rPr lang="zh-CN" altLang="en-US" b="0" dirty="0"/>
              <a:t>。前后两部分</a:t>
            </a:r>
            <a:r>
              <a:rPr lang="zh-CN" altLang="en-US" b="0" dirty="0">
                <a:solidFill>
                  <a:srgbClr val="0000FF"/>
                </a:solidFill>
              </a:rPr>
              <a:t>具有逻辑主谓关系</a:t>
            </a:r>
            <a:r>
              <a:rPr lang="zh-CN" altLang="en-US" b="0" dirty="0" smtClean="0"/>
              <a:t>。</a:t>
            </a:r>
            <a:endParaRPr lang="en-US" altLang="zh-CN" b="0" dirty="0" smtClean="0"/>
          </a:p>
          <a:p>
            <a:pPr marL="0" indent="0">
              <a:buNone/>
            </a:pPr>
            <a:r>
              <a:rPr lang="en-US" altLang="zh-CN" b="0" dirty="0">
                <a:solidFill>
                  <a:srgbClr val="0000FF"/>
                </a:solidFill>
              </a:rPr>
              <a:t>The sun having risen,</a:t>
            </a:r>
            <a:r>
              <a:rPr lang="en-US" altLang="zh-CN" b="0" dirty="0"/>
              <a:t>  we left the town.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b="0" dirty="0">
                <a:solidFill>
                  <a:srgbClr val="0000FF"/>
                </a:solidFill>
              </a:rPr>
              <a:t>Weather </a:t>
            </a:r>
            <a:r>
              <a:rPr lang="en-US" altLang="zh-CN" b="0" dirty="0" smtClean="0">
                <a:solidFill>
                  <a:srgbClr val="0000FF"/>
                </a:solidFill>
              </a:rPr>
              <a:t>permitting, </a:t>
            </a:r>
            <a:r>
              <a:rPr lang="en-US" altLang="zh-CN" b="0" dirty="0" smtClean="0"/>
              <a:t>they </a:t>
            </a:r>
            <a:r>
              <a:rPr lang="en-US" altLang="zh-CN" b="0" dirty="0"/>
              <a:t>will go on an </a:t>
            </a:r>
            <a:r>
              <a:rPr lang="en-US" altLang="zh-CN" b="0" dirty="0" smtClean="0"/>
              <a:t>outing.</a:t>
            </a:r>
            <a:endParaRPr lang="en-US" altLang="zh-CN" b="0" dirty="0" smtClean="0"/>
          </a:p>
          <a:p>
            <a:pPr marL="0" indent="0">
              <a:buNone/>
            </a:pPr>
            <a:r>
              <a:rPr lang="en-US" altLang="zh-CN" b="0" dirty="0">
                <a:solidFill>
                  <a:srgbClr val="0000FF"/>
                </a:solidFill>
              </a:rPr>
              <a:t>The book being short</a:t>
            </a:r>
            <a:r>
              <a:rPr lang="en-US" altLang="zh-CN" b="0" dirty="0"/>
              <a:t>, I read it in two hours</a:t>
            </a:r>
            <a:r>
              <a:rPr lang="en-US" altLang="zh-CN" b="0" dirty="0" smtClean="0"/>
              <a:t>.</a:t>
            </a:r>
            <a:endParaRPr lang="en-US" altLang="zh-CN" b="0" dirty="0" smtClean="0"/>
          </a:p>
          <a:p>
            <a:pPr marL="0" indent="0">
              <a:buNone/>
            </a:pPr>
            <a:r>
              <a:rPr lang="en-US" altLang="zh-CN" b="0" dirty="0" smtClean="0"/>
              <a:t>Rami </a:t>
            </a:r>
            <a:r>
              <a:rPr lang="en-US" altLang="zh-CN" b="0" dirty="0"/>
              <a:t>struggled back to his feet, </a:t>
            </a:r>
            <a:r>
              <a:rPr lang="en-US" altLang="zh-CN" b="0" dirty="0">
                <a:solidFill>
                  <a:srgbClr val="0000FF"/>
                </a:solidFill>
              </a:rPr>
              <a:t>his arm broken</a:t>
            </a:r>
            <a:r>
              <a:rPr lang="en-US" altLang="zh-CN" b="0" dirty="0"/>
              <a:t>.</a:t>
            </a:r>
            <a:endParaRPr lang="en-US" altLang="zh-CN" b="0" dirty="0" smtClean="0"/>
          </a:p>
          <a:p>
            <a:pPr marL="0" indent="0">
              <a:buNone/>
            </a:pPr>
            <a:r>
              <a:rPr lang="en-US" altLang="zh-CN" b="0" dirty="0"/>
              <a:t>The audience filed out</a:t>
            </a:r>
            <a:r>
              <a:rPr lang="en-US" altLang="zh-CN" b="0" dirty="0">
                <a:solidFill>
                  <a:srgbClr val="0000FF"/>
                </a:solidFill>
              </a:rPr>
              <a:t>, some to return home, others to gather at the pub.</a:t>
            </a:r>
            <a:endParaRPr lang="zh-CN" altLang="en-US" dirty="0"/>
          </a:p>
        </p:txBody>
      </p:sp>
      <p:sp>
        <p:nvSpPr>
          <p:cNvPr id="5" name="标题 1"/>
          <p:cNvSpPr txBox="1"/>
          <p:nvPr/>
        </p:nvSpPr>
        <p:spPr>
          <a:xfrm>
            <a:off x="2133600" y="430214"/>
            <a:ext cx="8229600" cy="759282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charset="0"/>
                <a:ea typeface="黑体" panose="0201060906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charset="0"/>
                <a:ea typeface="黑体" panose="0201060906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charset="0"/>
                <a:ea typeface="黑体" panose="0201060906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charset="0"/>
                <a:ea typeface="黑体" panose="0201060906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charset="0"/>
                <a:ea typeface="黑体" panose="0201060906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charset="0"/>
                <a:ea typeface="黑体" panose="0201060906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charset="0"/>
                <a:ea typeface="黑体" panose="0201060906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Times New Roman" panose="02020603050405020304" charset="0"/>
                <a:ea typeface="黑体" panose="02010609060101010101" pitchFamily="2" charset="-122"/>
              </a:defRPr>
            </a:lvl9pPr>
          </a:lstStyle>
          <a:p>
            <a:pPr defTabSz="914400"/>
            <a:r>
              <a:rPr lang="en-US" altLang="zh-CN" b="0" kern="0" dirty="0" smtClean="0"/>
              <a:t> </a:t>
            </a:r>
            <a:r>
              <a:rPr lang="en-US" altLang="zh-CN" kern="0" dirty="0" smtClean="0"/>
              <a:t> </a:t>
            </a:r>
            <a:r>
              <a:rPr lang="en-US" altLang="zh-CN" b="0" kern="0" dirty="0" smtClean="0"/>
              <a:t>Absolute Phrases </a:t>
            </a:r>
            <a:r>
              <a:rPr lang="zh-CN" altLang="en-US" b="0" kern="0" dirty="0" smtClean="0"/>
              <a:t>独立主格结构</a:t>
            </a:r>
            <a:endParaRPr lang="zh-CN" altLang="en-US" kern="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A total number of 172 people are now in hospital for treatment, of them 24 seriously ________.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A．being injured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B．injured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C．having injured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D．to be injured</a:t>
            </a:r>
            <a:endParaRPr lang="zh-CN" alt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 There is a girl playing in the park,______ father dressed in neat suit telling her caurefully to take care.</a:t>
            </a:r>
            <a:endParaRPr lang="en-US" altLang="zh-CN"/>
          </a:p>
          <a:p>
            <a:endParaRPr lang="en-US" altLang="zh-CN"/>
          </a:p>
          <a:p>
            <a:r>
              <a:rPr lang="en-US" altLang="zh-CN"/>
              <a:t>A. her	 </a:t>
            </a:r>
            <a:endParaRPr lang="en-US" altLang="zh-CN"/>
          </a:p>
          <a:p>
            <a:r>
              <a:rPr lang="en-US" altLang="zh-CN"/>
              <a:t>B. whose           </a:t>
            </a:r>
            <a:endParaRPr lang="en-US" altLang="zh-CN"/>
          </a:p>
          <a:p>
            <a:r>
              <a:rPr lang="en-US" altLang="zh-CN"/>
              <a:t>C. which	    </a:t>
            </a:r>
            <a:endParaRPr lang="en-US" altLang="zh-CN"/>
          </a:p>
          <a:p>
            <a:r>
              <a:rPr lang="en-US" altLang="zh-CN"/>
              <a:t>D. that</a:t>
            </a:r>
            <a:endParaRPr lang="en-US" altLang="zh-CN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931315" y="210143"/>
            <a:ext cx="8276094" cy="1863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dirty="0" smtClean="0">
                <a:solidFill>
                  <a:srgbClr val="E004C4"/>
                </a:solidFill>
                <a:latin typeface="Times New Roman" panose="02020603050405020304" charset="0"/>
                <a:cs typeface="Times New Roman" panose="02020603050405020304" charset="0"/>
              </a:rPr>
              <a:t>以下动词或短语后接不定式和动名词</a:t>
            </a:r>
            <a:r>
              <a:rPr lang="zh-CN" altLang="en-US" sz="3200" dirty="0" smtClean="0">
                <a:solidFill>
                  <a:srgbClr val="E004C4"/>
                </a:solidFill>
              </a:rPr>
              <a:t>所</a:t>
            </a:r>
            <a:r>
              <a:rPr lang="zh-CN" altLang="en-US" sz="3200" dirty="0">
                <a:solidFill>
                  <a:srgbClr val="E004C4"/>
                </a:solidFill>
              </a:rPr>
              <a:t>表达的意思完全不同</a:t>
            </a:r>
            <a:br>
              <a:rPr lang="zh-CN" altLang="en-US" sz="3200" dirty="0">
                <a:solidFill>
                  <a:srgbClr val="E004C4"/>
                </a:solidFill>
              </a:rPr>
            </a:br>
            <a:endParaRPr lang="zh-CN" altLang="en-US" sz="3200" dirty="0">
              <a:solidFill>
                <a:srgbClr val="E004C4"/>
              </a:solidFill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2016370" y="1375507"/>
          <a:ext cx="8424545" cy="5236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605"/>
                <a:gridCol w="2524125"/>
                <a:gridCol w="3091815"/>
              </a:tblGrid>
              <a:tr h="581812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3200" dirty="0" smtClean="0"/>
                        <a:t>V-</a:t>
                      </a:r>
                      <a:r>
                        <a:rPr lang="en-US" altLang="zh-CN" sz="3200" dirty="0" err="1" smtClean="0"/>
                        <a:t>ing</a:t>
                      </a:r>
                      <a:endParaRPr lang="zh-CN" alt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3200" dirty="0" smtClean="0"/>
                        <a:t>to do</a:t>
                      </a:r>
                      <a:endParaRPr lang="zh-CN" altLang="en-US" sz="3200" dirty="0"/>
                    </a:p>
                  </a:txBody>
                  <a:tcPr/>
                </a:tc>
              </a:tr>
              <a:tr h="581812">
                <a:tc>
                  <a:txBody>
                    <a:bodyPr/>
                    <a:lstStyle/>
                    <a:p>
                      <a:r>
                        <a:rPr lang="en-US" altLang="zh-CN" b="1" dirty="0" smtClean="0"/>
                        <a:t>remember</a:t>
                      </a:r>
                      <a:endParaRPr lang="zh-CN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记得做过</a:t>
                      </a:r>
                      <a:endParaRPr lang="zh-CN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记得要去做</a:t>
                      </a:r>
                      <a:endParaRPr lang="zh-CN" altLang="en-US" b="1" dirty="0"/>
                    </a:p>
                  </a:txBody>
                  <a:tcPr/>
                </a:tc>
              </a:tr>
              <a:tr h="581812">
                <a:tc>
                  <a:txBody>
                    <a:bodyPr/>
                    <a:lstStyle/>
                    <a:p>
                      <a:r>
                        <a:rPr lang="en-US" altLang="zh-CN" b="1" dirty="0" smtClean="0"/>
                        <a:t>forget</a:t>
                      </a:r>
                      <a:endParaRPr lang="zh-CN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忘记做过</a:t>
                      </a:r>
                      <a:endParaRPr lang="zh-CN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忘记要去做</a:t>
                      </a:r>
                      <a:endParaRPr lang="zh-CN" altLang="en-US" b="1" dirty="0"/>
                    </a:p>
                  </a:txBody>
                  <a:tcPr/>
                </a:tc>
              </a:tr>
              <a:tr h="581812">
                <a:tc>
                  <a:txBody>
                    <a:bodyPr/>
                    <a:lstStyle/>
                    <a:p>
                      <a:r>
                        <a:rPr lang="en-US" altLang="zh-CN" b="1" dirty="0" smtClean="0"/>
                        <a:t>try</a:t>
                      </a:r>
                      <a:endParaRPr lang="zh-CN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尝试做</a:t>
                      </a:r>
                      <a:endParaRPr lang="zh-CN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努力做</a:t>
                      </a:r>
                      <a:endParaRPr lang="zh-CN" altLang="en-US" b="1" dirty="0"/>
                    </a:p>
                  </a:txBody>
                  <a:tcPr/>
                </a:tc>
              </a:tr>
              <a:tr h="581812">
                <a:tc>
                  <a:txBody>
                    <a:bodyPr/>
                    <a:lstStyle/>
                    <a:p>
                      <a:r>
                        <a:rPr lang="en-US" altLang="zh-CN" b="1" dirty="0" smtClean="0"/>
                        <a:t>regret</a:t>
                      </a:r>
                      <a:endParaRPr lang="zh-CN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对做过的事表示后悔</a:t>
                      </a:r>
                      <a:endParaRPr lang="zh-CN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对要去做的事表示遗憾</a:t>
                      </a:r>
                      <a:endParaRPr lang="zh-CN" altLang="en-US" b="1" dirty="0"/>
                    </a:p>
                  </a:txBody>
                  <a:tcPr/>
                </a:tc>
              </a:tr>
              <a:tr h="581812">
                <a:tc>
                  <a:txBody>
                    <a:bodyPr/>
                    <a:lstStyle/>
                    <a:p>
                      <a:r>
                        <a:rPr lang="en-US" altLang="zh-CN" b="1" dirty="0" smtClean="0"/>
                        <a:t>mean</a:t>
                      </a:r>
                      <a:endParaRPr lang="zh-CN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意味着</a:t>
                      </a:r>
                      <a:endParaRPr lang="zh-CN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打算去做</a:t>
                      </a:r>
                      <a:endParaRPr lang="zh-CN" altLang="en-US" b="1" dirty="0"/>
                    </a:p>
                  </a:txBody>
                  <a:tcPr/>
                </a:tc>
              </a:tr>
              <a:tr h="581812">
                <a:tc>
                  <a:txBody>
                    <a:bodyPr/>
                    <a:lstStyle/>
                    <a:p>
                      <a:r>
                        <a:rPr lang="en-US" altLang="zh-CN" b="1" dirty="0" smtClean="0"/>
                        <a:t>can’t help</a:t>
                      </a:r>
                      <a:endParaRPr lang="zh-CN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禁不住做某事</a:t>
                      </a:r>
                      <a:endParaRPr lang="zh-CN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不能帮助去做某事</a:t>
                      </a:r>
                      <a:endParaRPr lang="zh-CN" altLang="en-US" b="1" dirty="0"/>
                    </a:p>
                  </a:txBody>
                  <a:tcPr/>
                </a:tc>
              </a:tr>
              <a:tr h="581812">
                <a:tc>
                  <a:txBody>
                    <a:bodyPr/>
                    <a:lstStyle/>
                    <a:p>
                      <a:r>
                        <a:rPr lang="en-US" altLang="zh-CN" b="1" dirty="0" smtClean="0"/>
                        <a:t>go</a:t>
                      </a:r>
                      <a:r>
                        <a:rPr lang="en-US" altLang="zh-CN" b="1" baseline="0" dirty="0" smtClean="0"/>
                        <a:t> on </a:t>
                      </a:r>
                      <a:endParaRPr lang="zh-CN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继续做未完成之事</a:t>
                      </a:r>
                      <a:endParaRPr lang="zh-CN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做完一件，接着做另一件</a:t>
                      </a:r>
                      <a:endParaRPr lang="zh-CN" altLang="en-US" b="1" dirty="0"/>
                    </a:p>
                  </a:txBody>
                  <a:tcPr/>
                </a:tc>
              </a:tr>
              <a:tr h="581812">
                <a:tc>
                  <a:txBody>
                    <a:bodyPr/>
                    <a:lstStyle/>
                    <a:p>
                      <a:r>
                        <a:rPr lang="en-US" altLang="zh-CN" b="1" dirty="0" smtClean="0"/>
                        <a:t>stop </a:t>
                      </a:r>
                      <a:endParaRPr lang="zh-CN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中断正在做的</a:t>
                      </a:r>
                      <a:endParaRPr lang="zh-CN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中断正在做的，去做别的事</a:t>
                      </a:r>
                      <a:endParaRPr lang="zh-CN" altLang="en-US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左箭头 2">
            <a:hlinkClick r:id="" action="ppaction://noaction"/>
          </p:cNvPr>
          <p:cNvSpPr/>
          <p:nvPr/>
        </p:nvSpPr>
        <p:spPr>
          <a:xfrm>
            <a:off x="10053320" y="6518275"/>
            <a:ext cx="387985" cy="27305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651000" y="274320"/>
            <a:ext cx="9110345" cy="6705600"/>
          </a:xfrm>
        </p:spPr>
        <p:txBody>
          <a:bodyPr>
            <a:normAutofit lnSpcReduction="20000"/>
          </a:bodyPr>
          <a:p>
            <a:pPr marL="0" indent="0">
              <a:buNone/>
            </a:pPr>
            <a:r>
              <a:rPr lang="zh-CN" altLang="en-US" b="1" dirty="0" smtClean="0">
                <a:solidFill>
                  <a:srgbClr val="E004C4"/>
                </a:solidFill>
                <a:sym typeface="+mn-ea"/>
              </a:rPr>
              <a:t>留意</a:t>
            </a:r>
            <a:r>
              <a:rPr lang="en-US" altLang="zh-CN" b="1" dirty="0" smtClean="0">
                <a:solidFill>
                  <a:srgbClr val="E004C4"/>
                </a:solidFill>
                <a:sym typeface="+mn-ea"/>
              </a:rPr>
              <a:t>to</a:t>
            </a:r>
            <a:r>
              <a:rPr lang="zh-CN" altLang="en-US" b="1" dirty="0" smtClean="0">
                <a:solidFill>
                  <a:srgbClr val="E004C4"/>
                </a:solidFill>
                <a:sym typeface="+mn-ea"/>
              </a:rPr>
              <a:t>作介词的使用</a:t>
            </a:r>
            <a:endParaRPr lang="en-US" altLang="zh-CN" dirty="0" smtClean="0"/>
          </a:p>
          <a:p>
            <a:pPr marL="0" indent="0" fontAlgn="base">
              <a:buNone/>
            </a:pPr>
            <a:r>
              <a:rPr lang="en-US" altLang="zh-CN" sz="3200" dirty="0" smtClean="0">
                <a:sym typeface="+mn-ea"/>
              </a:rPr>
              <a:t>She </a:t>
            </a:r>
            <a:r>
              <a:rPr lang="en-US" altLang="zh-CN" sz="3200" u="sng" dirty="0">
                <a:sym typeface="+mn-ea"/>
              </a:rPr>
              <a:t>is used </a:t>
            </a:r>
            <a:r>
              <a:rPr lang="en-US" altLang="zh-CN" sz="3200" u="sng" dirty="0">
                <a:solidFill>
                  <a:srgbClr val="0000FF"/>
                </a:solidFill>
                <a:sym typeface="+mn-ea"/>
              </a:rPr>
              <a:t>to </a:t>
            </a:r>
            <a:r>
              <a:rPr lang="en-US" altLang="zh-CN" sz="3200" dirty="0">
                <a:solidFill>
                  <a:srgbClr val="0000FF"/>
                </a:solidFill>
                <a:sym typeface="+mn-ea"/>
              </a:rPr>
              <a:t>swimming </a:t>
            </a:r>
            <a:r>
              <a:rPr lang="en-US" altLang="zh-CN" sz="3200" dirty="0">
                <a:sym typeface="+mn-ea"/>
              </a:rPr>
              <a:t>at dawn.</a:t>
            </a:r>
            <a:endParaRPr lang="en-US" altLang="zh-CN" sz="3200" dirty="0"/>
          </a:p>
          <a:p>
            <a:pPr marL="0" indent="0" fontAlgn="base">
              <a:buNone/>
            </a:pPr>
            <a:r>
              <a:rPr lang="en-US" altLang="zh-CN" sz="3200" dirty="0" smtClean="0">
                <a:sym typeface="+mn-ea"/>
              </a:rPr>
              <a:t>Eisha </a:t>
            </a:r>
            <a:r>
              <a:rPr lang="en-US" altLang="zh-CN" sz="3200" dirty="0">
                <a:sym typeface="+mn-ea"/>
              </a:rPr>
              <a:t>came here </a:t>
            </a:r>
            <a:r>
              <a:rPr lang="en-US" altLang="zh-CN" sz="3200" u="sng" dirty="0">
                <a:sym typeface="+mn-ea"/>
              </a:rPr>
              <a:t>with a view </a:t>
            </a:r>
            <a:r>
              <a:rPr lang="en-US" altLang="zh-CN" sz="3200" u="sng" dirty="0">
                <a:solidFill>
                  <a:srgbClr val="0000FF"/>
                </a:solidFill>
                <a:sym typeface="+mn-ea"/>
              </a:rPr>
              <a:t>to (</a:t>
            </a:r>
            <a:r>
              <a:rPr lang="zh-CN" altLang="en-US" sz="3200" u="sng" dirty="0">
                <a:solidFill>
                  <a:srgbClr val="0000FF"/>
                </a:solidFill>
                <a:sym typeface="+mn-ea"/>
              </a:rPr>
              <a:t>为了）</a:t>
            </a:r>
            <a:r>
              <a:rPr lang="en-US" altLang="zh-CN" sz="3200" dirty="0">
                <a:solidFill>
                  <a:srgbClr val="0000FF"/>
                </a:solidFill>
                <a:sym typeface="+mn-ea"/>
              </a:rPr>
              <a:t>studying</a:t>
            </a:r>
            <a:r>
              <a:rPr lang="en-US" altLang="zh-CN" sz="3200" dirty="0">
                <a:sym typeface="+mn-ea"/>
              </a:rPr>
              <a:t>.</a:t>
            </a:r>
            <a:endParaRPr lang="en-US" altLang="zh-CN" sz="3200" dirty="0">
              <a:sym typeface="+mn-ea"/>
            </a:endParaRPr>
          </a:p>
          <a:p>
            <a:pPr marL="0" indent="0" fontAlgn="base">
              <a:buNone/>
            </a:pPr>
            <a:endParaRPr lang="en-US" altLang="zh-CN" sz="3200" dirty="0">
              <a:sym typeface="+mn-ea"/>
            </a:endParaRPr>
          </a:p>
          <a:p>
            <a:pPr marL="0" indent="0" fontAlgn="base">
              <a:buNone/>
            </a:pPr>
            <a:r>
              <a:rPr lang="en-US" altLang="zh-CN" sz="3200" dirty="0"/>
              <a:t>be used/accustomed to,  adjust (oneself) to</a:t>
            </a:r>
            <a:endParaRPr lang="en-US" altLang="zh-CN" sz="3200" dirty="0"/>
          </a:p>
          <a:p>
            <a:pPr marL="0" indent="0" fontAlgn="base">
              <a:buNone/>
            </a:pPr>
            <a:r>
              <a:rPr lang="en-US" altLang="zh-CN" sz="3200" dirty="0"/>
              <a:t>be addicted to </a:t>
            </a:r>
            <a:endParaRPr lang="en-US" altLang="zh-CN" sz="3200" dirty="0"/>
          </a:p>
          <a:p>
            <a:pPr marL="0" indent="0" fontAlgn="base">
              <a:buNone/>
            </a:pPr>
            <a:r>
              <a:rPr lang="en-US" altLang="zh-CN" sz="3200" u="sng" dirty="0"/>
              <a:t>object to, </a:t>
            </a:r>
            <a:r>
              <a:rPr lang="en-US" altLang="zh-CN" sz="3200" b="1" u="sng" dirty="0">
                <a:solidFill>
                  <a:srgbClr val="FF0000"/>
                </a:solidFill>
              </a:rPr>
              <a:t>be</a:t>
            </a:r>
            <a:r>
              <a:rPr lang="en-US" altLang="zh-CN" sz="3200" u="sng" dirty="0"/>
              <a:t> opposed to</a:t>
            </a:r>
            <a:endParaRPr lang="en-US" altLang="zh-CN" sz="3200" dirty="0"/>
          </a:p>
          <a:p>
            <a:pPr marL="0" indent="0" fontAlgn="base">
              <a:buNone/>
            </a:pPr>
            <a:r>
              <a:rPr lang="en-US" altLang="zh-CN" sz="3200" u="sng" dirty="0"/>
              <a:t>devote/dedicate/commit</a:t>
            </a:r>
            <a:r>
              <a:rPr lang="en-US" altLang="zh-CN" sz="3200" u="sng" dirty="0">
                <a:solidFill>
                  <a:srgbClr val="FF0000"/>
                </a:solidFill>
              </a:rPr>
              <a:t> oneself</a:t>
            </a:r>
            <a:r>
              <a:rPr lang="en-US" altLang="zh-CN" sz="3200" u="sng" dirty="0"/>
              <a:t> to  </a:t>
            </a:r>
            <a:endParaRPr lang="en-US" altLang="zh-CN" sz="3200" u="sng" dirty="0"/>
          </a:p>
          <a:p>
            <a:pPr marL="0" indent="0" fontAlgn="base">
              <a:buNone/>
            </a:pPr>
            <a:r>
              <a:rPr lang="en-US" altLang="zh-CN" sz="3200" u="sng" dirty="0"/>
              <a:t>be reduced to (沦为)</a:t>
            </a:r>
            <a:r>
              <a:rPr lang="en-US" altLang="zh-CN" sz="3200" dirty="0"/>
              <a:t>, get down to (</a:t>
            </a:r>
            <a:r>
              <a:rPr lang="zh-CN" altLang="en-US" sz="3200" dirty="0"/>
              <a:t>着手做）</a:t>
            </a:r>
            <a:r>
              <a:rPr lang="en-US" altLang="zh-CN" sz="3200" dirty="0"/>
              <a:t> </a:t>
            </a:r>
            <a:endParaRPr lang="en-US" altLang="zh-CN" sz="3200" dirty="0"/>
          </a:p>
          <a:p>
            <a:pPr marL="0" indent="0" fontAlgn="base">
              <a:buNone/>
            </a:pPr>
            <a:r>
              <a:rPr lang="en-US" altLang="zh-CN" sz="3200" dirty="0"/>
              <a:t>look forward to, pay attention to, stick to </a:t>
            </a:r>
            <a:endParaRPr lang="en-US" altLang="zh-CN" sz="3200" dirty="0"/>
          </a:p>
          <a:p>
            <a:pPr marL="0" indent="0" fontAlgn="base">
              <a:buNone/>
            </a:pPr>
            <a:r>
              <a:rPr lang="en-US" altLang="zh-CN" sz="3200" u="sng" dirty="0"/>
              <a:t>key to, access to, approach to </a:t>
            </a:r>
            <a:endParaRPr lang="en-US" altLang="zh-CN" sz="3200" dirty="0"/>
          </a:p>
          <a:p>
            <a:pPr marL="0" indent="0" fontAlgn="base">
              <a:buNone/>
            </a:pPr>
            <a:r>
              <a:rPr lang="en-US" altLang="zh-CN" sz="3200" dirty="0"/>
              <a:t>due to, thanks to</a:t>
            </a:r>
            <a:endParaRPr lang="en-US" altLang="zh-CN" sz="3200" dirty="0"/>
          </a:p>
          <a:p>
            <a:pPr marL="0" indent="0" fontAlgn="base">
              <a:buNone/>
            </a:pPr>
            <a:r>
              <a:rPr lang="en-US" altLang="zh-CN" sz="3200"/>
              <a:t>be exposed to</a:t>
            </a:r>
            <a:endParaRPr lang="en-US" altLang="zh-CN" sz="3200"/>
          </a:p>
        </p:txBody>
      </p:sp>
      <p:sp>
        <p:nvSpPr>
          <p:cNvPr id="2" name="左箭头 1">
            <a:hlinkClick r:id="" action="ppaction://noaction"/>
          </p:cNvPr>
          <p:cNvSpPr/>
          <p:nvPr/>
        </p:nvSpPr>
        <p:spPr>
          <a:xfrm>
            <a:off x="9556115" y="6139180"/>
            <a:ext cx="387985" cy="27305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考点解读副本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524000" y="0"/>
            <a:ext cx="4267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651" name="Group 3"/>
          <p:cNvGrpSpPr/>
          <p:nvPr/>
        </p:nvGrpSpPr>
        <p:grpSpPr bwMode="auto">
          <a:xfrm>
            <a:off x="6096000" y="609600"/>
            <a:ext cx="2325688" cy="609600"/>
            <a:chOff x="2784" y="2064"/>
            <a:chExt cx="1465" cy="384"/>
          </a:xfrm>
        </p:grpSpPr>
        <p:sp>
          <p:nvSpPr>
            <p:cNvPr id="27654" name="AutoShape 4"/>
            <p:cNvSpPr>
              <a:spLocks noChangeArrowheads="1"/>
            </p:cNvSpPr>
            <p:nvPr/>
          </p:nvSpPr>
          <p:spPr bwMode="auto">
            <a:xfrm>
              <a:off x="2784" y="2064"/>
              <a:ext cx="457" cy="378"/>
            </a:xfrm>
            <a:prstGeom prst="star8">
              <a:avLst>
                <a:gd name="adj" fmla="val 38250"/>
              </a:avLst>
            </a:prstGeom>
            <a:solidFill>
              <a:schemeClr val="bg1"/>
            </a:solidFill>
            <a:ln w="9525">
              <a:solidFill>
                <a:srgbClr val="0099FF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55" name="AutoShape 5"/>
            <p:cNvSpPr>
              <a:spLocks noChangeArrowheads="1"/>
            </p:cNvSpPr>
            <p:nvPr/>
          </p:nvSpPr>
          <p:spPr bwMode="auto">
            <a:xfrm>
              <a:off x="3120" y="2070"/>
              <a:ext cx="457" cy="378"/>
            </a:xfrm>
            <a:prstGeom prst="star8">
              <a:avLst>
                <a:gd name="adj" fmla="val 38250"/>
              </a:avLst>
            </a:prstGeom>
            <a:solidFill>
              <a:schemeClr val="bg1"/>
            </a:solidFill>
            <a:ln w="9525">
              <a:solidFill>
                <a:srgbClr val="0099FF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56" name="AutoShape 6"/>
            <p:cNvSpPr>
              <a:spLocks noChangeArrowheads="1"/>
            </p:cNvSpPr>
            <p:nvPr/>
          </p:nvSpPr>
          <p:spPr bwMode="auto">
            <a:xfrm>
              <a:off x="3456" y="2064"/>
              <a:ext cx="457" cy="378"/>
            </a:xfrm>
            <a:prstGeom prst="star8">
              <a:avLst>
                <a:gd name="adj" fmla="val 38250"/>
              </a:avLst>
            </a:prstGeom>
            <a:solidFill>
              <a:schemeClr val="bg1"/>
            </a:solidFill>
            <a:ln w="9525">
              <a:solidFill>
                <a:srgbClr val="0099FF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57" name="AutoShape 7"/>
            <p:cNvSpPr>
              <a:spLocks noChangeArrowheads="1"/>
            </p:cNvSpPr>
            <p:nvPr/>
          </p:nvSpPr>
          <p:spPr bwMode="auto">
            <a:xfrm>
              <a:off x="3792" y="2064"/>
              <a:ext cx="457" cy="378"/>
            </a:xfrm>
            <a:prstGeom prst="star8">
              <a:avLst>
                <a:gd name="adj" fmla="val 38250"/>
              </a:avLst>
            </a:prstGeom>
            <a:solidFill>
              <a:schemeClr val="bg1"/>
            </a:solidFill>
            <a:ln w="9525">
              <a:solidFill>
                <a:srgbClr val="0099FF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7652" name="Text Box 8"/>
          <p:cNvSpPr txBox="1">
            <a:spLocks noChangeArrowheads="1"/>
          </p:cNvSpPr>
          <p:nvPr/>
        </p:nvSpPr>
        <p:spPr bwMode="auto">
          <a:xfrm>
            <a:off x="6178550" y="660400"/>
            <a:ext cx="2016125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ea typeface="黑体" panose="02010609060101010101" pitchFamily="2" charset="-122"/>
              </a:rPr>
              <a:t>归  纳  总 结</a:t>
            </a:r>
            <a:endParaRPr lang="zh-CN" altLang="en-US" sz="2800" b="1">
              <a:ea typeface="黑体" panose="02010609060101010101" pitchFamily="2" charset="-122"/>
            </a:endParaRPr>
          </a:p>
        </p:txBody>
      </p:sp>
      <p:sp>
        <p:nvSpPr>
          <p:cNvPr id="371721" name="Text Box 9"/>
          <p:cNvSpPr txBox="1">
            <a:spLocks noChangeArrowheads="1"/>
          </p:cNvSpPr>
          <p:nvPr/>
        </p:nvSpPr>
        <p:spPr bwMode="auto">
          <a:xfrm>
            <a:off x="2133600" y="2198370"/>
            <a:ext cx="7924800" cy="40843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342900" indent="-342900" algn="just">
              <a:lnSpc>
                <a:spcPct val="110000"/>
              </a:lnSpc>
            </a:pPr>
            <a:r>
              <a:rPr lang="zh-CN" altLang="en-US" sz="28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常用</a:t>
            </a:r>
            <a:r>
              <a:rPr lang="en-US" altLang="zh-CN" sz="28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 be done</a:t>
            </a:r>
            <a:r>
              <a:rPr lang="zh-CN" altLang="en-US" sz="28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＋介词短语表示所处的状态，如下：</a:t>
            </a:r>
            <a:endParaRPr lang="zh-CN" altLang="en-US" sz="2800">
              <a:latin typeface="Times New Roman" panose="02020603050405020304" charset="0"/>
              <a:ea typeface="隶书" panose="02010509060101010101" pitchFamily="49" charset="-122"/>
              <a:sym typeface="+mn-ea"/>
            </a:endParaRPr>
          </a:p>
          <a:p>
            <a:pPr marL="342900" indent="-342900" algn="just">
              <a:lnSpc>
                <a:spcPct val="110000"/>
              </a:lnSpc>
            </a:pPr>
            <a:r>
              <a:rPr lang="zh-CN" altLang="en-US" sz="2800">
                <a:latin typeface="Times New Roman" panose="02020603050405020304" charset="0"/>
                <a:ea typeface="隶书" panose="02010509060101010101" pitchFamily="49" charset="-122"/>
              </a:rPr>
              <a:t>非谓语时，</a:t>
            </a:r>
            <a:r>
              <a:rPr lang="en-US" altLang="zh-CN" sz="2800">
                <a:latin typeface="Times New Roman" panose="02020603050405020304" charset="0"/>
                <a:ea typeface="隶书" panose="02010509060101010101" pitchFamily="49" charset="-122"/>
              </a:rPr>
              <a:t>done</a:t>
            </a:r>
            <a:endParaRPr lang="zh-CN" altLang="en-US" sz="2800"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342900" indent="-342900" algn="just">
              <a:lnSpc>
                <a:spcPct val="110000"/>
              </a:lnSpc>
            </a:pPr>
            <a:endParaRPr lang="en-US" altLang="zh-CN" sz="2800"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342900" indent="-342900" algn="just">
              <a:lnSpc>
                <a:spcPct val="110000"/>
              </a:lnSpc>
            </a:pP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</a:rPr>
              <a:t>be born…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</a:rPr>
              <a:t>出生于</a:t>
            </a: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</a:rPr>
              <a:t>……</a:t>
            </a:r>
            <a:endParaRPr lang="en-US" altLang="zh-CN" sz="3200"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342900" indent="-342900" algn="just">
              <a:lnSpc>
                <a:spcPct val="110000"/>
              </a:lnSpc>
            </a:pP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be located in...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位于</a:t>
            </a: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......</a:t>
            </a:r>
            <a:endParaRPr lang="en-US" altLang="zh-CN" sz="3200">
              <a:latin typeface="Times New Roman" panose="02020603050405020304" charset="0"/>
              <a:ea typeface="隶书" panose="02010509060101010101" pitchFamily="49" charset="-122"/>
              <a:sym typeface="+mn-ea"/>
            </a:endParaRPr>
          </a:p>
          <a:p>
            <a:pPr marL="342900" indent="-342900" algn="just">
              <a:lnSpc>
                <a:spcPct val="110000"/>
              </a:lnSpc>
            </a:pP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be situated  in…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位于</a:t>
            </a: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……</a:t>
            </a:r>
            <a:endParaRPr lang="en-US" altLang="zh-CN" sz="3200"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342900" indent="-342900" algn="just">
              <a:lnSpc>
                <a:spcPct val="110000"/>
              </a:lnSpc>
            </a:pPr>
            <a:endParaRPr lang="en-US" altLang="zh-CN" sz="2800"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342900" indent="-342900" algn="just">
              <a:lnSpc>
                <a:spcPct val="110000"/>
              </a:lnSpc>
            </a:pPr>
            <a:endParaRPr lang="en-US" altLang="zh-CN" sz="2800">
              <a:latin typeface="Times New Roman" panose="02020603050405020304" charset="0"/>
              <a:ea typeface="隶书" panose="02010509060101010101" pitchFamily="49" charset="-122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1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1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17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63245" y="288290"/>
            <a:ext cx="9335135" cy="6569710"/>
          </a:xfrm>
        </p:spPr>
        <p:txBody>
          <a:bodyPr>
            <a:normAutofit fontScale="80000"/>
          </a:bodyPr>
          <a:p>
            <a:pPr marL="342900" indent="-342900" algn="just">
              <a:lnSpc>
                <a:spcPct val="100000"/>
              </a:lnSpc>
            </a:pPr>
            <a:endParaRPr lang="en-US" altLang="zh-CN">
              <a:latin typeface="Times New Roman" panose="02020603050405020304" charset="0"/>
              <a:ea typeface="隶书" panose="02010509060101010101" pitchFamily="49" charset="-122"/>
              <a:sym typeface="+mn-ea"/>
            </a:endParaRPr>
          </a:p>
          <a:p>
            <a:pPr marL="0" lvl="1" indent="-342900" algn="just">
              <a:lnSpc>
                <a:spcPct val="100000"/>
              </a:lnSpc>
            </a:pPr>
            <a:r>
              <a:rPr lang="en-US" altLang="zh-CN" sz="4000" b="1">
                <a:solidFill>
                  <a:srgbClr val="FF0000"/>
                </a:solidFill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sth is...</a:t>
            </a:r>
            <a:r>
              <a:rPr lang="zh-CN" altLang="en-US" sz="4000" b="1">
                <a:solidFill>
                  <a:srgbClr val="FF0000"/>
                </a:solidFill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（描述一件事，一个物品）</a:t>
            </a:r>
            <a:endParaRPr lang="en-US" altLang="zh-CN" sz="4000">
              <a:latin typeface="Times New Roman" panose="02020603050405020304" charset="0"/>
              <a:ea typeface="隶书" panose="02010509060101010101" pitchFamily="49" charset="-122"/>
              <a:sym typeface="+mn-ea"/>
            </a:endParaRPr>
          </a:p>
          <a:p>
            <a:pPr marL="342900" indent="-342900" algn="just">
              <a:lnSpc>
                <a:spcPct val="100000"/>
              </a:lnSpc>
            </a:pP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be based on/upon…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以 </a:t>
            </a: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……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为基础</a:t>
            </a:r>
            <a:endParaRPr lang="zh-CN" altLang="en-US" sz="3200">
              <a:latin typeface="Times New Roman" panose="02020603050405020304" charset="0"/>
              <a:ea typeface="隶书" panose="02010509060101010101" pitchFamily="49" charset="-122"/>
              <a:sym typeface="+mn-ea"/>
            </a:endParaRPr>
          </a:p>
          <a:p>
            <a:pPr marL="342900" indent="-342900" algn="just">
              <a:lnSpc>
                <a:spcPct val="100000"/>
              </a:lnSpc>
            </a:pPr>
            <a:r>
              <a:rPr lang="en-US" altLang="zh-CN" sz="3200">
                <a:solidFill>
                  <a:srgbClr val="FF0000"/>
                </a:solidFill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be meant/intended for…</a:t>
            </a:r>
            <a:r>
              <a:rPr 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旨在</a:t>
            </a: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...</a:t>
            </a:r>
            <a:endParaRPr lang="zh-CN" altLang="en-US" sz="3200">
              <a:latin typeface="Times New Roman" panose="02020603050405020304" charset="0"/>
              <a:ea typeface="隶书" panose="02010509060101010101" pitchFamily="49" charset="-122"/>
              <a:sym typeface="+mn-ea"/>
            </a:endParaRPr>
          </a:p>
          <a:p>
            <a:pPr marL="342900" indent="-342900" algn="just">
              <a:lnSpc>
                <a:spcPct val="100000"/>
              </a:lnSpc>
            </a:pP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be aimed at ...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旨在</a:t>
            </a: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...</a:t>
            </a:r>
            <a:endParaRPr lang="en-US" altLang="zh-CN" sz="3200">
              <a:latin typeface="Times New Roman" panose="02020603050405020304" charset="0"/>
              <a:ea typeface="隶书" panose="02010509060101010101" pitchFamily="49" charset="-122"/>
              <a:sym typeface="+mn-ea"/>
            </a:endParaRPr>
          </a:p>
          <a:p>
            <a:pPr marL="342900" indent="-342900" algn="just">
              <a:lnSpc>
                <a:spcPct val="100000"/>
              </a:lnSpc>
            </a:pP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be </a:t>
            </a:r>
            <a:r>
              <a:rPr lang="en-US" altLang="zh-CN" sz="3200">
                <a:solidFill>
                  <a:srgbClr val="FF0000"/>
                </a:solidFill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compared</a:t>
            </a: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 with…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与</a:t>
            </a: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……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相比较</a:t>
            </a:r>
            <a:endParaRPr lang="zh-CN" altLang="en-US" sz="3200">
              <a:latin typeface="Times New Roman" panose="02020603050405020304" charset="0"/>
              <a:ea typeface="隶书" panose="02010509060101010101" pitchFamily="49" charset="-122"/>
              <a:sym typeface="+mn-ea"/>
            </a:endParaRPr>
          </a:p>
          <a:p>
            <a:pPr marL="342900" indent="-342900" algn="just">
              <a:lnSpc>
                <a:spcPct val="100000"/>
              </a:lnSpc>
            </a:pP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be </a:t>
            </a:r>
            <a:r>
              <a:rPr lang="en-US" altLang="zh-CN" sz="3200">
                <a:solidFill>
                  <a:srgbClr val="FF0000"/>
                </a:solidFill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paired</a:t>
            </a: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 with...       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与</a:t>
            </a: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...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一起</a:t>
            </a:r>
            <a:endParaRPr lang="zh-CN" altLang="en-US" sz="3200"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342900" indent="-342900" algn="just">
              <a:lnSpc>
                <a:spcPct val="100000"/>
              </a:lnSpc>
            </a:pP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be related to/with…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与</a:t>
            </a: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……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有关</a:t>
            </a:r>
            <a:endParaRPr lang="zh-CN" altLang="en-US" sz="3200">
              <a:latin typeface="Times New Roman" panose="02020603050405020304" charset="0"/>
              <a:ea typeface="隶书" panose="02010509060101010101" pitchFamily="49" charset="-122"/>
              <a:sym typeface="+mn-ea"/>
            </a:endParaRPr>
          </a:p>
          <a:p>
            <a:pPr marL="342900" indent="-342900" algn="just">
              <a:lnSpc>
                <a:spcPct val="100000"/>
              </a:lnSpc>
            </a:pP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be made of/from/up of 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由</a:t>
            </a: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……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制成</a:t>
            </a: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/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由</a:t>
            </a: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……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组成</a:t>
            </a:r>
            <a:endParaRPr lang="zh-CN" altLang="en-US" sz="3200">
              <a:latin typeface="Times New Roman" panose="02020603050405020304" charset="0"/>
              <a:ea typeface="隶书" panose="02010509060101010101" pitchFamily="49" charset="-122"/>
              <a:sym typeface="+mn-ea"/>
            </a:endParaRPr>
          </a:p>
          <a:p>
            <a:pPr marL="0" lvl="1" indent="-342900" algn="just">
              <a:lnSpc>
                <a:spcPct val="100000"/>
              </a:lnSpc>
            </a:pP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be equipped with…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有</a:t>
            </a: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……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装备</a:t>
            </a:r>
            <a:endParaRPr lang="zh-CN" altLang="en-US" sz="3200"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342900" indent="-342900" algn="just">
              <a:lnSpc>
                <a:spcPct val="100000"/>
              </a:lnSpc>
            </a:pP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be surrounded with/by…</a:t>
            </a:r>
            <a:r>
              <a:rPr lang="zh-CN" altLang="en-US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四周环绕着</a:t>
            </a: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……</a:t>
            </a:r>
            <a:endParaRPr lang="en-US" altLang="zh-CN" sz="3200">
              <a:latin typeface="Times New Roman" panose="02020603050405020304" charset="0"/>
              <a:ea typeface="隶书" panose="02010509060101010101" pitchFamily="49" charset="-122"/>
              <a:sym typeface="+mn-ea"/>
            </a:endParaRPr>
          </a:p>
          <a:p>
            <a:pPr marL="342900" indent="-342900" algn="just">
              <a:lnSpc>
                <a:spcPct val="100000"/>
              </a:lnSpc>
            </a:pPr>
            <a:r>
              <a:rPr lang="en-US" altLang="zh-CN" sz="3200">
                <a:latin typeface="Times New Roman" panose="02020603050405020304" charset="0"/>
                <a:ea typeface="隶书" panose="02010509060101010101" pitchFamily="49" charset="-122"/>
                <a:sym typeface="+mn-ea"/>
              </a:rPr>
              <a:t>be covered with...</a:t>
            </a:r>
            <a:endParaRPr lang="en-US" altLang="zh-CN" sz="3200">
              <a:latin typeface="Times New Roman" panose="02020603050405020304" charset="0"/>
              <a:ea typeface="隶书" panose="02010509060101010101" pitchFamily="49" charset="-122"/>
              <a:sym typeface="+mn-ea"/>
            </a:endParaRPr>
          </a:p>
          <a:p>
            <a:pPr marL="342900" indent="-342900" algn="just">
              <a:lnSpc>
                <a:spcPct val="100000"/>
              </a:lnSpc>
            </a:pPr>
            <a:endParaRPr lang="en-US" altLang="zh-CN" sz="3200">
              <a:latin typeface="Times New Roman" panose="02020603050405020304" charset="0"/>
              <a:ea typeface="隶书" panose="02010509060101010101" pitchFamily="49" charset="-122"/>
            </a:endParaRPr>
          </a:p>
          <a:p>
            <a:pPr marL="342900" indent="-342900" algn="just">
              <a:lnSpc>
                <a:spcPct val="110000"/>
              </a:lnSpc>
            </a:pPr>
            <a:endParaRPr lang="en-US" altLang="zh-CN">
              <a:latin typeface="Times New Roman" panose="02020603050405020304" charset="0"/>
              <a:ea typeface="隶书" panose="02010509060101010101" pitchFamily="49" charset="-122"/>
            </a:endParaRPr>
          </a:p>
          <a:p>
            <a:endParaRPr lang="zh-CN" altLang="en-US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He Bingjiao’s action not only demonstrated her respect for her opponent but also reflected the true spirit of the Olympics —— competition, _____________( pair) with unity and mutual (</a:t>
            </a:r>
            <a:r>
              <a:rPr lang="zh-CN" altLang="en-US"/>
              <a:t>相互的</a:t>
            </a:r>
            <a:r>
              <a:rPr lang="en-US" altLang="zh-CN"/>
              <a:t>) respect.</a:t>
            </a:r>
            <a:endParaRPr lang="en-US" altLang="zh-CN"/>
          </a:p>
        </p:txBody>
      </p:sp>
    </p:spTree>
  </p:cSld>
  <p:clrMapOvr>
    <a:masterClrMapping/>
  </p:clrMapOvr>
  <p:transition/>
</p:sld>
</file>

<file path=ppt/tags/tag1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COMMONDATA" val="eyJoZGlkIjoiZDMzM2M2MTE0ZjlmNDhjOGYwMjEzNzZjNjcxNjliZGQifQ=="/>
  <p:tag name="commondata" val="eyJoZGlkIjoiZGE3Y2I3OTRlNTA1NjUwZGY1NGI3NTM4NWZhMGI4N2IifQ=="/>
</p:tagLst>
</file>

<file path=ppt/theme/theme1.xml><?xml version="1.0" encoding="utf-8"?>
<a:theme xmlns:a="http://schemas.openxmlformats.org/drawingml/2006/main" name="1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000120140530A99PPBG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自定义 7">
      <a:majorFont>
        <a:latin typeface="Arial"/>
        <a:ea typeface="微软雅黑"/>
        <a:cs typeface=""/>
      </a:majorFont>
      <a:minorFont>
        <a:latin typeface="Arial"/>
        <a:ea typeface="幼圆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lnSpc>
            <a:spcPct val="130000"/>
          </a:lnSpc>
          <a:defRPr sz="1400" dirty="0" smtClean="0">
            <a:latin typeface="Arial" panose="020B0604020202020204" pitchFamily="34" charset="0"/>
            <a:ea typeface="微软雅黑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Times New Roman"/>
        <a:ea typeface="黑体"/>
        <a:cs typeface=""/>
      </a:majorFont>
      <a:minorFont>
        <a:latin typeface="Times New Roman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9686</Words>
  <Application>WPS 演示</Application>
  <PresentationFormat>宽屏</PresentationFormat>
  <Paragraphs>524</Paragraphs>
  <Slides>41</Slides>
  <Notes>4</Notes>
  <HiddenSlides>0</HiddenSlides>
  <MMClips>0</MMClips>
  <ScaleCrop>false</ScaleCrop>
  <HeadingPairs>
    <vt:vector size="8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41</vt:i4>
      </vt:variant>
    </vt:vector>
  </HeadingPairs>
  <TitlesOfParts>
    <vt:vector size="61" baseType="lpstr">
      <vt:lpstr>Arial</vt:lpstr>
      <vt:lpstr>宋体</vt:lpstr>
      <vt:lpstr>Wingdings</vt:lpstr>
      <vt:lpstr>微软雅黑</vt:lpstr>
      <vt:lpstr>Wingdings 2</vt:lpstr>
      <vt:lpstr>幼圆</vt:lpstr>
      <vt:lpstr>Garamond</vt:lpstr>
      <vt:lpstr>Times New Roman</vt:lpstr>
      <vt:lpstr>黑体</vt:lpstr>
      <vt:lpstr>Bell MT</vt:lpstr>
      <vt:lpstr>隶书</vt:lpstr>
      <vt:lpstr>Calibri</vt:lpstr>
      <vt:lpstr>等线</vt:lpstr>
      <vt:lpstr>Arial Unicode MS</vt:lpstr>
      <vt:lpstr>等线 Light</vt:lpstr>
      <vt:lpstr>Calibri Light</vt:lpstr>
      <vt:lpstr>1_Office 主题​​</vt:lpstr>
      <vt:lpstr>A000120140530A99PPBG</vt:lpstr>
      <vt:lpstr>Edge</vt:lpstr>
      <vt:lpstr>Photoshop.Image.7</vt:lpstr>
      <vt:lpstr>PowerPoint 演示文稿</vt:lpstr>
      <vt:lpstr>PowerPoint 演示文稿</vt:lpstr>
      <vt:lpstr>Tips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非谓语固搭总结</vt:lpstr>
      <vt:lpstr>Tips</vt:lpstr>
      <vt:lpstr>Tips</vt:lpstr>
      <vt:lpstr>PowerPoint 演示文稿</vt:lpstr>
      <vt:lpstr>PowerPoint 演示文稿</vt:lpstr>
      <vt:lpstr>PowerPoint 演示文稿</vt:lpstr>
      <vt:lpstr>非谓语动词与逻辑主语的关系(主动被动）</vt:lpstr>
      <vt:lpstr>非谓语动词和谓语动词的先后关系</vt:lpstr>
      <vt:lpstr>固定搭配</vt:lpstr>
      <vt:lpstr>不定式，过去分词，现在分词，动名词 主语，宾语，定语，状语，补语，表语</vt:lpstr>
      <vt:lpstr>PowerPoint 演示文稿</vt:lpstr>
      <vt:lpstr>有do无to，无do有to 的一些情况</vt:lpstr>
      <vt:lpstr>  主句+？</vt:lpstr>
      <vt:lpstr>变成独立主格 （作状语，有自己的逻辑主语）</vt:lpstr>
      <vt:lpstr>并列句，定语从句，独立主格  </vt:lpstr>
      <vt:lpstr>三大句型</vt:lpstr>
      <vt:lpstr>做题步骤：</vt:lpstr>
      <vt:lpstr>主语和逻辑主语相同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Sally</cp:lastModifiedBy>
  <cp:revision>184</cp:revision>
  <dcterms:created xsi:type="dcterms:W3CDTF">2019-06-19T02:08:00Z</dcterms:created>
  <dcterms:modified xsi:type="dcterms:W3CDTF">2025-12-17T05:49:38Z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2052-12.1.0.24034</vt:lpwstr>
  </property>
  <property fmtid="{D5CDD505-2E9C-101B-9397-08002B2CF9AE}" pid="3" name="ICV">
    <vt:lpwstr>1AD82AE4F4F34445867A2E02E16B24EF_13</vt:lpwstr>
  </property>
</Properties>
</file>